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 id="2147483696" r:id="rId4"/>
    <p:sldMasterId id="2147483714" r:id="rId5"/>
  </p:sldMasterIdLst>
  <p:notesMasterIdLst>
    <p:notesMasterId r:id="rId21"/>
  </p:notesMasterIdLst>
  <p:sldIdLst>
    <p:sldId id="257" r:id="rId6"/>
    <p:sldId id="266" r:id="rId7"/>
    <p:sldId id="267" r:id="rId8"/>
    <p:sldId id="268" r:id="rId9"/>
    <p:sldId id="262" r:id="rId10"/>
    <p:sldId id="274" r:id="rId11"/>
    <p:sldId id="273" r:id="rId12"/>
    <p:sldId id="275" r:id="rId13"/>
    <p:sldId id="269" r:id="rId14"/>
    <p:sldId id="271" r:id="rId15"/>
    <p:sldId id="270" r:id="rId16"/>
    <p:sldId id="265" r:id="rId17"/>
    <p:sldId id="272" r:id="rId18"/>
    <p:sldId id="263" r:id="rId19"/>
    <p:sldId id="26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80610" autoAdjust="0"/>
  </p:normalViewPr>
  <p:slideViewPr>
    <p:cSldViewPr snapToGrid="0">
      <p:cViewPr varScale="1">
        <p:scale>
          <a:sx n="60" d="100"/>
          <a:sy n="60" d="100"/>
        </p:scale>
        <p:origin x="1116" y="66"/>
      </p:cViewPr>
      <p:guideLst/>
    </p:cSldViewPr>
  </p:slideViewPr>
  <p:notesTextViewPr>
    <p:cViewPr>
      <p:scale>
        <a:sx n="1" d="1"/>
        <a:sy n="1" d="1"/>
      </p:scale>
      <p:origin x="0" y="-168"/>
    </p:cViewPr>
  </p:notesTextViewPr>
  <p:notesViewPr>
    <p:cSldViewPr snapToGrid="0">
      <p:cViewPr>
        <p:scale>
          <a:sx n="115" d="100"/>
          <a:sy n="115" d="100"/>
        </p:scale>
        <p:origin x="-132" y="-4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JM"/>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DD1FB9-0C36-47F3-9D07-1E0D36B1A4BC}" type="datetimeFigureOut">
              <a:rPr lang="en-JM" smtClean="0"/>
              <a:t>5/11/2020</a:t>
            </a:fld>
            <a:endParaRPr lang="en-JM"/>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JM"/>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JM"/>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28C651-A414-4B97-A9F2-1F814EE588F7}" type="slidenum">
              <a:rPr lang="en-JM" smtClean="0"/>
              <a:t>‹#›</a:t>
            </a:fld>
            <a:endParaRPr lang="en-JM"/>
          </a:p>
        </p:txBody>
      </p:sp>
    </p:spTree>
    <p:extLst>
      <p:ext uri="{BB962C8B-B14F-4D97-AF65-F5344CB8AC3E}">
        <p14:creationId xmlns:p14="http://schemas.microsoft.com/office/powerpoint/2010/main" val="3472572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b="1" dirty="0" smtClean="0"/>
              <a:t>BACKGROUND: Genesis</a:t>
            </a:r>
            <a:r>
              <a:rPr lang="en-JM" b="1" baseline="0" dirty="0" smtClean="0"/>
              <a:t> 3:15; </a:t>
            </a:r>
            <a:r>
              <a:rPr lang="en-JM" b="1" dirty="0" smtClean="0"/>
              <a:t>Leviticus 16 &amp; 23, Hebrews 8 &amp; 9, Daniel 7 &amp; Rev 13; Rev 7, 12, 14, 18; 22:12, 14.</a:t>
            </a:r>
            <a:endParaRPr lang="en-JM" b="1" dirty="0"/>
          </a:p>
        </p:txBody>
      </p:sp>
      <p:sp>
        <p:nvSpPr>
          <p:cNvPr id="4" name="Slide Number Placeholder 3"/>
          <p:cNvSpPr>
            <a:spLocks noGrp="1"/>
          </p:cNvSpPr>
          <p:nvPr>
            <p:ph type="sldNum" sz="quarter" idx="10"/>
          </p:nvPr>
        </p:nvSpPr>
        <p:spPr/>
        <p:txBody>
          <a:bodyPr/>
          <a:lstStyle/>
          <a:p>
            <a:fld id="{5C28C651-A414-4B97-A9F2-1F814EE588F7}" type="slidenum">
              <a:rPr lang="en-JM" smtClean="0"/>
              <a:t>1</a:t>
            </a:fld>
            <a:endParaRPr lang="en-JM"/>
          </a:p>
        </p:txBody>
      </p:sp>
    </p:spTree>
    <p:extLst>
      <p:ext uri="{BB962C8B-B14F-4D97-AF65-F5344CB8AC3E}">
        <p14:creationId xmlns:p14="http://schemas.microsoft.com/office/powerpoint/2010/main" val="1096132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NEED TO GET OUR SINS OFF OF US!! NEXT STEP = DO NOT SIN ANYMORE…IF WE DON’T STOP SINNING WHEN WILL THE SANCTUARY BE CLEANSED? // It will be cleansed with or without us participating!! / (The corresponding work we </a:t>
            </a:r>
            <a:r>
              <a:rPr lang="en-US" b="1" baseline="0" dirty="0" smtClean="0"/>
              <a:t>have to</a:t>
            </a:r>
            <a:r>
              <a:rPr lang="en-US" baseline="0" dirty="0" smtClean="0"/>
              <a:t> do!)  See Ephesians 5:25 – 27. </a:t>
            </a:r>
            <a:endParaRPr lang="en-US" baseline="0" dirty="0" smtClean="0"/>
          </a:p>
          <a:p>
            <a:r>
              <a:rPr lang="en-US" b="1" dirty="0" smtClean="0"/>
              <a:t>What about those who say we can’t overcome Sin? That we will be “sinning until Jesus comes”?</a:t>
            </a:r>
            <a:endParaRPr lang="en-US" b="1" dirty="0"/>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614597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fld id="{5C28C651-A414-4B97-A9F2-1F814EE588F7}" type="slidenum">
              <a:rPr lang="en-JM" smtClean="0"/>
              <a:t>11</a:t>
            </a:fld>
            <a:endParaRPr lang="en-JM"/>
          </a:p>
        </p:txBody>
      </p:sp>
    </p:spTree>
    <p:extLst>
      <p:ext uri="{BB962C8B-B14F-4D97-AF65-F5344CB8AC3E}">
        <p14:creationId xmlns:p14="http://schemas.microsoft.com/office/powerpoint/2010/main" val="3130296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a:p>
        </p:txBody>
      </p:sp>
      <p:sp>
        <p:nvSpPr>
          <p:cNvPr id="4" name="Slide Number Placeholder 3"/>
          <p:cNvSpPr>
            <a:spLocks noGrp="1"/>
          </p:cNvSpPr>
          <p:nvPr>
            <p:ph type="sldNum" sz="quarter" idx="10"/>
          </p:nvPr>
        </p:nvSpPr>
        <p:spPr/>
        <p:txBody>
          <a:bodyPr/>
          <a:lstStyle/>
          <a:p>
            <a:fld id="{5C28C651-A414-4B97-A9F2-1F814EE588F7}" type="slidenum">
              <a:rPr lang="en-JM" smtClean="0"/>
              <a:t>12</a:t>
            </a:fld>
            <a:endParaRPr lang="en-JM"/>
          </a:p>
        </p:txBody>
      </p:sp>
    </p:spTree>
    <p:extLst>
      <p:ext uri="{BB962C8B-B14F-4D97-AF65-F5344CB8AC3E}">
        <p14:creationId xmlns:p14="http://schemas.microsoft.com/office/powerpoint/2010/main" val="11319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a:p>
        </p:txBody>
      </p:sp>
      <p:sp>
        <p:nvSpPr>
          <p:cNvPr id="4" name="Slide Number Placeholder 3"/>
          <p:cNvSpPr>
            <a:spLocks noGrp="1"/>
          </p:cNvSpPr>
          <p:nvPr>
            <p:ph type="sldNum" sz="quarter" idx="10"/>
          </p:nvPr>
        </p:nvSpPr>
        <p:spPr/>
        <p:txBody>
          <a:bodyPr/>
          <a:lstStyle/>
          <a:p>
            <a:fld id="{5C28C651-A414-4B97-A9F2-1F814EE588F7}" type="slidenum">
              <a:rPr lang="en-JM" smtClean="0"/>
              <a:t>13</a:t>
            </a:fld>
            <a:endParaRPr lang="en-JM"/>
          </a:p>
        </p:txBody>
      </p:sp>
    </p:spTree>
    <p:extLst>
      <p:ext uri="{BB962C8B-B14F-4D97-AF65-F5344CB8AC3E}">
        <p14:creationId xmlns:p14="http://schemas.microsoft.com/office/powerpoint/2010/main" val="2247593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 pages</a:t>
            </a:r>
            <a:r>
              <a:rPr lang="en-US" baseline="0" dirty="0" smtClean="0"/>
              <a:t> 1</a:t>
            </a:r>
            <a:r>
              <a:rPr lang="en-US" dirty="0" smtClean="0"/>
              <a:t>15, 116. Who is the source of the light? We are mere reflectors of the light. /</a:t>
            </a:r>
            <a:r>
              <a:rPr lang="en-US" baseline="0" dirty="0" smtClean="0"/>
              <a:t> John 4:6; Matthew 5:16 /</a:t>
            </a:r>
            <a:endParaRPr lang="en-US" dirty="0"/>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853735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Eph. 5:25 – </a:t>
            </a:r>
            <a:r>
              <a:rPr lang="en-US" dirty="0" smtClean="0"/>
              <a:t>27; Isaiah 1:18; 1 John 1:9; etc. </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193157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a:p>
        </p:txBody>
      </p:sp>
      <p:sp>
        <p:nvSpPr>
          <p:cNvPr id="4" name="Slide Number Placeholder 3"/>
          <p:cNvSpPr>
            <a:spLocks noGrp="1"/>
          </p:cNvSpPr>
          <p:nvPr>
            <p:ph type="sldNum" sz="quarter" idx="10"/>
          </p:nvPr>
        </p:nvSpPr>
        <p:spPr/>
        <p:txBody>
          <a:bodyPr/>
          <a:lstStyle/>
          <a:p>
            <a:fld id="{5C28C651-A414-4B97-A9F2-1F814EE588F7}" type="slidenum">
              <a:rPr lang="en-JM" smtClean="0"/>
              <a:t>2</a:t>
            </a:fld>
            <a:endParaRPr lang="en-JM"/>
          </a:p>
        </p:txBody>
      </p:sp>
    </p:spTree>
    <p:extLst>
      <p:ext uri="{BB962C8B-B14F-4D97-AF65-F5344CB8AC3E}">
        <p14:creationId xmlns:p14="http://schemas.microsoft.com/office/powerpoint/2010/main" val="3875594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The thief: Who is that?</a:t>
            </a:r>
            <a:endParaRPr lang="en-JM" dirty="0"/>
          </a:p>
        </p:txBody>
      </p:sp>
      <p:sp>
        <p:nvSpPr>
          <p:cNvPr id="4" name="Slide Number Placeholder 3"/>
          <p:cNvSpPr>
            <a:spLocks noGrp="1"/>
          </p:cNvSpPr>
          <p:nvPr>
            <p:ph type="sldNum" sz="quarter" idx="10"/>
          </p:nvPr>
        </p:nvSpPr>
        <p:spPr/>
        <p:txBody>
          <a:bodyPr/>
          <a:lstStyle/>
          <a:p>
            <a:fld id="{5C28C651-A414-4B97-A9F2-1F814EE588F7}" type="slidenum">
              <a:rPr lang="en-JM" smtClean="0"/>
              <a:t>3</a:t>
            </a:fld>
            <a:endParaRPr lang="en-JM"/>
          </a:p>
        </p:txBody>
      </p:sp>
    </p:spTree>
    <p:extLst>
      <p:ext uri="{BB962C8B-B14F-4D97-AF65-F5344CB8AC3E}">
        <p14:creationId xmlns:p14="http://schemas.microsoft.com/office/powerpoint/2010/main" val="4210434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Isaiah 41:10</a:t>
            </a:r>
            <a:r>
              <a:rPr lang="en-JM" baseline="0" dirty="0" smtClean="0"/>
              <a:t> and 49:14 – 16.</a:t>
            </a:r>
            <a:endParaRPr lang="en-JM" dirty="0"/>
          </a:p>
        </p:txBody>
      </p:sp>
      <p:sp>
        <p:nvSpPr>
          <p:cNvPr id="4" name="Slide Number Placeholder 3"/>
          <p:cNvSpPr>
            <a:spLocks noGrp="1"/>
          </p:cNvSpPr>
          <p:nvPr>
            <p:ph type="sldNum" sz="quarter" idx="10"/>
          </p:nvPr>
        </p:nvSpPr>
        <p:spPr/>
        <p:txBody>
          <a:bodyPr/>
          <a:lstStyle/>
          <a:p>
            <a:fld id="{5C28C651-A414-4B97-A9F2-1F814EE588F7}" type="slidenum">
              <a:rPr lang="en-JM" smtClean="0"/>
              <a:t>4</a:t>
            </a:fld>
            <a:endParaRPr lang="en-JM"/>
          </a:p>
        </p:txBody>
      </p:sp>
    </p:spTree>
    <p:extLst>
      <p:ext uri="{BB962C8B-B14F-4D97-AF65-F5344CB8AC3E}">
        <p14:creationId xmlns:p14="http://schemas.microsoft.com/office/powerpoint/2010/main" val="2427342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dirty="0" smtClean="0"/>
              <a:t>This work is as necessary as was His death on the cross!</a:t>
            </a:r>
            <a:endParaRPr lang="en-JM" dirty="0"/>
          </a:p>
        </p:txBody>
      </p:sp>
      <p:sp>
        <p:nvSpPr>
          <p:cNvPr id="4" name="Slide Number Placeholder 3"/>
          <p:cNvSpPr>
            <a:spLocks noGrp="1"/>
          </p:cNvSpPr>
          <p:nvPr>
            <p:ph type="sldNum" sz="quarter" idx="10"/>
          </p:nvPr>
        </p:nvSpPr>
        <p:spPr/>
        <p:txBody>
          <a:bodyPr/>
          <a:lstStyle/>
          <a:p>
            <a:fld id="{5C28C651-A414-4B97-A9F2-1F814EE588F7}" type="slidenum">
              <a:rPr lang="en-JM" smtClean="0"/>
              <a:t>5</a:t>
            </a:fld>
            <a:endParaRPr lang="en-JM"/>
          </a:p>
        </p:txBody>
      </p:sp>
    </p:spTree>
    <p:extLst>
      <p:ext uri="{BB962C8B-B14F-4D97-AF65-F5344CB8AC3E}">
        <p14:creationId xmlns:p14="http://schemas.microsoft.com/office/powerpoint/2010/main" val="1364490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JM" dirty="0"/>
          </a:p>
        </p:txBody>
      </p:sp>
      <p:sp>
        <p:nvSpPr>
          <p:cNvPr id="4" name="Slide Number Placeholder 3"/>
          <p:cNvSpPr>
            <a:spLocks noGrp="1"/>
          </p:cNvSpPr>
          <p:nvPr>
            <p:ph type="sldNum" sz="quarter" idx="10"/>
          </p:nvPr>
        </p:nvSpPr>
        <p:spPr/>
        <p:txBody>
          <a:bodyPr/>
          <a:lstStyle/>
          <a:p>
            <a:fld id="{5C28C651-A414-4B97-A9F2-1F814EE588F7}" type="slidenum">
              <a:rPr lang="en-JM" smtClean="0"/>
              <a:t>6</a:t>
            </a:fld>
            <a:endParaRPr lang="en-JM"/>
          </a:p>
        </p:txBody>
      </p:sp>
    </p:spTree>
    <p:extLst>
      <p:ext uri="{BB962C8B-B14F-4D97-AF65-F5344CB8AC3E}">
        <p14:creationId xmlns:p14="http://schemas.microsoft.com/office/powerpoint/2010/main" val="3677911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b="1" dirty="0" smtClean="0"/>
              <a:t>HOLY</a:t>
            </a:r>
            <a:r>
              <a:rPr lang="en-JM" b="1" baseline="0" dirty="0" smtClean="0"/>
              <a:t> CONVOCATION:</a:t>
            </a:r>
            <a:r>
              <a:rPr lang="en-JM" baseline="0" dirty="0" smtClean="0"/>
              <a:t> Matthew 5:48 / 1 Peter 1:16 &amp; Lev. 11:44, 45.  / We must put away sin. / </a:t>
            </a:r>
            <a:r>
              <a:rPr lang="en-JM" b="1" baseline="0" dirty="0" smtClean="0"/>
              <a:t>We must overcome sin.</a:t>
            </a:r>
            <a:endParaRPr lang="en-JM"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JM" b="1" dirty="0" smtClean="0"/>
              <a:t>AFFLICT YOUR SOULS:</a:t>
            </a:r>
            <a:r>
              <a:rPr lang="en-JM" dirty="0" smtClean="0"/>
              <a:t> 1. To cause </a:t>
            </a:r>
            <a:r>
              <a:rPr lang="en-JM" b="1" dirty="0" smtClean="0"/>
              <a:t>pain</a:t>
            </a:r>
            <a:r>
              <a:rPr lang="en-JM" dirty="0" smtClean="0"/>
              <a:t>, </a:t>
            </a:r>
            <a:r>
              <a:rPr lang="en-JM" b="1" dirty="0" smtClean="0"/>
              <a:t>suffering</a:t>
            </a:r>
            <a:r>
              <a:rPr lang="en-JM" dirty="0" smtClean="0"/>
              <a:t> or </a:t>
            </a:r>
            <a:r>
              <a:rPr lang="en-JM" b="1" dirty="0" smtClean="0"/>
              <a:t>distress </a:t>
            </a:r>
            <a:r>
              <a:rPr lang="en-JM" b="0" dirty="0" smtClean="0"/>
              <a:t>(</a:t>
            </a:r>
            <a:r>
              <a:rPr lang="en-JM" dirty="0" smtClean="0"/>
              <a:t>Matthew 5:27 – 30) │ 2. To make low or </a:t>
            </a:r>
            <a:r>
              <a:rPr lang="en-JM" b="1" dirty="0" smtClean="0"/>
              <a:t>humble</a:t>
            </a:r>
            <a:r>
              <a:rPr lang="en-JM" dirty="0" smtClean="0"/>
              <a:t>. Matthew 23:12  3. </a:t>
            </a:r>
            <a:r>
              <a:rPr kumimoji="0" lang="en-JM" sz="1200" b="1" i="1" u="none" strike="noStrike" kern="1200" cap="none" spc="0" normalizeH="0" baseline="0" noProof="0" dirty="0" smtClean="0">
                <a:ln>
                  <a:noFill/>
                </a:ln>
                <a:solidFill>
                  <a:prstClr val="black"/>
                </a:solidFill>
                <a:effectLst/>
                <a:uLnTx/>
                <a:uFillTx/>
                <a:latin typeface="+mn-lt"/>
                <a:ea typeface="+mn-ea"/>
                <a:cs typeface="+mn-cs"/>
              </a:rPr>
              <a:t>FAST</a:t>
            </a:r>
            <a:r>
              <a:rPr kumimoji="0" lang="en-JM"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JM" sz="1200" b="0" i="0" u="none" strike="noStrike" kern="1200" cap="none" spc="0" normalizeH="0" baseline="0" noProof="0" dirty="0" smtClean="0">
                <a:ln>
                  <a:noFill/>
                </a:ln>
                <a:solidFill>
                  <a:prstClr val="black"/>
                </a:solidFill>
                <a:effectLst/>
                <a:uLnTx/>
                <a:uFillTx/>
                <a:latin typeface="+mn-lt"/>
                <a:ea typeface="+mn-ea"/>
                <a:cs typeface="+mn-cs"/>
              </a:rPr>
              <a:t> Two (2) meals per day = Your body is in a “perpetual state of fasting”; new brain cells are formed at about 18 hours of fasting… │Also, generally, smaller portions and no snacking between meals. </a:t>
            </a:r>
            <a:endParaRPr lang="en-JM" dirty="0" smtClean="0"/>
          </a:p>
          <a:p>
            <a:r>
              <a:rPr lang="en-JM" b="1" dirty="0" smtClean="0"/>
              <a:t>AN OFFERING MADE BY FIRE:</a:t>
            </a:r>
            <a:r>
              <a:rPr lang="en-JM" dirty="0" smtClean="0"/>
              <a:t> Revelation 3:18 Gold tried in the fire (1</a:t>
            </a:r>
            <a:r>
              <a:rPr lang="en-JM" baseline="30000" dirty="0" smtClean="0"/>
              <a:t>st</a:t>
            </a:r>
            <a:r>
              <a:rPr lang="en-JM" dirty="0" smtClean="0"/>
              <a:t> thing we are told to buy… ) / Romans 12:1, 2 / Galatians 2:20 /</a:t>
            </a:r>
            <a:r>
              <a:rPr lang="en-JM" baseline="0" dirty="0" smtClean="0"/>
              <a:t> </a:t>
            </a:r>
            <a:endParaRPr lang="en-JM" dirty="0" smtClean="0"/>
          </a:p>
          <a:p>
            <a:r>
              <a:rPr lang="en-JM" b="1" dirty="0" smtClean="0"/>
              <a:t>DO NO WORK:</a:t>
            </a:r>
            <a:r>
              <a:rPr lang="en-JM" dirty="0" smtClean="0"/>
              <a:t> Ephesians 5:7</a:t>
            </a:r>
            <a:r>
              <a:rPr lang="en-JM" baseline="0" dirty="0" smtClean="0"/>
              <a:t> – 12 – “Unfruitful works of darkness” / Revelation 14:7 – “Fear God and give glory to Him…” / </a:t>
            </a:r>
            <a:r>
              <a:rPr lang="en-JM" b="1" baseline="0" dirty="0" smtClean="0"/>
              <a:t>Do no sin.</a:t>
            </a:r>
          </a:p>
        </p:txBody>
      </p:sp>
      <p:sp>
        <p:nvSpPr>
          <p:cNvPr id="4" name="Slide Number Placeholder 3"/>
          <p:cNvSpPr>
            <a:spLocks noGrp="1"/>
          </p:cNvSpPr>
          <p:nvPr>
            <p:ph type="sldNum" sz="quarter" idx="10"/>
          </p:nvPr>
        </p:nvSpPr>
        <p:spPr/>
        <p:txBody>
          <a:bodyPr/>
          <a:lstStyle/>
          <a:p>
            <a:fld id="{5C28C651-A414-4B97-A9F2-1F814EE588F7}" type="slidenum">
              <a:rPr lang="en-JM" smtClean="0"/>
              <a:t>7</a:t>
            </a:fld>
            <a:endParaRPr lang="en-JM"/>
          </a:p>
        </p:txBody>
      </p:sp>
    </p:spTree>
    <p:extLst>
      <p:ext uri="{BB962C8B-B14F-4D97-AF65-F5344CB8AC3E}">
        <p14:creationId xmlns:p14="http://schemas.microsoft.com/office/powerpoint/2010/main" val="3079553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JM" b="1" dirty="0" smtClean="0"/>
              <a:t>HOLY</a:t>
            </a:r>
            <a:r>
              <a:rPr lang="en-JM" b="1" baseline="0" dirty="0" smtClean="0"/>
              <a:t> CONVOCATION:</a:t>
            </a:r>
            <a:r>
              <a:rPr lang="en-JM" baseline="0" dirty="0" smtClean="0"/>
              <a:t> Matthew 5:48 / 1 Peter 1:16 &amp; Lev. 11:44, 45.  / We must put away sin. / </a:t>
            </a:r>
            <a:r>
              <a:rPr lang="en-JM" b="1" baseline="0" dirty="0" smtClean="0"/>
              <a:t>We must overcome sin</a:t>
            </a:r>
            <a:r>
              <a:rPr lang="en-JM" b="1" baseline="0" dirty="0" smtClean="0"/>
              <a:t>. What caused separation from God? – Isaiah 59.2 - What was Jesus’ Mission in coming to earth? – </a:t>
            </a:r>
            <a:r>
              <a:rPr lang="en-JM" u="sng" baseline="0" dirty="0" smtClean="0"/>
              <a:t>Matthew 1:21</a:t>
            </a:r>
            <a:r>
              <a:rPr lang="en-JM" baseline="0" dirty="0" smtClean="0"/>
              <a:t> </a:t>
            </a:r>
            <a:r>
              <a:rPr lang="en-JM" b="1" baseline="0" dirty="0" smtClean="0"/>
              <a:t>= Jesus BOUGHT us – </a:t>
            </a:r>
            <a:r>
              <a:rPr lang="en-JM" u="sng" baseline="0" dirty="0" smtClean="0"/>
              <a:t>Hebrews 9:12 </a:t>
            </a:r>
            <a:r>
              <a:rPr lang="en-JM" b="1" baseline="0" dirty="0" smtClean="0"/>
              <a:t>- Then went to PREPARE A PLACE for us –So then, He will come again to TAKE US HOME. </a:t>
            </a:r>
            <a:r>
              <a:rPr lang="en-JM" u="sng" baseline="0" dirty="0" smtClean="0"/>
              <a:t>John 14:1 – 3</a:t>
            </a:r>
            <a:r>
              <a:rPr lang="en-JM" b="1" baseline="0" dirty="0" smtClean="0"/>
              <a:t> / </a:t>
            </a:r>
            <a:r>
              <a:rPr lang="en-JM" u="sng" baseline="0" dirty="0" smtClean="0"/>
              <a:t>1 Thess. 4:16 – 18</a:t>
            </a:r>
            <a:r>
              <a:rPr lang="en-JM" b="1" baseline="0" dirty="0" smtClean="0"/>
              <a:t>.</a:t>
            </a:r>
            <a:endParaRPr lang="en-JM"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JM"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JM" b="1" dirty="0" smtClean="0"/>
              <a:t>AFFLICT </a:t>
            </a:r>
            <a:r>
              <a:rPr lang="en-JM" b="1" dirty="0" smtClean="0"/>
              <a:t>YOUR SOULS:</a:t>
            </a:r>
            <a:r>
              <a:rPr lang="en-JM" dirty="0" smtClean="0"/>
              <a:t> </a:t>
            </a:r>
            <a:r>
              <a:rPr lang="en-JM" dirty="0" smtClean="0"/>
              <a:t>(1.) </a:t>
            </a:r>
            <a:r>
              <a:rPr lang="en-JM" dirty="0" smtClean="0"/>
              <a:t>To cause </a:t>
            </a:r>
            <a:r>
              <a:rPr lang="en-JM" b="1" dirty="0" smtClean="0"/>
              <a:t>pain</a:t>
            </a:r>
            <a:r>
              <a:rPr lang="en-JM" dirty="0" smtClean="0"/>
              <a:t>, </a:t>
            </a:r>
            <a:r>
              <a:rPr lang="en-JM" b="1" dirty="0" smtClean="0"/>
              <a:t>suffering</a:t>
            </a:r>
            <a:r>
              <a:rPr lang="en-JM" dirty="0" smtClean="0"/>
              <a:t> or </a:t>
            </a:r>
            <a:r>
              <a:rPr lang="en-JM" b="1" dirty="0" smtClean="0"/>
              <a:t>distress </a:t>
            </a:r>
            <a:r>
              <a:rPr lang="en-JM" b="0" dirty="0" smtClean="0"/>
              <a:t>(</a:t>
            </a:r>
            <a:r>
              <a:rPr lang="en-JM" dirty="0" smtClean="0"/>
              <a:t>Matthew 5:27 – 30) │ </a:t>
            </a:r>
            <a:r>
              <a:rPr lang="en-JM" dirty="0" smtClean="0"/>
              <a:t>(2.) </a:t>
            </a:r>
            <a:r>
              <a:rPr lang="en-JM" dirty="0" smtClean="0"/>
              <a:t>To make low or </a:t>
            </a:r>
            <a:r>
              <a:rPr lang="en-JM" b="1" dirty="0" smtClean="0"/>
              <a:t>humble</a:t>
            </a:r>
            <a:r>
              <a:rPr lang="en-JM" dirty="0" smtClean="0"/>
              <a:t>. Matthew 23:12  </a:t>
            </a:r>
            <a:r>
              <a:rPr lang="en-JM" dirty="0" smtClean="0"/>
              <a:t>(3.) </a:t>
            </a:r>
            <a:r>
              <a:rPr kumimoji="0" lang="en-JM" sz="1200" b="1" i="1" u="none" strike="noStrike" kern="1200" cap="none" spc="0" normalizeH="0" baseline="0" noProof="0" dirty="0" smtClean="0">
                <a:ln>
                  <a:noFill/>
                </a:ln>
                <a:solidFill>
                  <a:prstClr val="black"/>
                </a:solidFill>
                <a:effectLst/>
                <a:uLnTx/>
                <a:uFillTx/>
                <a:latin typeface="+mn-lt"/>
                <a:ea typeface="+mn-ea"/>
                <a:cs typeface="+mn-cs"/>
              </a:rPr>
              <a:t>FAST</a:t>
            </a:r>
            <a:r>
              <a:rPr kumimoji="0" lang="en-JM" sz="1200" b="1" i="0" u="none" strike="noStrike" kern="1200" cap="none" spc="0" normalizeH="0" baseline="0" noProof="0" dirty="0" smtClean="0">
                <a:ln>
                  <a:noFill/>
                </a:ln>
                <a:solidFill>
                  <a:prstClr val="black"/>
                </a:solidFill>
                <a:effectLst/>
                <a:uLnTx/>
                <a:uFillTx/>
                <a:latin typeface="+mn-lt"/>
                <a:ea typeface="+mn-ea"/>
                <a:cs typeface="+mn-cs"/>
              </a:rPr>
              <a:t>: </a:t>
            </a:r>
            <a:r>
              <a:rPr kumimoji="0" lang="en-JM" sz="1200" b="0" i="0" u="none" strike="noStrike" kern="1200" cap="none" spc="0" normalizeH="0" baseline="0" noProof="0" dirty="0" smtClean="0">
                <a:ln>
                  <a:noFill/>
                </a:ln>
                <a:solidFill>
                  <a:prstClr val="black"/>
                </a:solidFill>
                <a:effectLst/>
                <a:uLnTx/>
                <a:uFillTx/>
                <a:latin typeface="+mn-lt"/>
                <a:ea typeface="+mn-ea"/>
                <a:cs typeface="+mn-cs"/>
              </a:rPr>
              <a:t> Two </a:t>
            </a:r>
            <a:r>
              <a:rPr lang="en-JM" dirty="0">
                <a:solidFill>
                  <a:prstClr val="black"/>
                </a:solidFill>
              </a:rPr>
              <a:t>[</a:t>
            </a:r>
            <a:r>
              <a:rPr kumimoji="0" lang="en-JM" sz="1200" b="0" i="0" u="none" strike="noStrike" kern="1200" cap="none" spc="0" normalizeH="0" baseline="0" noProof="0" dirty="0" smtClean="0">
                <a:ln>
                  <a:noFill/>
                </a:ln>
                <a:solidFill>
                  <a:prstClr val="black"/>
                </a:solidFill>
                <a:effectLst/>
                <a:uLnTx/>
                <a:uFillTx/>
                <a:latin typeface="+mn-lt"/>
                <a:ea typeface="+mn-ea"/>
                <a:cs typeface="+mn-cs"/>
              </a:rPr>
              <a:t>2] </a:t>
            </a:r>
            <a:r>
              <a:rPr kumimoji="0" lang="en-JM" sz="1200" b="0" i="0" u="none" strike="noStrike" kern="1200" cap="none" spc="0" normalizeH="0" baseline="0" noProof="0" dirty="0" smtClean="0">
                <a:ln>
                  <a:noFill/>
                </a:ln>
                <a:solidFill>
                  <a:prstClr val="black"/>
                </a:solidFill>
                <a:effectLst/>
                <a:uLnTx/>
                <a:uFillTx/>
                <a:latin typeface="+mn-lt"/>
                <a:ea typeface="+mn-ea"/>
                <a:cs typeface="+mn-cs"/>
              </a:rPr>
              <a:t>meals per day = Your body is in a “perpetual state of fasting”; new brain cells are formed at about 18 hours of fasting… │Also, generally, smaller portions and no snacking between meals. </a:t>
            </a:r>
            <a:endParaRPr lang="en-JM" dirty="0" smtClean="0"/>
          </a:p>
          <a:p>
            <a:r>
              <a:rPr lang="en-JM" b="1" dirty="0" smtClean="0"/>
              <a:t>AN OFFERING MADE BY FIRE:</a:t>
            </a:r>
            <a:r>
              <a:rPr lang="en-JM" dirty="0" smtClean="0"/>
              <a:t> Revelation 3:18 Gold tried in the fire (1</a:t>
            </a:r>
            <a:r>
              <a:rPr lang="en-JM" baseline="30000" dirty="0" smtClean="0"/>
              <a:t>st</a:t>
            </a:r>
            <a:r>
              <a:rPr lang="en-JM" dirty="0" smtClean="0"/>
              <a:t> thing we are told to buy… ) / Romans 12:1, 2 / Galatians 2:20 /</a:t>
            </a:r>
            <a:r>
              <a:rPr lang="en-JM" baseline="0" dirty="0" smtClean="0"/>
              <a:t> </a:t>
            </a:r>
            <a:endParaRPr lang="en-JM" dirty="0" smtClean="0"/>
          </a:p>
          <a:p>
            <a:r>
              <a:rPr lang="en-JM" b="1" dirty="0" smtClean="0"/>
              <a:t>DO NO WORK:</a:t>
            </a:r>
            <a:r>
              <a:rPr lang="en-JM" dirty="0" smtClean="0"/>
              <a:t> Ephesians 5:7</a:t>
            </a:r>
            <a:r>
              <a:rPr lang="en-JM" baseline="0" dirty="0" smtClean="0"/>
              <a:t> – 12 </a:t>
            </a:r>
            <a:r>
              <a:rPr lang="en-JM" baseline="0" dirty="0" smtClean="0"/>
              <a:t>(*From v 1) – </a:t>
            </a:r>
            <a:r>
              <a:rPr lang="en-JM" baseline="0" dirty="0" smtClean="0"/>
              <a:t>“Unfruitful works of darkness” / </a:t>
            </a:r>
            <a:r>
              <a:rPr lang="en-JM" baseline="0" dirty="0" smtClean="0"/>
              <a:t>Revelation </a:t>
            </a:r>
            <a:r>
              <a:rPr lang="en-JM" baseline="0" dirty="0" smtClean="0"/>
              <a:t>14:7 – “Fear God and give glory to Him…” / </a:t>
            </a:r>
            <a:r>
              <a:rPr lang="en-JM" b="1" baseline="0" dirty="0" smtClean="0"/>
              <a:t>Do no sin</a:t>
            </a:r>
            <a:r>
              <a:rPr lang="en-JM" b="1" baseline="0" dirty="0" smtClean="0"/>
              <a:t>. </a:t>
            </a:r>
            <a:r>
              <a:rPr lang="en-JM" b="1" dirty="0" smtClean="0"/>
              <a:t>/ </a:t>
            </a:r>
            <a:r>
              <a:rPr lang="en-JM" dirty="0" smtClean="0"/>
              <a:t>Eph</a:t>
            </a:r>
            <a:r>
              <a:rPr lang="en-JM" dirty="0"/>
              <a:t>.</a:t>
            </a:r>
            <a:r>
              <a:rPr lang="en-JM" dirty="0" smtClean="0"/>
              <a:t> 5:</a:t>
            </a:r>
            <a:endParaRPr lang="en-JM" baseline="0" dirty="0" smtClean="0"/>
          </a:p>
          <a:p>
            <a:r>
              <a:rPr lang="en-JM" dirty="0"/>
              <a:t>25 Husbands, love your wives, even as Christ also loved the church, and gave himself for it</a:t>
            </a:r>
            <a:r>
              <a:rPr lang="en-JM" dirty="0" smtClean="0"/>
              <a:t>; 26 </a:t>
            </a:r>
            <a:r>
              <a:rPr lang="en-JM" dirty="0"/>
              <a:t>That he might sanctify and cleanse it with the washing of water by the word</a:t>
            </a:r>
            <a:r>
              <a:rPr lang="en-JM" dirty="0" smtClean="0"/>
              <a:t>, 27 </a:t>
            </a:r>
            <a:r>
              <a:rPr lang="en-JM" dirty="0"/>
              <a:t>That he might present it to himself a glorious church, not having spot, or wrinkle, or any such thing; but that it should be holy and without blemish.</a:t>
            </a:r>
            <a:endParaRPr lang="en-JM" baseline="0" dirty="0" smtClean="0"/>
          </a:p>
        </p:txBody>
      </p:sp>
      <p:sp>
        <p:nvSpPr>
          <p:cNvPr id="4" name="Slide Number Placeholder 3"/>
          <p:cNvSpPr>
            <a:spLocks noGrp="1"/>
          </p:cNvSpPr>
          <p:nvPr>
            <p:ph type="sldNum" sz="quarter" idx="10"/>
          </p:nvPr>
        </p:nvSpPr>
        <p:spPr/>
        <p:txBody>
          <a:bodyPr/>
          <a:lstStyle/>
          <a:p>
            <a:fld id="{5C28C651-A414-4B97-A9F2-1F814EE588F7}" type="slidenum">
              <a:rPr lang="en-JM" smtClean="0"/>
              <a:t>8</a:t>
            </a:fld>
            <a:endParaRPr lang="en-JM"/>
          </a:p>
        </p:txBody>
      </p:sp>
    </p:spTree>
    <p:extLst>
      <p:ext uri="{BB962C8B-B14F-4D97-AF65-F5344CB8AC3E}">
        <p14:creationId xmlns:p14="http://schemas.microsoft.com/office/powerpoint/2010/main" val="3945938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3SM 84 – “</a:t>
            </a:r>
            <a:r>
              <a:rPr lang="en-US" sz="1200" b="0" i="0" kern="1200" dirty="0" smtClean="0">
                <a:solidFill>
                  <a:schemeClr val="tx1"/>
                </a:solidFill>
                <a:effectLst/>
                <a:latin typeface="+mn-lt"/>
                <a:ea typeface="+mn-ea"/>
                <a:cs typeface="+mn-cs"/>
              </a:rPr>
              <a:t>One thing is certain: Those Seventh-day Adventists who take their stand under Satan’s banner will first give up their faith in the warnings and reproofs contained in the Testimonies of God’s Spirit.”</a:t>
            </a:r>
            <a:endParaRPr lang="en-US" dirty="0" smtClean="0"/>
          </a:p>
          <a:p>
            <a:r>
              <a:rPr lang="en-US" dirty="0" smtClean="0"/>
              <a:t>EV 362 – “</a:t>
            </a:r>
            <a:r>
              <a:rPr lang="en-US" sz="1200" b="0" i="0" kern="1200" dirty="0" smtClean="0">
                <a:solidFill>
                  <a:schemeClr val="tx1"/>
                </a:solidFill>
                <a:effectLst/>
                <a:latin typeface="+mn-lt"/>
                <a:ea typeface="+mn-ea"/>
                <a:cs typeface="+mn-cs"/>
              </a:rPr>
              <a:t>They remove the old landmarks, and fallacies and winds of doctrine blow them hither and thither</a:t>
            </a:r>
            <a:r>
              <a:rPr lang="en-US" sz="1200" b="0" i="0" kern="1200" dirty="0" smtClean="0">
                <a:solidFill>
                  <a:schemeClr val="tx1"/>
                </a:solidFill>
                <a:effectLst/>
                <a:latin typeface="+mn-lt"/>
                <a:ea typeface="+mn-ea"/>
                <a:cs typeface="+mn-cs"/>
              </a:rPr>
              <a:t>.”</a:t>
            </a:r>
          </a:p>
          <a:p>
            <a:r>
              <a:rPr lang="en-JM" dirty="0"/>
              <a:t>What are you doing, brethren, in the great work of preparation? Those who are uniting with the world, are receiving the worldly mold, and preparing for the mark of the beast. Those who are distrustful of self, who are humbling themselves before God and purifying their souls by obeying the truth,--these are receiving the heavenly mold, and preparing for the seal of God in their foreheads. When the decree goes forth, and the stamp is impressed, their character will remain pure and spotless for eternity. {CET 191.1}   </a:t>
            </a:r>
          </a:p>
          <a:p>
            <a:r>
              <a:rPr lang="en-JM" dirty="0"/>
              <a:t>     Now is the time to prepare. The seal of God will never be placed upon the forehead of an impure man or woman. It will never be placed upon the forehead of the ambitious, world-loving man or woman. It will never be placed upon the forehead of men or women of false tongues or deceitful hearts. All who receive the seal must be without spot before God,--candidates for heaven. Search the Scriptures for yourselves, that you may understand the fearful solemnity of the present hour. {CET 191.2} </a:t>
            </a:r>
            <a:endParaRPr lang="en-US" dirty="0" smtClean="0"/>
          </a:p>
        </p:txBody>
      </p:sp>
      <p:sp>
        <p:nvSpPr>
          <p:cNvPr id="4" name="Slide Number Placeholder 3"/>
          <p:cNvSpPr>
            <a:spLocks noGrp="1"/>
          </p:cNvSpPr>
          <p:nvPr>
            <p:ph type="sldNum" sz="quarter" idx="10"/>
          </p:nvPr>
        </p:nvSpPr>
        <p:spPr/>
        <p:txBody>
          <a:bodyPr/>
          <a:lstStyle/>
          <a:p>
            <a:fld id="{96A5CE52-A92E-424F-BF19-42E235F2623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726494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JM"/>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JM"/>
          </a:p>
        </p:txBody>
      </p:sp>
      <p:sp>
        <p:nvSpPr>
          <p:cNvPr id="4" name="Date Placeholder 3"/>
          <p:cNvSpPr>
            <a:spLocks noGrp="1"/>
          </p:cNvSpPr>
          <p:nvPr>
            <p:ph type="dt" sz="half" idx="10"/>
          </p:nvPr>
        </p:nvSpPr>
        <p:spPr/>
        <p:txBody>
          <a:bodyPr/>
          <a:lstStyle/>
          <a:p>
            <a:fld id="{769287FA-6F3A-44E7-A1B8-218A11865A0F}" type="datetimeFigureOut">
              <a:rPr lang="en-JM" smtClean="0"/>
              <a:t>5/11/2020</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5896D0FF-60E5-4841-964C-CA1614270C1B}" type="slidenum">
              <a:rPr lang="en-JM" smtClean="0"/>
              <a:t>‹#›</a:t>
            </a:fld>
            <a:endParaRPr lang="en-JM"/>
          </a:p>
        </p:txBody>
      </p:sp>
    </p:spTree>
    <p:extLst>
      <p:ext uri="{BB962C8B-B14F-4D97-AF65-F5344CB8AC3E}">
        <p14:creationId xmlns:p14="http://schemas.microsoft.com/office/powerpoint/2010/main" val="1066532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4" name="Date Placeholder 3"/>
          <p:cNvSpPr>
            <a:spLocks noGrp="1"/>
          </p:cNvSpPr>
          <p:nvPr>
            <p:ph type="dt" sz="half" idx="10"/>
          </p:nvPr>
        </p:nvSpPr>
        <p:spPr/>
        <p:txBody>
          <a:bodyPr/>
          <a:lstStyle/>
          <a:p>
            <a:fld id="{769287FA-6F3A-44E7-A1B8-218A11865A0F}" type="datetimeFigureOut">
              <a:rPr lang="en-JM" smtClean="0"/>
              <a:t>5/11/2020</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5896D0FF-60E5-4841-964C-CA1614270C1B}" type="slidenum">
              <a:rPr lang="en-JM" smtClean="0"/>
              <a:t>‹#›</a:t>
            </a:fld>
            <a:endParaRPr lang="en-JM"/>
          </a:p>
        </p:txBody>
      </p:sp>
    </p:spTree>
    <p:extLst>
      <p:ext uri="{BB962C8B-B14F-4D97-AF65-F5344CB8AC3E}">
        <p14:creationId xmlns:p14="http://schemas.microsoft.com/office/powerpoint/2010/main" val="2630908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JM"/>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4" name="Date Placeholder 3"/>
          <p:cNvSpPr>
            <a:spLocks noGrp="1"/>
          </p:cNvSpPr>
          <p:nvPr>
            <p:ph type="dt" sz="half" idx="10"/>
          </p:nvPr>
        </p:nvSpPr>
        <p:spPr/>
        <p:txBody>
          <a:bodyPr/>
          <a:lstStyle/>
          <a:p>
            <a:fld id="{769287FA-6F3A-44E7-A1B8-218A11865A0F}" type="datetimeFigureOut">
              <a:rPr lang="en-JM" smtClean="0"/>
              <a:t>5/11/2020</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5896D0FF-60E5-4841-964C-CA1614270C1B}" type="slidenum">
              <a:rPr lang="en-JM" smtClean="0"/>
              <a:t>‹#›</a:t>
            </a:fld>
            <a:endParaRPr lang="en-JM"/>
          </a:p>
        </p:txBody>
      </p:sp>
    </p:spTree>
    <p:extLst>
      <p:ext uri="{BB962C8B-B14F-4D97-AF65-F5344CB8AC3E}">
        <p14:creationId xmlns:p14="http://schemas.microsoft.com/office/powerpoint/2010/main" val="2883793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DF614F8B-8247-4C43-9ECD-773985301DC1}" type="datetime1">
              <a:rPr lang="en-US" smtClean="0">
                <a:solidFill>
                  <a:prstClr val="white"/>
                </a:solidFill>
              </a:rPr>
              <a:pPr/>
              <a:t>11/5/2020</a:t>
            </a:fld>
            <a:endParaRPr lang="en-US">
              <a:solidFill>
                <a:prstClr val="white"/>
              </a:solidFill>
            </a:endParaRPr>
          </a:p>
        </p:txBody>
      </p:sp>
      <p:sp>
        <p:nvSpPr>
          <p:cNvPr id="5" name="Footer Placeholder 4"/>
          <p:cNvSpPr>
            <a:spLocks noGrp="1"/>
          </p:cNvSpPr>
          <p:nvPr>
            <p:ph type="ftr" sz="quarter" idx="11"/>
          </p:nvPr>
        </p:nvSpPr>
        <p:spPr>
          <a:xfrm>
            <a:off x="3962399" y="5870575"/>
            <a:ext cx="4893958" cy="377825"/>
          </a:xfr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10608958" y="5870575"/>
            <a:ext cx="551167" cy="377825"/>
          </a:xfrm>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94124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FA2D49-7F83-4C30-A467-BD87BD23FD96}" type="datetime1">
              <a:rPr lang="en-US" smtClean="0">
                <a:solidFill>
                  <a:prstClr val="white"/>
                </a:solidFill>
              </a:rPr>
              <a:pPr/>
              <a:t>11/5/2020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57279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9B028B-2EE7-439D-A45C-212BEB4ACA55}" type="datetime1">
              <a:rPr lang="en-US" smtClean="0">
                <a:solidFill>
                  <a:prstClr val="white"/>
                </a:solidFill>
              </a:rPr>
              <a:pPr/>
              <a:t>11/5/2020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32107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7327019-E8D0-4B2F-82D5-4A7830A48255}" type="datetime1">
              <a:rPr lang="en-US" smtClean="0">
                <a:solidFill>
                  <a:prstClr val="white"/>
                </a:solidFill>
              </a:rPr>
              <a:pPr/>
              <a:t>11/5/2020</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32179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B6B754-208C-4B5E-A189-3DDD4237693C}" type="datetime1">
              <a:rPr lang="en-US" smtClean="0">
                <a:solidFill>
                  <a:prstClr val="white"/>
                </a:solidFill>
              </a:rPr>
              <a:pPr/>
              <a:t>11/5/2020</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84978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DEEDE1-9AC7-47C8-802D-96F34CC1EF93}" type="datetime1">
              <a:rPr lang="en-US" smtClean="0">
                <a:solidFill>
                  <a:prstClr val="white"/>
                </a:solidFill>
              </a:rPr>
              <a:pPr/>
              <a:t>11/5/2020</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8580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EEF1024-193B-400C-9C00-912EA874DFAB}" type="datetime1">
              <a:rPr lang="en-US" smtClean="0">
                <a:solidFill>
                  <a:prstClr val="white"/>
                </a:solidFill>
              </a:rPr>
              <a:pPr/>
              <a:t>11/5/2020</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18748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B4A279-3169-4B3D-9590-D1E7383D1D31}" type="datetime1">
              <a:rPr lang="en-US" smtClean="0">
                <a:solidFill>
                  <a:prstClr val="white"/>
                </a:solidFill>
              </a:rPr>
              <a:pPr/>
              <a:t>11/5/2020</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49608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4" name="Date Placeholder 3"/>
          <p:cNvSpPr>
            <a:spLocks noGrp="1"/>
          </p:cNvSpPr>
          <p:nvPr>
            <p:ph type="dt" sz="half" idx="10"/>
          </p:nvPr>
        </p:nvSpPr>
        <p:spPr/>
        <p:txBody>
          <a:bodyPr/>
          <a:lstStyle/>
          <a:p>
            <a:fld id="{769287FA-6F3A-44E7-A1B8-218A11865A0F}" type="datetimeFigureOut">
              <a:rPr lang="en-JM" smtClean="0"/>
              <a:t>5/11/2020</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5896D0FF-60E5-4841-964C-CA1614270C1B}" type="slidenum">
              <a:rPr lang="en-JM" smtClean="0"/>
              <a:t>‹#›</a:t>
            </a:fld>
            <a:endParaRPr lang="en-JM"/>
          </a:p>
        </p:txBody>
      </p:sp>
    </p:spTree>
    <p:extLst>
      <p:ext uri="{BB962C8B-B14F-4D97-AF65-F5344CB8AC3E}">
        <p14:creationId xmlns:p14="http://schemas.microsoft.com/office/powerpoint/2010/main" val="1419346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82E6D1-AA01-4765-B0E0-A3AF67709C67}" type="datetime1">
              <a:rPr lang="en-US" smtClean="0">
                <a:solidFill>
                  <a:prstClr val="white"/>
                </a:solidFill>
              </a:rPr>
              <a:pPr/>
              <a:t>11/5/2020</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404357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9F1530-495F-4DE8-8869-CAC5C0301C21}" type="datetime1">
              <a:rPr lang="en-US" smtClean="0">
                <a:solidFill>
                  <a:prstClr val="white"/>
                </a:solidFill>
              </a:rPr>
              <a:pPr/>
              <a:t>11/5/2020</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81643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114FEB-9F20-4E30-85F2-063D2CF9C919}" type="datetime1">
              <a:rPr lang="en-US" smtClean="0">
                <a:solidFill>
                  <a:prstClr val="white"/>
                </a:solidFill>
              </a:rPr>
              <a:pPr/>
              <a:t>11/5/2020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56923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B5FE2B-7D55-4BA8-A3DD-226CE0409EFC}" type="datetime1">
              <a:rPr lang="en-US" smtClean="0">
                <a:solidFill>
                  <a:prstClr val="white"/>
                </a:solidFill>
              </a:rPr>
              <a:pPr/>
              <a:t>11/5/2020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32757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FE3FA3-27E0-4D3F-84D4-C85DB57BE499}" type="datetime1">
              <a:rPr lang="en-US" smtClean="0">
                <a:solidFill>
                  <a:prstClr val="white"/>
                </a:solidFill>
              </a:rPr>
              <a:pPr/>
              <a:t>11/5/2020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47570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F1AC49-2D3A-4BA5-B629-5064712ADE96}" type="datetime1">
              <a:rPr lang="en-US" smtClean="0">
                <a:solidFill>
                  <a:prstClr val="white"/>
                </a:solidFill>
              </a:rPr>
              <a:pPr/>
              <a:t>11/5/2020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350449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97412C-5FDD-4729-9932-1F0722C73BCC}" type="datetime1">
              <a:rPr lang="en-US" smtClean="0">
                <a:solidFill>
                  <a:prstClr val="white"/>
                </a:solidFill>
              </a:rPr>
              <a:pPr/>
              <a:t>11/5/2020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40195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38F279-5369-4BB9-9BAA-6AA22F4D426D}" type="datetime1">
              <a:rPr lang="en-US" smtClean="0">
                <a:solidFill>
                  <a:prstClr val="white"/>
                </a:solidFill>
              </a:rPr>
              <a:pPr/>
              <a:t>11/5/2020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955428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DF27ED-29D7-4ADD-BBA7-B05F83947BAD}" type="datetime1">
              <a:rPr lang="en-US" smtClean="0">
                <a:solidFill>
                  <a:prstClr val="white"/>
                </a:solidFill>
              </a:rPr>
              <a:pPr/>
              <a:t>11/5/2020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761252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DF614F8B-8247-4C43-9ECD-773985301DC1}" type="datetime1">
              <a:rPr lang="en-US" smtClean="0">
                <a:solidFill>
                  <a:prstClr val="white"/>
                </a:solidFill>
              </a:rPr>
              <a:pPr/>
              <a:t>11/5/2020</a:t>
            </a:fld>
            <a:endParaRPr lang="en-US">
              <a:solidFill>
                <a:prstClr val="white"/>
              </a:solidFill>
            </a:endParaRPr>
          </a:p>
        </p:txBody>
      </p:sp>
      <p:sp>
        <p:nvSpPr>
          <p:cNvPr id="5" name="Footer Placeholder 4"/>
          <p:cNvSpPr>
            <a:spLocks noGrp="1"/>
          </p:cNvSpPr>
          <p:nvPr>
            <p:ph type="ftr" sz="quarter" idx="11"/>
          </p:nvPr>
        </p:nvSpPr>
        <p:spPr>
          <a:xfrm>
            <a:off x="3962399" y="5870575"/>
            <a:ext cx="4893958" cy="377825"/>
          </a:xfr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10608958" y="5870575"/>
            <a:ext cx="551167" cy="377825"/>
          </a:xfrm>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379301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JM"/>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9287FA-6F3A-44E7-A1B8-218A11865A0F}" type="datetimeFigureOut">
              <a:rPr lang="en-JM" smtClean="0"/>
              <a:t>5/11/2020</a:t>
            </a:fld>
            <a:endParaRPr lang="en-JM"/>
          </a:p>
        </p:txBody>
      </p:sp>
      <p:sp>
        <p:nvSpPr>
          <p:cNvPr id="5" name="Footer Placeholder 4"/>
          <p:cNvSpPr>
            <a:spLocks noGrp="1"/>
          </p:cNvSpPr>
          <p:nvPr>
            <p:ph type="ftr" sz="quarter" idx="11"/>
          </p:nvPr>
        </p:nvSpPr>
        <p:spPr/>
        <p:txBody>
          <a:bodyPr/>
          <a:lstStyle/>
          <a:p>
            <a:endParaRPr lang="en-JM"/>
          </a:p>
        </p:txBody>
      </p:sp>
      <p:sp>
        <p:nvSpPr>
          <p:cNvPr id="6" name="Slide Number Placeholder 5"/>
          <p:cNvSpPr>
            <a:spLocks noGrp="1"/>
          </p:cNvSpPr>
          <p:nvPr>
            <p:ph type="sldNum" sz="quarter" idx="12"/>
          </p:nvPr>
        </p:nvSpPr>
        <p:spPr/>
        <p:txBody>
          <a:bodyPr/>
          <a:lstStyle/>
          <a:p>
            <a:fld id="{5896D0FF-60E5-4841-964C-CA1614270C1B}" type="slidenum">
              <a:rPr lang="en-JM" smtClean="0"/>
              <a:t>‹#›</a:t>
            </a:fld>
            <a:endParaRPr lang="en-JM"/>
          </a:p>
        </p:txBody>
      </p:sp>
    </p:spTree>
    <p:extLst>
      <p:ext uri="{BB962C8B-B14F-4D97-AF65-F5344CB8AC3E}">
        <p14:creationId xmlns:p14="http://schemas.microsoft.com/office/powerpoint/2010/main" val="4716204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FA2D49-7F83-4C30-A467-BD87BD23FD96}" type="datetime1">
              <a:rPr lang="en-US" smtClean="0">
                <a:solidFill>
                  <a:prstClr val="white"/>
                </a:solidFill>
              </a:rPr>
              <a:pPr/>
              <a:t>11/5/2020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318162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9B028B-2EE7-439D-A45C-212BEB4ACA55}" type="datetime1">
              <a:rPr lang="en-US" smtClean="0">
                <a:solidFill>
                  <a:prstClr val="white"/>
                </a:solidFill>
              </a:rPr>
              <a:pPr/>
              <a:t>11/5/2020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771220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7327019-E8D0-4B2F-82D5-4A7830A48255}" type="datetime1">
              <a:rPr lang="en-US" smtClean="0">
                <a:solidFill>
                  <a:prstClr val="white"/>
                </a:solidFill>
              </a:rPr>
              <a:pPr/>
              <a:t>11/5/2020</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583008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B6B754-208C-4B5E-A189-3DDD4237693C}" type="datetime1">
              <a:rPr lang="en-US" smtClean="0">
                <a:solidFill>
                  <a:prstClr val="white"/>
                </a:solidFill>
              </a:rPr>
              <a:pPr/>
              <a:t>11/5/2020</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627330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DEEDE1-9AC7-47C8-802D-96F34CC1EF93}" type="datetime1">
              <a:rPr lang="en-US" smtClean="0">
                <a:solidFill>
                  <a:prstClr val="white"/>
                </a:solidFill>
              </a:rPr>
              <a:pPr/>
              <a:t>11/5/2020</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659778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EEF1024-193B-400C-9C00-912EA874DFAB}" type="datetime1">
              <a:rPr lang="en-US" smtClean="0">
                <a:solidFill>
                  <a:prstClr val="white"/>
                </a:solidFill>
              </a:rPr>
              <a:pPr/>
              <a:t>11/5/2020</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380292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B4A279-3169-4B3D-9590-D1E7383D1D31}" type="datetime1">
              <a:rPr lang="en-US" smtClean="0">
                <a:solidFill>
                  <a:prstClr val="white"/>
                </a:solidFill>
              </a:rPr>
              <a:pPr/>
              <a:t>11/5/2020</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846585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82E6D1-AA01-4765-B0E0-A3AF67709C67}" type="datetime1">
              <a:rPr lang="en-US" smtClean="0">
                <a:solidFill>
                  <a:prstClr val="white"/>
                </a:solidFill>
              </a:rPr>
              <a:pPr/>
              <a:t>11/5/2020</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692155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9F1530-495F-4DE8-8869-CAC5C0301C21}" type="datetime1">
              <a:rPr lang="en-US" smtClean="0">
                <a:solidFill>
                  <a:prstClr val="white"/>
                </a:solidFill>
              </a:rPr>
              <a:pPr/>
              <a:t>11/5/2020</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718638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114FEB-9F20-4E30-85F2-063D2CF9C919}" type="datetime1">
              <a:rPr lang="en-US" smtClean="0">
                <a:solidFill>
                  <a:prstClr val="white"/>
                </a:solidFill>
              </a:rPr>
              <a:pPr/>
              <a:t>11/5/2020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31833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5" name="Date Placeholder 4"/>
          <p:cNvSpPr>
            <a:spLocks noGrp="1"/>
          </p:cNvSpPr>
          <p:nvPr>
            <p:ph type="dt" sz="half" idx="10"/>
          </p:nvPr>
        </p:nvSpPr>
        <p:spPr/>
        <p:txBody>
          <a:bodyPr/>
          <a:lstStyle/>
          <a:p>
            <a:fld id="{769287FA-6F3A-44E7-A1B8-218A11865A0F}" type="datetimeFigureOut">
              <a:rPr lang="en-JM" smtClean="0"/>
              <a:t>5/11/2020</a:t>
            </a:fld>
            <a:endParaRPr lang="en-JM"/>
          </a:p>
        </p:txBody>
      </p:sp>
      <p:sp>
        <p:nvSpPr>
          <p:cNvPr id="6" name="Footer Placeholder 5"/>
          <p:cNvSpPr>
            <a:spLocks noGrp="1"/>
          </p:cNvSpPr>
          <p:nvPr>
            <p:ph type="ftr" sz="quarter" idx="11"/>
          </p:nvPr>
        </p:nvSpPr>
        <p:spPr/>
        <p:txBody>
          <a:bodyPr/>
          <a:lstStyle/>
          <a:p>
            <a:endParaRPr lang="en-JM"/>
          </a:p>
        </p:txBody>
      </p:sp>
      <p:sp>
        <p:nvSpPr>
          <p:cNvPr id="7" name="Slide Number Placeholder 6"/>
          <p:cNvSpPr>
            <a:spLocks noGrp="1"/>
          </p:cNvSpPr>
          <p:nvPr>
            <p:ph type="sldNum" sz="quarter" idx="12"/>
          </p:nvPr>
        </p:nvSpPr>
        <p:spPr/>
        <p:txBody>
          <a:bodyPr/>
          <a:lstStyle/>
          <a:p>
            <a:fld id="{5896D0FF-60E5-4841-964C-CA1614270C1B}" type="slidenum">
              <a:rPr lang="en-JM" smtClean="0"/>
              <a:t>‹#›</a:t>
            </a:fld>
            <a:endParaRPr lang="en-JM"/>
          </a:p>
        </p:txBody>
      </p:sp>
    </p:spTree>
    <p:extLst>
      <p:ext uri="{BB962C8B-B14F-4D97-AF65-F5344CB8AC3E}">
        <p14:creationId xmlns:p14="http://schemas.microsoft.com/office/powerpoint/2010/main" val="42052476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B5FE2B-7D55-4BA8-A3DD-226CE0409EFC}" type="datetime1">
              <a:rPr lang="en-US" smtClean="0">
                <a:solidFill>
                  <a:prstClr val="white"/>
                </a:solidFill>
              </a:rPr>
              <a:pPr/>
              <a:t>11/5/2020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057432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FE3FA3-27E0-4D3F-84D4-C85DB57BE499}" type="datetime1">
              <a:rPr lang="en-US" smtClean="0">
                <a:solidFill>
                  <a:prstClr val="white"/>
                </a:solidFill>
              </a:rPr>
              <a:pPr/>
              <a:t>11/5/2020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005290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F1AC49-2D3A-4BA5-B629-5064712ADE96}" type="datetime1">
              <a:rPr lang="en-US" smtClean="0">
                <a:solidFill>
                  <a:prstClr val="white"/>
                </a:solidFill>
              </a:rPr>
              <a:pPr/>
              <a:t>11/5/2020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199923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97412C-5FDD-4729-9932-1F0722C73BCC}" type="datetime1">
              <a:rPr lang="en-US" smtClean="0">
                <a:solidFill>
                  <a:prstClr val="white"/>
                </a:solidFill>
              </a:rPr>
              <a:pPr/>
              <a:t>11/5/2020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162820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38F279-5369-4BB9-9BAA-6AA22F4D426D}" type="datetime1">
              <a:rPr lang="en-US" smtClean="0">
                <a:solidFill>
                  <a:prstClr val="white"/>
                </a:solidFill>
              </a:rPr>
              <a:pPr/>
              <a:t>11/5/2020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986980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DF27ED-29D7-4ADD-BBA7-B05F83947BAD}" type="datetime1">
              <a:rPr lang="en-US" smtClean="0">
                <a:solidFill>
                  <a:prstClr val="white"/>
                </a:solidFill>
              </a:rPr>
              <a:pPr/>
              <a:t>11/5/2020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407299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DF614F8B-8247-4C43-9ECD-773985301DC1}" type="datetime1">
              <a:rPr lang="en-US" smtClean="0">
                <a:solidFill>
                  <a:prstClr val="white"/>
                </a:solidFill>
              </a:rPr>
              <a:pPr/>
              <a:t>11/5/2020</a:t>
            </a:fld>
            <a:endParaRPr lang="en-US">
              <a:solidFill>
                <a:prstClr val="white"/>
              </a:solidFill>
            </a:endParaRPr>
          </a:p>
        </p:txBody>
      </p:sp>
      <p:sp>
        <p:nvSpPr>
          <p:cNvPr id="5" name="Footer Placeholder 4"/>
          <p:cNvSpPr>
            <a:spLocks noGrp="1"/>
          </p:cNvSpPr>
          <p:nvPr>
            <p:ph type="ftr" sz="quarter" idx="11"/>
          </p:nvPr>
        </p:nvSpPr>
        <p:spPr>
          <a:xfrm>
            <a:off x="3962399" y="5870575"/>
            <a:ext cx="4893958" cy="377825"/>
          </a:xfr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10608958" y="5870575"/>
            <a:ext cx="551167" cy="377825"/>
          </a:xfrm>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66857448"/>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FA2D49-7F83-4C30-A467-BD87BD23FD96}" type="datetime1">
              <a:rPr lang="en-US" smtClean="0">
                <a:solidFill>
                  <a:prstClr val="white"/>
                </a:solidFill>
              </a:rPr>
              <a:pPr/>
              <a:t>11/5/2020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359249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9B028B-2EE7-439D-A45C-212BEB4ACA55}" type="datetime1">
              <a:rPr lang="en-US" smtClean="0">
                <a:solidFill>
                  <a:prstClr val="white"/>
                </a:solidFill>
              </a:rPr>
              <a:pPr/>
              <a:t>11/5/2020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2863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7327019-E8D0-4B2F-82D5-4A7830A48255}" type="datetime1">
              <a:rPr lang="en-US" smtClean="0">
                <a:solidFill>
                  <a:prstClr val="white"/>
                </a:solidFill>
              </a:rPr>
              <a:pPr/>
              <a:t>11/5/2020</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03469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JM"/>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7" name="Date Placeholder 6"/>
          <p:cNvSpPr>
            <a:spLocks noGrp="1"/>
          </p:cNvSpPr>
          <p:nvPr>
            <p:ph type="dt" sz="half" idx="10"/>
          </p:nvPr>
        </p:nvSpPr>
        <p:spPr/>
        <p:txBody>
          <a:bodyPr/>
          <a:lstStyle/>
          <a:p>
            <a:fld id="{769287FA-6F3A-44E7-A1B8-218A11865A0F}" type="datetimeFigureOut">
              <a:rPr lang="en-JM" smtClean="0"/>
              <a:t>5/11/2020</a:t>
            </a:fld>
            <a:endParaRPr lang="en-JM"/>
          </a:p>
        </p:txBody>
      </p:sp>
      <p:sp>
        <p:nvSpPr>
          <p:cNvPr id="8" name="Footer Placeholder 7"/>
          <p:cNvSpPr>
            <a:spLocks noGrp="1"/>
          </p:cNvSpPr>
          <p:nvPr>
            <p:ph type="ftr" sz="quarter" idx="11"/>
          </p:nvPr>
        </p:nvSpPr>
        <p:spPr/>
        <p:txBody>
          <a:bodyPr/>
          <a:lstStyle/>
          <a:p>
            <a:endParaRPr lang="en-JM"/>
          </a:p>
        </p:txBody>
      </p:sp>
      <p:sp>
        <p:nvSpPr>
          <p:cNvPr id="9" name="Slide Number Placeholder 8"/>
          <p:cNvSpPr>
            <a:spLocks noGrp="1"/>
          </p:cNvSpPr>
          <p:nvPr>
            <p:ph type="sldNum" sz="quarter" idx="12"/>
          </p:nvPr>
        </p:nvSpPr>
        <p:spPr/>
        <p:txBody>
          <a:bodyPr/>
          <a:lstStyle/>
          <a:p>
            <a:fld id="{5896D0FF-60E5-4841-964C-CA1614270C1B}" type="slidenum">
              <a:rPr lang="en-JM" smtClean="0"/>
              <a:t>‹#›</a:t>
            </a:fld>
            <a:endParaRPr lang="en-JM"/>
          </a:p>
        </p:txBody>
      </p:sp>
    </p:spTree>
    <p:extLst>
      <p:ext uri="{BB962C8B-B14F-4D97-AF65-F5344CB8AC3E}">
        <p14:creationId xmlns:p14="http://schemas.microsoft.com/office/powerpoint/2010/main" val="7795612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B6B754-208C-4B5E-A189-3DDD4237693C}" type="datetime1">
              <a:rPr lang="en-US" smtClean="0">
                <a:solidFill>
                  <a:prstClr val="white"/>
                </a:solidFill>
              </a:rPr>
              <a:pPr/>
              <a:t>11/5/2020</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855589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DEEDE1-9AC7-47C8-802D-96F34CC1EF93}" type="datetime1">
              <a:rPr lang="en-US" smtClean="0">
                <a:solidFill>
                  <a:prstClr val="white"/>
                </a:solidFill>
              </a:rPr>
              <a:pPr/>
              <a:t>11/5/2020</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784806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EEF1024-193B-400C-9C00-912EA874DFAB}" type="datetime1">
              <a:rPr lang="en-US" smtClean="0">
                <a:solidFill>
                  <a:prstClr val="white"/>
                </a:solidFill>
              </a:rPr>
              <a:pPr/>
              <a:t>11/5/2020</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44352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B4A279-3169-4B3D-9590-D1E7383D1D31}" type="datetime1">
              <a:rPr lang="en-US" smtClean="0">
                <a:solidFill>
                  <a:prstClr val="white"/>
                </a:solidFill>
              </a:rPr>
              <a:pPr/>
              <a:t>11/5/2020</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229135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82E6D1-AA01-4765-B0E0-A3AF67709C67}" type="datetime1">
              <a:rPr lang="en-US" smtClean="0">
                <a:solidFill>
                  <a:prstClr val="white"/>
                </a:solidFill>
              </a:rPr>
              <a:pPr/>
              <a:t>11/5/2020</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09317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9F1530-495F-4DE8-8869-CAC5C0301C21}" type="datetime1">
              <a:rPr lang="en-US" smtClean="0">
                <a:solidFill>
                  <a:prstClr val="white"/>
                </a:solidFill>
              </a:rPr>
              <a:pPr/>
              <a:t>11/5/2020</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073264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114FEB-9F20-4E30-85F2-063D2CF9C919}" type="datetime1">
              <a:rPr lang="en-US" smtClean="0">
                <a:solidFill>
                  <a:prstClr val="white"/>
                </a:solidFill>
              </a:rPr>
              <a:pPr/>
              <a:t>11/5/2020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37768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B5FE2B-7D55-4BA8-A3DD-226CE0409EFC}" type="datetime1">
              <a:rPr lang="en-US" smtClean="0">
                <a:solidFill>
                  <a:prstClr val="white"/>
                </a:solidFill>
              </a:rPr>
              <a:pPr/>
              <a:t>11/5/2020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60327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FE3FA3-27E0-4D3F-84D4-C85DB57BE499}" type="datetime1">
              <a:rPr lang="en-US" smtClean="0">
                <a:solidFill>
                  <a:prstClr val="white"/>
                </a:solidFill>
              </a:rPr>
              <a:pPr/>
              <a:t>11/5/2020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5884765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F1AC49-2D3A-4BA5-B629-5064712ADE96}" type="datetime1">
              <a:rPr lang="en-US" smtClean="0">
                <a:solidFill>
                  <a:prstClr val="white"/>
                </a:solidFill>
              </a:rPr>
              <a:pPr/>
              <a:t>11/5/2020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99574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Date Placeholder 2"/>
          <p:cNvSpPr>
            <a:spLocks noGrp="1"/>
          </p:cNvSpPr>
          <p:nvPr>
            <p:ph type="dt" sz="half" idx="10"/>
          </p:nvPr>
        </p:nvSpPr>
        <p:spPr/>
        <p:txBody>
          <a:bodyPr/>
          <a:lstStyle/>
          <a:p>
            <a:fld id="{769287FA-6F3A-44E7-A1B8-218A11865A0F}" type="datetimeFigureOut">
              <a:rPr lang="en-JM" smtClean="0"/>
              <a:t>5/11/2020</a:t>
            </a:fld>
            <a:endParaRPr lang="en-JM"/>
          </a:p>
        </p:txBody>
      </p:sp>
      <p:sp>
        <p:nvSpPr>
          <p:cNvPr id="4" name="Footer Placeholder 3"/>
          <p:cNvSpPr>
            <a:spLocks noGrp="1"/>
          </p:cNvSpPr>
          <p:nvPr>
            <p:ph type="ftr" sz="quarter" idx="11"/>
          </p:nvPr>
        </p:nvSpPr>
        <p:spPr/>
        <p:txBody>
          <a:bodyPr/>
          <a:lstStyle/>
          <a:p>
            <a:endParaRPr lang="en-JM"/>
          </a:p>
        </p:txBody>
      </p:sp>
      <p:sp>
        <p:nvSpPr>
          <p:cNvPr id="5" name="Slide Number Placeholder 4"/>
          <p:cNvSpPr>
            <a:spLocks noGrp="1"/>
          </p:cNvSpPr>
          <p:nvPr>
            <p:ph type="sldNum" sz="quarter" idx="12"/>
          </p:nvPr>
        </p:nvSpPr>
        <p:spPr/>
        <p:txBody>
          <a:bodyPr/>
          <a:lstStyle/>
          <a:p>
            <a:fld id="{5896D0FF-60E5-4841-964C-CA1614270C1B}" type="slidenum">
              <a:rPr lang="en-JM" smtClean="0"/>
              <a:t>‹#›</a:t>
            </a:fld>
            <a:endParaRPr lang="en-JM"/>
          </a:p>
        </p:txBody>
      </p:sp>
    </p:spTree>
    <p:extLst>
      <p:ext uri="{BB962C8B-B14F-4D97-AF65-F5344CB8AC3E}">
        <p14:creationId xmlns:p14="http://schemas.microsoft.com/office/powerpoint/2010/main" val="32968334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97412C-5FDD-4729-9932-1F0722C73BCC}" type="datetime1">
              <a:rPr lang="en-US" smtClean="0">
                <a:solidFill>
                  <a:prstClr val="white"/>
                </a:solidFill>
              </a:rPr>
              <a:pPr/>
              <a:t>11/5/2020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628814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38F279-5369-4BB9-9BAA-6AA22F4D426D}" type="datetime1">
              <a:rPr lang="en-US" smtClean="0">
                <a:solidFill>
                  <a:prstClr val="white"/>
                </a:solidFill>
              </a:rPr>
              <a:pPr/>
              <a:t>11/5/2020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881916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DF27ED-29D7-4ADD-BBA7-B05F83947BAD}" type="datetime1">
              <a:rPr lang="en-US" smtClean="0">
                <a:solidFill>
                  <a:prstClr val="white"/>
                </a:solidFill>
              </a:rPr>
              <a:pPr/>
              <a:t>11/5/2020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242989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DF614F8B-8247-4C43-9ECD-773985301DC1}" type="datetime1">
              <a:rPr lang="en-US" smtClean="0">
                <a:solidFill>
                  <a:prstClr val="white"/>
                </a:solidFill>
              </a:rPr>
              <a:pPr/>
              <a:t>11/5/2020</a:t>
            </a:fld>
            <a:endParaRPr lang="en-US">
              <a:solidFill>
                <a:prstClr val="white"/>
              </a:solidFill>
            </a:endParaRPr>
          </a:p>
        </p:txBody>
      </p:sp>
      <p:sp>
        <p:nvSpPr>
          <p:cNvPr id="5" name="Footer Placeholder 4"/>
          <p:cNvSpPr>
            <a:spLocks noGrp="1"/>
          </p:cNvSpPr>
          <p:nvPr>
            <p:ph type="ftr" sz="quarter" idx="11"/>
          </p:nvPr>
        </p:nvSpPr>
        <p:spPr>
          <a:xfrm>
            <a:off x="3962399" y="5870575"/>
            <a:ext cx="4893958" cy="377825"/>
          </a:xfr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10608958" y="5870575"/>
            <a:ext cx="551167" cy="377825"/>
          </a:xfrm>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97759596"/>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FA2D49-7F83-4C30-A467-BD87BD23FD96}" type="datetime1">
              <a:rPr lang="en-US" smtClean="0">
                <a:solidFill>
                  <a:prstClr val="white"/>
                </a:solidFill>
              </a:rPr>
              <a:pPr/>
              <a:t>11/5/2020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677008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9B028B-2EE7-439D-A45C-212BEB4ACA55}" type="datetime1">
              <a:rPr lang="en-US" smtClean="0">
                <a:solidFill>
                  <a:prstClr val="white"/>
                </a:solidFill>
              </a:rPr>
              <a:pPr/>
              <a:t>11/5/2020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28020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7327019-E8D0-4B2F-82D5-4A7830A48255}" type="datetime1">
              <a:rPr lang="en-US" smtClean="0">
                <a:solidFill>
                  <a:prstClr val="white"/>
                </a:solidFill>
              </a:rPr>
              <a:pPr/>
              <a:t>11/5/2020</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966448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2B6B754-208C-4B5E-A189-3DDD4237693C}" type="datetime1">
              <a:rPr lang="en-US" smtClean="0">
                <a:solidFill>
                  <a:prstClr val="white"/>
                </a:solidFill>
              </a:rPr>
              <a:pPr/>
              <a:t>11/5/2020</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135959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DEEDE1-9AC7-47C8-802D-96F34CC1EF93}" type="datetime1">
              <a:rPr lang="en-US" smtClean="0">
                <a:solidFill>
                  <a:prstClr val="white"/>
                </a:solidFill>
              </a:rPr>
              <a:pPr/>
              <a:t>11/5/2020</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549215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EEF1024-193B-400C-9C00-912EA874DFAB}" type="datetime1">
              <a:rPr lang="en-US" smtClean="0">
                <a:solidFill>
                  <a:prstClr val="white"/>
                </a:solidFill>
              </a:rPr>
              <a:pPr/>
              <a:t>11/5/2020</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00016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287FA-6F3A-44E7-A1B8-218A11865A0F}" type="datetimeFigureOut">
              <a:rPr lang="en-JM" smtClean="0"/>
              <a:t>5/11/2020</a:t>
            </a:fld>
            <a:endParaRPr lang="en-JM"/>
          </a:p>
        </p:txBody>
      </p:sp>
      <p:sp>
        <p:nvSpPr>
          <p:cNvPr id="3" name="Footer Placeholder 2"/>
          <p:cNvSpPr>
            <a:spLocks noGrp="1"/>
          </p:cNvSpPr>
          <p:nvPr>
            <p:ph type="ftr" sz="quarter" idx="11"/>
          </p:nvPr>
        </p:nvSpPr>
        <p:spPr/>
        <p:txBody>
          <a:bodyPr/>
          <a:lstStyle/>
          <a:p>
            <a:endParaRPr lang="en-JM"/>
          </a:p>
        </p:txBody>
      </p:sp>
      <p:sp>
        <p:nvSpPr>
          <p:cNvPr id="4" name="Slide Number Placeholder 3"/>
          <p:cNvSpPr>
            <a:spLocks noGrp="1"/>
          </p:cNvSpPr>
          <p:nvPr>
            <p:ph type="sldNum" sz="quarter" idx="12"/>
          </p:nvPr>
        </p:nvSpPr>
        <p:spPr/>
        <p:txBody>
          <a:bodyPr/>
          <a:lstStyle/>
          <a:p>
            <a:fld id="{5896D0FF-60E5-4841-964C-CA1614270C1B}" type="slidenum">
              <a:rPr lang="en-JM" smtClean="0"/>
              <a:t>‹#›</a:t>
            </a:fld>
            <a:endParaRPr lang="en-JM"/>
          </a:p>
        </p:txBody>
      </p:sp>
    </p:spTree>
    <p:extLst>
      <p:ext uri="{BB962C8B-B14F-4D97-AF65-F5344CB8AC3E}">
        <p14:creationId xmlns:p14="http://schemas.microsoft.com/office/powerpoint/2010/main" val="19676701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B4A279-3169-4B3D-9590-D1E7383D1D31}" type="datetime1">
              <a:rPr lang="en-US" smtClean="0">
                <a:solidFill>
                  <a:prstClr val="white"/>
                </a:solidFill>
              </a:rPr>
              <a:pPr/>
              <a:t>11/5/2020</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77851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82E6D1-AA01-4765-B0E0-A3AF67709C67}" type="datetime1">
              <a:rPr lang="en-US" smtClean="0">
                <a:solidFill>
                  <a:prstClr val="white"/>
                </a:solidFill>
              </a:rPr>
              <a:pPr/>
              <a:t>11/5/2020</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6601034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9F1530-495F-4DE8-8869-CAC5C0301C21}" type="datetime1">
              <a:rPr lang="en-US" smtClean="0">
                <a:solidFill>
                  <a:prstClr val="white"/>
                </a:solidFill>
              </a:rPr>
              <a:pPr/>
              <a:t>11/5/2020</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454206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114FEB-9F20-4E30-85F2-063D2CF9C919}" type="datetime1">
              <a:rPr lang="en-US" smtClean="0">
                <a:solidFill>
                  <a:prstClr val="white"/>
                </a:solidFill>
              </a:rPr>
              <a:pPr/>
              <a:t>11/5/2020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490267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B5FE2B-7D55-4BA8-A3DD-226CE0409EFC}" type="datetime1">
              <a:rPr lang="en-US" smtClean="0">
                <a:solidFill>
                  <a:prstClr val="white"/>
                </a:solidFill>
              </a:rPr>
              <a:pPr/>
              <a:t>11/5/2020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976257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FE3FA3-27E0-4D3F-84D4-C85DB57BE499}" type="datetime1">
              <a:rPr lang="en-US" smtClean="0">
                <a:solidFill>
                  <a:prstClr val="white"/>
                </a:solidFill>
              </a:rPr>
              <a:pPr/>
              <a:t>11/5/2020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779859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F1AC49-2D3A-4BA5-B629-5064712ADE96}" type="datetime1">
              <a:rPr lang="en-US" smtClean="0">
                <a:solidFill>
                  <a:prstClr val="white"/>
                </a:solidFill>
              </a:rPr>
              <a:pPr/>
              <a:t>11/5/2020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131806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97412C-5FDD-4729-9932-1F0722C73BCC}" type="datetime1">
              <a:rPr lang="en-US" smtClean="0">
                <a:solidFill>
                  <a:prstClr val="white"/>
                </a:solidFill>
              </a:rPr>
              <a:pPr/>
              <a:t>11/5/2020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333955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38F279-5369-4BB9-9BAA-6AA22F4D426D}" type="datetime1">
              <a:rPr lang="en-US" smtClean="0">
                <a:solidFill>
                  <a:prstClr val="white"/>
                </a:solidFill>
              </a:rPr>
              <a:pPr/>
              <a:t>11/5/2020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82868215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DF27ED-29D7-4ADD-BBA7-B05F83947BAD}" type="datetime1">
              <a:rPr lang="en-US" smtClean="0">
                <a:solidFill>
                  <a:prstClr val="white"/>
                </a:solidFill>
              </a:rPr>
              <a:pPr/>
              <a:t>11/5/2020</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47801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JM"/>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9287FA-6F3A-44E7-A1B8-218A11865A0F}" type="datetimeFigureOut">
              <a:rPr lang="en-JM" smtClean="0"/>
              <a:t>5/11/2020</a:t>
            </a:fld>
            <a:endParaRPr lang="en-JM"/>
          </a:p>
        </p:txBody>
      </p:sp>
      <p:sp>
        <p:nvSpPr>
          <p:cNvPr id="6" name="Footer Placeholder 5"/>
          <p:cNvSpPr>
            <a:spLocks noGrp="1"/>
          </p:cNvSpPr>
          <p:nvPr>
            <p:ph type="ftr" sz="quarter" idx="11"/>
          </p:nvPr>
        </p:nvSpPr>
        <p:spPr/>
        <p:txBody>
          <a:bodyPr/>
          <a:lstStyle/>
          <a:p>
            <a:endParaRPr lang="en-JM"/>
          </a:p>
        </p:txBody>
      </p:sp>
      <p:sp>
        <p:nvSpPr>
          <p:cNvPr id="7" name="Slide Number Placeholder 6"/>
          <p:cNvSpPr>
            <a:spLocks noGrp="1"/>
          </p:cNvSpPr>
          <p:nvPr>
            <p:ph type="sldNum" sz="quarter" idx="12"/>
          </p:nvPr>
        </p:nvSpPr>
        <p:spPr/>
        <p:txBody>
          <a:bodyPr/>
          <a:lstStyle/>
          <a:p>
            <a:fld id="{5896D0FF-60E5-4841-964C-CA1614270C1B}" type="slidenum">
              <a:rPr lang="en-JM" smtClean="0"/>
              <a:t>‹#›</a:t>
            </a:fld>
            <a:endParaRPr lang="en-JM"/>
          </a:p>
        </p:txBody>
      </p:sp>
    </p:spTree>
    <p:extLst>
      <p:ext uri="{BB962C8B-B14F-4D97-AF65-F5344CB8AC3E}">
        <p14:creationId xmlns:p14="http://schemas.microsoft.com/office/powerpoint/2010/main" val="981376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JM"/>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JM"/>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9287FA-6F3A-44E7-A1B8-218A11865A0F}" type="datetimeFigureOut">
              <a:rPr lang="en-JM" smtClean="0"/>
              <a:t>5/11/2020</a:t>
            </a:fld>
            <a:endParaRPr lang="en-JM"/>
          </a:p>
        </p:txBody>
      </p:sp>
      <p:sp>
        <p:nvSpPr>
          <p:cNvPr id="6" name="Footer Placeholder 5"/>
          <p:cNvSpPr>
            <a:spLocks noGrp="1"/>
          </p:cNvSpPr>
          <p:nvPr>
            <p:ph type="ftr" sz="quarter" idx="11"/>
          </p:nvPr>
        </p:nvSpPr>
        <p:spPr/>
        <p:txBody>
          <a:bodyPr/>
          <a:lstStyle/>
          <a:p>
            <a:endParaRPr lang="en-JM"/>
          </a:p>
        </p:txBody>
      </p:sp>
      <p:sp>
        <p:nvSpPr>
          <p:cNvPr id="7" name="Slide Number Placeholder 6"/>
          <p:cNvSpPr>
            <a:spLocks noGrp="1"/>
          </p:cNvSpPr>
          <p:nvPr>
            <p:ph type="sldNum" sz="quarter" idx="12"/>
          </p:nvPr>
        </p:nvSpPr>
        <p:spPr/>
        <p:txBody>
          <a:bodyPr/>
          <a:lstStyle/>
          <a:p>
            <a:fld id="{5896D0FF-60E5-4841-964C-CA1614270C1B}" type="slidenum">
              <a:rPr lang="en-JM" smtClean="0"/>
              <a:t>‹#›</a:t>
            </a:fld>
            <a:endParaRPr lang="en-JM"/>
          </a:p>
        </p:txBody>
      </p:sp>
    </p:spTree>
    <p:extLst>
      <p:ext uri="{BB962C8B-B14F-4D97-AF65-F5344CB8AC3E}">
        <p14:creationId xmlns:p14="http://schemas.microsoft.com/office/powerpoint/2010/main" val="2030787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JM"/>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287FA-6F3A-44E7-A1B8-218A11865A0F}" type="datetimeFigureOut">
              <a:rPr lang="en-JM" smtClean="0"/>
              <a:t>5/11/2020</a:t>
            </a:fld>
            <a:endParaRPr lang="en-JM"/>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JM"/>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6D0FF-60E5-4841-964C-CA1614270C1B}" type="slidenum">
              <a:rPr lang="en-JM" smtClean="0"/>
              <a:t>‹#›</a:t>
            </a:fld>
            <a:endParaRPr lang="en-JM"/>
          </a:p>
        </p:txBody>
      </p:sp>
    </p:spTree>
    <p:extLst>
      <p:ext uri="{BB962C8B-B14F-4D97-AF65-F5344CB8AC3E}">
        <p14:creationId xmlns:p14="http://schemas.microsoft.com/office/powerpoint/2010/main" val="2597228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5641D3C-9D47-4D17-B86B-2550770E665E}" type="datetime1">
              <a:rPr lang="en-US" smtClean="0">
                <a:solidFill>
                  <a:prstClr val="white"/>
                </a:solidFill>
              </a:rPr>
              <a:pPr/>
              <a:t>11/5/2020</a:t>
            </a:fld>
            <a:endParaRPr lang="en-US">
              <a:solidFill>
                <a:prstClr val="white"/>
              </a:solidFill>
            </a:endParaRP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white"/>
              </a:solidFill>
            </a:endParaRP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006374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5641D3C-9D47-4D17-B86B-2550770E665E}" type="datetime1">
              <a:rPr lang="en-US" smtClean="0">
                <a:solidFill>
                  <a:prstClr val="white"/>
                </a:solidFill>
              </a:rPr>
              <a:pPr/>
              <a:t>11/5/2020</a:t>
            </a:fld>
            <a:endParaRPr lang="en-US">
              <a:solidFill>
                <a:prstClr val="white"/>
              </a:solidFill>
            </a:endParaRP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white"/>
              </a:solidFill>
            </a:endParaRP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65558091"/>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5641D3C-9D47-4D17-B86B-2550770E665E}" type="datetime1">
              <a:rPr lang="en-US" smtClean="0">
                <a:solidFill>
                  <a:prstClr val="white"/>
                </a:solidFill>
              </a:rPr>
              <a:pPr/>
              <a:t>11/5/2020</a:t>
            </a:fld>
            <a:endParaRPr lang="en-US">
              <a:solidFill>
                <a:prstClr val="white"/>
              </a:solidFill>
            </a:endParaRP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white"/>
              </a:solidFill>
            </a:endParaRP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6924968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5641D3C-9D47-4D17-B86B-2550770E665E}" type="datetime1">
              <a:rPr lang="en-US" smtClean="0">
                <a:solidFill>
                  <a:prstClr val="white"/>
                </a:solidFill>
              </a:rPr>
              <a:pPr/>
              <a:t>11/5/2020</a:t>
            </a:fld>
            <a:endParaRPr lang="en-US">
              <a:solidFill>
                <a:prstClr val="white"/>
              </a:solidFill>
            </a:endParaRP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solidFill>
                <a:prstClr val="white"/>
              </a:solidFill>
            </a:endParaRPr>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9412022-A3C9-497A-A4CA-B86B1D675E2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88256508"/>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JM" sz="4800" b="1" dirty="0" smtClean="0"/>
              <a:t>DOING “THE CORRESPONDING WORK”</a:t>
            </a:r>
            <a:endParaRPr lang="en-JM" sz="4800" b="1" dirty="0"/>
          </a:p>
        </p:txBody>
      </p:sp>
      <p:pic>
        <p:nvPicPr>
          <p:cNvPr id="4" name="Picture 3"/>
          <p:cNvPicPr>
            <a:picLocks noChangeAspect="1"/>
          </p:cNvPicPr>
          <p:nvPr/>
        </p:nvPicPr>
        <p:blipFill>
          <a:blip r:embed="rId3"/>
          <a:stretch>
            <a:fillRect/>
          </a:stretch>
        </p:blipFill>
        <p:spPr>
          <a:xfrm>
            <a:off x="4380901" y="1690688"/>
            <a:ext cx="3430197" cy="4649919"/>
          </a:xfrm>
          <a:prstGeom prst="rect">
            <a:avLst/>
          </a:prstGeom>
          <a:effectLst>
            <a:glow rad="635000">
              <a:schemeClr val="accent4">
                <a:satMod val="175000"/>
                <a:alpha val="40000"/>
              </a:schemeClr>
            </a:glow>
          </a:effectLst>
        </p:spPr>
      </p:pic>
      <p:sp>
        <p:nvSpPr>
          <p:cNvPr id="5" name="TextBox 4"/>
          <p:cNvSpPr txBox="1"/>
          <p:nvPr/>
        </p:nvSpPr>
        <p:spPr>
          <a:xfrm>
            <a:off x="8527774" y="2425148"/>
            <a:ext cx="2826026" cy="2246769"/>
          </a:xfrm>
          <a:prstGeom prst="rect">
            <a:avLst/>
          </a:prstGeom>
          <a:noFill/>
        </p:spPr>
        <p:txBody>
          <a:bodyPr wrap="square" rtlCol="0">
            <a:spAutoFit/>
          </a:bodyPr>
          <a:lstStyle/>
          <a:p>
            <a:pPr lvl="0" algn="ctr"/>
            <a:r>
              <a:rPr lang="en-JM" sz="2800" b="1" dirty="0">
                <a:solidFill>
                  <a:prstClr val="black"/>
                </a:solidFill>
              </a:rPr>
              <a:t>HOW IMPORTANT IS THIS WORK</a:t>
            </a:r>
            <a:r>
              <a:rPr lang="en-JM" sz="2800" b="1" dirty="0" smtClean="0">
                <a:solidFill>
                  <a:prstClr val="black"/>
                </a:solidFill>
              </a:rPr>
              <a:t>?</a:t>
            </a:r>
          </a:p>
          <a:p>
            <a:pPr lvl="0" algn="ctr"/>
            <a:r>
              <a:rPr lang="en-JM" sz="2800" b="1" dirty="0" smtClean="0">
                <a:solidFill>
                  <a:prstClr val="black"/>
                </a:solidFill>
              </a:rPr>
              <a:t> </a:t>
            </a:r>
            <a:r>
              <a:rPr lang="en-JM" sz="2800" b="1" dirty="0">
                <a:solidFill>
                  <a:prstClr val="black"/>
                </a:solidFill>
              </a:rPr>
              <a:t>IS IT OPTIONAL OR IMPERATIVE</a:t>
            </a:r>
            <a:r>
              <a:rPr lang="en-JM" sz="2800" b="1" dirty="0" smtClean="0">
                <a:solidFill>
                  <a:prstClr val="black"/>
                </a:solidFill>
              </a:rPr>
              <a:t>?</a:t>
            </a:r>
            <a:endParaRPr lang="en-JM" sz="2800" b="1" dirty="0">
              <a:solidFill>
                <a:prstClr val="black"/>
              </a:solidFill>
            </a:endParaRPr>
          </a:p>
        </p:txBody>
      </p:sp>
    </p:spTree>
    <p:extLst>
      <p:ext uri="{BB962C8B-B14F-4D97-AF65-F5344CB8AC3E}">
        <p14:creationId xmlns:p14="http://schemas.microsoft.com/office/powerpoint/2010/main" val="86907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43200000">
                                      <p:cBhvr>
                                        <p:cTn id="6" dur="15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497" y="288760"/>
            <a:ext cx="6725648" cy="1203154"/>
          </a:xfrm>
          <a:solidFill>
            <a:srgbClr val="CC0000"/>
          </a:solidFill>
          <a:ln w="63500">
            <a:solidFill>
              <a:srgbClr val="66FFFF"/>
            </a:solidFill>
          </a:ln>
        </p:spPr>
        <p:txBody>
          <a:bodyPr>
            <a:normAutofit/>
          </a:bodyPr>
          <a:lstStyle/>
          <a:p>
            <a:pPr algn="ctr"/>
            <a:r>
              <a:rPr lang="en-US" b="1" dirty="0" smtClean="0">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Christ is in the heavenly sanctuary!</a:t>
            </a:r>
            <a:endParaRPr lang="en-US" b="1" dirty="0">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sp>
        <p:nvSpPr>
          <p:cNvPr id="4" name="Rounded Rectangle 3"/>
          <p:cNvSpPr/>
          <p:nvPr/>
        </p:nvSpPr>
        <p:spPr>
          <a:xfrm>
            <a:off x="239830" y="2106328"/>
            <a:ext cx="6577262" cy="4443663"/>
          </a:xfrm>
          <a:prstGeom prst="roundRect">
            <a:avLst/>
          </a:prstGeom>
          <a:solidFill>
            <a:srgbClr val="003300"/>
          </a:solidFill>
          <a:effectLst>
            <a:glow rad="3175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00" dirty="0">
                <a:solidFill>
                  <a:prstClr val="white"/>
                </a:solidFill>
              </a:rPr>
              <a:t>Christ is in the </a:t>
            </a:r>
            <a:r>
              <a:rPr lang="en-US" sz="2500" u="sng" dirty="0">
                <a:solidFill>
                  <a:prstClr val="white"/>
                </a:solidFill>
              </a:rPr>
              <a:t>heavenly sanctuary</a:t>
            </a:r>
            <a:r>
              <a:rPr lang="en-US" sz="2500" dirty="0">
                <a:solidFill>
                  <a:prstClr val="white"/>
                </a:solidFill>
              </a:rPr>
              <a:t>, and he is there to make an atonement for the people. He is there to present his wounded side and pierced hands to his Father. He is there </a:t>
            </a:r>
            <a:r>
              <a:rPr lang="en-US" sz="2500" u="sng" dirty="0">
                <a:solidFill>
                  <a:prstClr val="white"/>
                </a:solidFill>
              </a:rPr>
              <a:t>to plead for his Church that is upon the earth</a:t>
            </a:r>
            <a:r>
              <a:rPr lang="en-US" sz="2500" dirty="0">
                <a:solidFill>
                  <a:prstClr val="white"/>
                </a:solidFill>
              </a:rPr>
              <a:t>. He is </a:t>
            </a:r>
            <a:r>
              <a:rPr lang="en-US" sz="2500" u="sng" dirty="0">
                <a:solidFill>
                  <a:prstClr val="white"/>
                </a:solidFill>
              </a:rPr>
              <a:t>cleansing the sanctuary from the sins of the people</a:t>
            </a:r>
            <a:r>
              <a:rPr lang="en-US" sz="2500" dirty="0">
                <a:solidFill>
                  <a:prstClr val="white"/>
                </a:solidFill>
              </a:rPr>
              <a:t>. What is our work?—It is our work </a:t>
            </a:r>
            <a:r>
              <a:rPr lang="en-US" sz="2500" b="1" u="sng" dirty="0">
                <a:solidFill>
                  <a:prstClr val="white"/>
                </a:solidFill>
              </a:rPr>
              <a:t>to be in harmony with the work of Christ</a:t>
            </a:r>
            <a:r>
              <a:rPr lang="en-US" sz="2500" dirty="0">
                <a:solidFill>
                  <a:prstClr val="white"/>
                </a:solidFill>
              </a:rPr>
              <a:t>. By faith we are to work with him, to be in union with him. {RH January 28, 1890, par. 7</a:t>
            </a:r>
            <a:r>
              <a:rPr lang="en-US" sz="2500" dirty="0" smtClean="0">
                <a:solidFill>
                  <a:prstClr val="white"/>
                </a:solidFill>
              </a:rPr>
              <a:t>}</a:t>
            </a:r>
            <a:endParaRPr lang="en-US" sz="2500" dirty="0">
              <a:solidFill>
                <a:prstClr val="white"/>
              </a:solidFill>
            </a:endParaRPr>
          </a:p>
        </p:txBody>
      </p:sp>
      <p:pic>
        <p:nvPicPr>
          <p:cNvPr id="6" name="Picture 5"/>
          <p:cNvPicPr>
            <a:picLocks noChangeAspect="1"/>
          </p:cNvPicPr>
          <p:nvPr/>
        </p:nvPicPr>
        <p:blipFill>
          <a:blip r:embed="rId3"/>
          <a:stretch>
            <a:fillRect/>
          </a:stretch>
        </p:blipFill>
        <p:spPr>
          <a:xfrm>
            <a:off x="7329238" y="256676"/>
            <a:ext cx="4686300" cy="6352672"/>
          </a:xfrm>
          <a:prstGeom prst="rect">
            <a:avLst/>
          </a:prstGeom>
          <a:effectLst>
            <a:glow rad="635000">
              <a:schemeClr val="accent4">
                <a:satMod val="175000"/>
                <a:alpha val="40000"/>
              </a:schemeClr>
            </a:glow>
          </a:effectLst>
        </p:spPr>
      </p:pic>
      <p:sp>
        <p:nvSpPr>
          <p:cNvPr id="5" name="Slide Number Placeholder 4"/>
          <p:cNvSpPr>
            <a:spLocks noGrp="1"/>
          </p:cNvSpPr>
          <p:nvPr>
            <p:ph type="sldNum" sz="quarter" idx="12"/>
          </p:nvPr>
        </p:nvSpPr>
        <p:spPr/>
        <p:txBody>
          <a:bodyPr/>
          <a:lstStyle/>
          <a:p>
            <a:fld id="{D9412022-A3C9-497A-A4CA-B86B1D675E26}" type="slidenum">
              <a:rPr lang="en-US" smtClean="0">
                <a:solidFill>
                  <a:prstClr val="white"/>
                </a:solidFill>
              </a:rPr>
              <a:pPr/>
              <a:t>10</a:t>
            </a:fld>
            <a:endParaRPr lang="en-US">
              <a:solidFill>
                <a:prstClr val="white"/>
              </a:solidFill>
            </a:endParaRPr>
          </a:p>
        </p:txBody>
      </p:sp>
    </p:spTree>
    <p:extLst>
      <p:ext uri="{BB962C8B-B14F-4D97-AF65-F5344CB8AC3E}">
        <p14:creationId xmlns:p14="http://schemas.microsoft.com/office/powerpoint/2010/main" val="55425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43200000">
                                      <p:cBhvr>
                                        <p:cTn id="6" dur="15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607" y="189186"/>
            <a:ext cx="11366938" cy="6369269"/>
          </a:xfrm>
        </p:spPr>
        <p:txBody>
          <a:bodyPr>
            <a:noAutofit/>
          </a:bodyPr>
          <a:lstStyle/>
          <a:p>
            <a:pPr marL="0" indent="0">
              <a:buNone/>
            </a:pPr>
            <a:r>
              <a:rPr lang="en-JM" sz="3000" dirty="0"/>
              <a:t>When Jesus is within the sanctuary above, when we have an Advocate in the courts of heaven, how earnestly should </a:t>
            </a:r>
            <a:r>
              <a:rPr lang="en-JM" sz="3000" b="1" i="1" u="sng" dirty="0"/>
              <a:t>the corresponding work </a:t>
            </a:r>
            <a:r>
              <a:rPr lang="en-JM" sz="3000" b="1" u="sng" dirty="0"/>
              <a:t>of intercession</a:t>
            </a:r>
            <a:r>
              <a:rPr lang="en-JM" sz="3000" dirty="0"/>
              <a:t> be going on upon the earth! While we may see and should sense the guilt of sin, we are to appreciate the mercy of God through the atonement. The Lord has promised that because of the propitiatory sacrifice He will, if we </a:t>
            </a:r>
            <a:r>
              <a:rPr lang="en-JM" sz="3000" dirty="0" smtClean="0"/>
              <a:t>-198- repent</a:t>
            </a:r>
            <a:r>
              <a:rPr lang="en-JM" sz="3000" dirty="0"/>
              <a:t>, certainly forgive our iniquities. Now, while Christ is pleading in our behalf, while the Father accepts the merits of the atoning Sacrifice, let us ask and we shall receive. </a:t>
            </a:r>
            <a:r>
              <a:rPr lang="en-JM" sz="3000" b="1" u="sng" dirty="0"/>
              <a:t>Let all confess their sins and let them go beforehand to judgment that they may be forgiven for Christ's sake, and that pardon may be written against their names</a:t>
            </a:r>
            <a:r>
              <a:rPr lang="en-JM" sz="3000" b="1" u="sng" dirty="0" smtClean="0"/>
              <a:t>.</a:t>
            </a:r>
            <a:r>
              <a:rPr lang="en-JM" sz="3000" dirty="0" smtClean="0"/>
              <a:t>                                                        </a:t>
            </a:r>
            <a:r>
              <a:rPr lang="en-JM" sz="3000" b="1" dirty="0" smtClean="0"/>
              <a:t>{</a:t>
            </a:r>
            <a:r>
              <a:rPr lang="en-JM" sz="3000" b="1" dirty="0"/>
              <a:t>3MR 197.3} </a:t>
            </a:r>
            <a:r>
              <a:rPr lang="en-JM" sz="3000" b="1" dirty="0" smtClean="0"/>
              <a:t>OR Miscellaneous Collections 1888 – The Ellen G. White Materials, (1987) Chapter 111 – Diary Entries.</a:t>
            </a:r>
            <a:endParaRPr lang="en-JM" sz="3000" b="1" dirty="0"/>
          </a:p>
        </p:txBody>
      </p:sp>
      <p:sp>
        <p:nvSpPr>
          <p:cNvPr id="4" name="Slide Number Placeholder 3"/>
          <p:cNvSpPr>
            <a:spLocks noGrp="1"/>
          </p:cNvSpPr>
          <p:nvPr>
            <p:ph type="sldNum" sz="quarter" idx="12"/>
          </p:nvPr>
        </p:nvSpPr>
        <p:spPr/>
        <p:txBody>
          <a:bodyPr/>
          <a:lstStyle/>
          <a:p>
            <a:fld id="{D9412022-A3C9-497A-A4CA-B86B1D675E26}" type="slidenum">
              <a:rPr lang="en-US" smtClean="0">
                <a:solidFill>
                  <a:prstClr val="white"/>
                </a:solidFill>
              </a:rPr>
              <a:pPr/>
              <a:t>11</a:t>
            </a:fld>
            <a:endParaRPr lang="en-US">
              <a:solidFill>
                <a:prstClr val="white"/>
              </a:solidFill>
            </a:endParaRPr>
          </a:p>
        </p:txBody>
      </p:sp>
    </p:spTree>
    <p:extLst>
      <p:ext uri="{BB962C8B-B14F-4D97-AF65-F5344CB8AC3E}">
        <p14:creationId xmlns:p14="http://schemas.microsoft.com/office/powerpoint/2010/main" val="1734281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1" y="201385"/>
            <a:ext cx="10131425" cy="451757"/>
          </a:xfrm>
        </p:spPr>
        <p:txBody>
          <a:bodyPr>
            <a:normAutofit fontScale="90000"/>
          </a:bodyPr>
          <a:lstStyle/>
          <a:p>
            <a:pPr algn="ctr"/>
            <a:r>
              <a:rPr lang="en-JM" b="1" dirty="0" smtClean="0"/>
              <a:t>THE SHAKING</a:t>
            </a:r>
            <a:endParaRPr lang="en-JM" b="1" dirty="0"/>
          </a:p>
        </p:txBody>
      </p:sp>
      <p:sp>
        <p:nvSpPr>
          <p:cNvPr id="3" name="Content Placeholder 2"/>
          <p:cNvSpPr>
            <a:spLocks noGrp="1"/>
          </p:cNvSpPr>
          <p:nvPr>
            <p:ph idx="1"/>
          </p:nvPr>
        </p:nvSpPr>
        <p:spPr>
          <a:xfrm>
            <a:off x="310243" y="800100"/>
            <a:ext cx="11544300" cy="5763985"/>
          </a:xfrm>
        </p:spPr>
        <p:txBody>
          <a:bodyPr>
            <a:normAutofit/>
          </a:bodyPr>
          <a:lstStyle/>
          <a:p>
            <a:pPr algn="just"/>
            <a:r>
              <a:rPr lang="en-JM" sz="2500" dirty="0"/>
              <a:t> I saw some, with strong faith and agonizing cries, pleading with God. Their countenances were pale, and marked with deep anxiety, expressive of their internal struggle. Firmness and great earnestness was expressed in their countenances; large drops of perspiration fell from their foreheads. Now and then their faces would light up with the marks of God's approbation, and again the same solemn, earnest, anxious look would settle upon them. {CET 175.1}   </a:t>
            </a:r>
          </a:p>
          <a:p>
            <a:pPr algn="just"/>
            <a:r>
              <a:rPr lang="en-JM" sz="2500" dirty="0"/>
              <a:t>     Evil angels crowded around, pressing darkness upon them to shut out Jesus from their view, that their eyes might be drawn to the darkness that surrounded them, and thus they be led to distrust God, and murmur against Him. Their only safety was in keeping their eyes directed upward. Angels of God had charge over His people, and as the poisonous atmosphere of evil angels was pressed around these anxious ones, the heavenly angels were continually wafting their wings over them to scatter the thick darkness. {CET 175.2} </a:t>
            </a:r>
          </a:p>
        </p:txBody>
      </p:sp>
      <p:sp>
        <p:nvSpPr>
          <p:cNvPr id="4" name="Slide Number Placeholder 3"/>
          <p:cNvSpPr>
            <a:spLocks noGrp="1"/>
          </p:cNvSpPr>
          <p:nvPr>
            <p:ph type="sldNum" sz="quarter" idx="12"/>
          </p:nvPr>
        </p:nvSpPr>
        <p:spPr/>
        <p:txBody>
          <a:bodyPr/>
          <a:lstStyle/>
          <a:p>
            <a:fld id="{D9412022-A3C9-497A-A4CA-B86B1D675E26}" type="slidenum">
              <a:rPr lang="en-US" smtClean="0">
                <a:solidFill>
                  <a:prstClr val="white"/>
                </a:solidFill>
              </a:rPr>
              <a:pPr/>
              <a:t>12</a:t>
            </a:fld>
            <a:endParaRPr lang="en-US">
              <a:solidFill>
                <a:prstClr val="white"/>
              </a:solidFill>
            </a:endParaRPr>
          </a:p>
        </p:txBody>
      </p:sp>
    </p:spTree>
    <p:extLst>
      <p:ext uri="{BB962C8B-B14F-4D97-AF65-F5344CB8AC3E}">
        <p14:creationId xmlns:p14="http://schemas.microsoft.com/office/powerpoint/2010/main" val="1333580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429" y="217714"/>
            <a:ext cx="10131425" cy="664029"/>
          </a:xfrm>
        </p:spPr>
        <p:txBody>
          <a:bodyPr/>
          <a:lstStyle/>
          <a:p>
            <a:pPr algn="ctr"/>
            <a:r>
              <a:rPr lang="en-JM" b="1" dirty="0" smtClean="0"/>
              <a:t>THE SHAKING - 2</a:t>
            </a:r>
            <a:endParaRPr lang="en-JM" b="1" dirty="0"/>
          </a:p>
        </p:txBody>
      </p:sp>
      <p:sp>
        <p:nvSpPr>
          <p:cNvPr id="3" name="Content Placeholder 2"/>
          <p:cNvSpPr>
            <a:spLocks noGrp="1"/>
          </p:cNvSpPr>
          <p:nvPr>
            <p:ph idx="1"/>
          </p:nvPr>
        </p:nvSpPr>
        <p:spPr>
          <a:xfrm>
            <a:off x="685801" y="1159329"/>
            <a:ext cx="10695213" cy="5089071"/>
          </a:xfrm>
        </p:spPr>
        <p:txBody>
          <a:bodyPr>
            <a:normAutofit/>
          </a:bodyPr>
          <a:lstStyle/>
          <a:p>
            <a:pPr algn="just"/>
            <a:r>
              <a:rPr lang="en-JM" sz="2800" dirty="0"/>
              <a:t>As the praying ones continued their earnest cries, at times a ray of light from Jesus came to them, to encourage their hearts, and light up their countenances. Some, I saw, did not participate in this work of agonizing and pleading. They seemed indifferent and careless. They were not resisting the darkness around them, and it shut them in like a thick cloud. The angels of God left these, and went to the aid of the earnest, praying ones. I saw angels of God hasten to the assistance of all who were struggling with all their power to resist the evil angels, and trying to help themselves by calling upon God with perseverance. But His angels left those who made no effort to help themselves, and I lost sight of them. {CET 175.3} </a:t>
            </a:r>
          </a:p>
        </p:txBody>
      </p:sp>
      <p:sp>
        <p:nvSpPr>
          <p:cNvPr id="4" name="Slide Number Placeholder 3"/>
          <p:cNvSpPr>
            <a:spLocks noGrp="1"/>
          </p:cNvSpPr>
          <p:nvPr>
            <p:ph type="sldNum" sz="quarter" idx="12"/>
          </p:nvPr>
        </p:nvSpPr>
        <p:spPr/>
        <p:txBody>
          <a:bodyPr/>
          <a:lstStyle/>
          <a:p>
            <a:fld id="{D9412022-A3C9-497A-A4CA-B86B1D675E26}" type="slidenum">
              <a:rPr lang="en-US" smtClean="0">
                <a:solidFill>
                  <a:prstClr val="white"/>
                </a:solidFill>
              </a:rPr>
              <a:pPr/>
              <a:t>13</a:t>
            </a:fld>
            <a:endParaRPr lang="en-US">
              <a:solidFill>
                <a:prstClr val="white"/>
              </a:solidFill>
            </a:endParaRPr>
          </a:p>
        </p:txBody>
      </p:sp>
    </p:spTree>
    <p:extLst>
      <p:ext uri="{BB962C8B-B14F-4D97-AF65-F5344CB8AC3E}">
        <p14:creationId xmlns:p14="http://schemas.microsoft.com/office/powerpoint/2010/main" val="35163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4246" y="219857"/>
            <a:ext cx="5834919" cy="844446"/>
          </a:xfrm>
        </p:spPr>
        <p:txBody>
          <a:bodyPr/>
          <a:lstStyle/>
          <a:p>
            <a:pPr algn="ctr"/>
            <a:r>
              <a:rPr lang="en-US" b="1" dirty="0" smtClean="0"/>
              <a:t>Verse 23 - EGW comments</a:t>
            </a:r>
            <a:endParaRPr lang="en-US" b="1" dirty="0"/>
          </a:p>
        </p:txBody>
      </p:sp>
      <p:sp>
        <p:nvSpPr>
          <p:cNvPr id="3" name="Content Placeholder 2"/>
          <p:cNvSpPr>
            <a:spLocks noGrp="1"/>
          </p:cNvSpPr>
          <p:nvPr>
            <p:ph idx="1"/>
          </p:nvPr>
        </p:nvSpPr>
        <p:spPr>
          <a:xfrm>
            <a:off x="1010923" y="1259173"/>
            <a:ext cx="10131425" cy="5066676"/>
          </a:xfrm>
          <a:solidFill>
            <a:srgbClr val="CC3300"/>
          </a:solidFill>
          <a:effectLst>
            <a:glow rad="190500">
              <a:srgbClr val="FFFFCC"/>
            </a:glow>
          </a:effectLst>
        </p:spPr>
        <p:txBody>
          <a:bodyPr>
            <a:noAutofit/>
          </a:bodyPr>
          <a:lstStyle/>
          <a:p>
            <a:r>
              <a:rPr lang="en-US" sz="3000" dirty="0" smtClean="0"/>
              <a:t>Christians </a:t>
            </a:r>
            <a:r>
              <a:rPr lang="en-US" sz="3000" dirty="0"/>
              <a:t>are set as </a:t>
            </a:r>
            <a:r>
              <a:rPr lang="en-US" sz="3000" b="1" dirty="0">
                <a:effectLst>
                  <a:outerShdw blurRad="38100" dist="38100" dir="2700000" algn="tl">
                    <a:srgbClr val="000000">
                      <a:alpha val="43137"/>
                    </a:srgbClr>
                  </a:outerShdw>
                </a:effectLst>
              </a:rPr>
              <a:t>light bearers </a:t>
            </a:r>
            <a:r>
              <a:rPr lang="en-US" sz="3000" dirty="0"/>
              <a:t>on the way to heaven. They are to reflect to the world the light shining upon them from Christ. </a:t>
            </a:r>
            <a:r>
              <a:rPr lang="en-US" sz="3000" b="1" dirty="0">
                <a:effectLst>
                  <a:outerShdw blurRad="38100" dist="38100" dir="2700000" algn="tl">
                    <a:srgbClr val="000000">
                      <a:alpha val="43137"/>
                    </a:srgbClr>
                  </a:outerShdw>
                </a:effectLst>
              </a:rPr>
              <a:t>Their life and character should be such that through them others will get a right conception of Christ and of His service</a:t>
            </a:r>
            <a:r>
              <a:rPr lang="en-US" sz="3000" dirty="0"/>
              <a:t>. {SC 115.2}</a:t>
            </a:r>
          </a:p>
        </p:txBody>
      </p:sp>
      <p:sp>
        <p:nvSpPr>
          <p:cNvPr id="5" name="Slide Number Placeholder 4"/>
          <p:cNvSpPr>
            <a:spLocks noGrp="1"/>
          </p:cNvSpPr>
          <p:nvPr>
            <p:ph type="sldNum" sz="quarter" idx="12"/>
          </p:nvPr>
        </p:nvSpPr>
        <p:spPr/>
        <p:txBody>
          <a:bodyPr/>
          <a:lstStyle/>
          <a:p>
            <a:fld id="{D9412022-A3C9-497A-A4CA-B86B1D675E26}" type="slidenum">
              <a:rPr lang="en-US" smtClean="0">
                <a:solidFill>
                  <a:prstClr val="white"/>
                </a:solidFill>
              </a:rPr>
              <a:pPr/>
              <a:t>14</a:t>
            </a:fld>
            <a:endParaRPr lang="en-US">
              <a:solidFill>
                <a:prstClr val="white"/>
              </a:solidFill>
            </a:endParaRPr>
          </a:p>
        </p:txBody>
      </p:sp>
    </p:spTree>
    <p:extLst>
      <p:ext uri="{BB962C8B-B14F-4D97-AF65-F5344CB8AC3E}">
        <p14:creationId xmlns:p14="http://schemas.microsoft.com/office/powerpoint/2010/main" val="190791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49902" y="3722821"/>
            <a:ext cx="3933094" cy="2983727"/>
          </a:xfrm>
          <a:prstGeom prst="rect">
            <a:avLst/>
          </a:prstGeom>
          <a:effectLst>
            <a:glow rad="190500">
              <a:srgbClr val="FFC000"/>
            </a:glow>
          </a:effectLst>
        </p:spPr>
      </p:pic>
      <p:sp>
        <p:nvSpPr>
          <p:cNvPr id="6" name="Oval Callout 5"/>
          <p:cNvSpPr/>
          <p:nvPr/>
        </p:nvSpPr>
        <p:spPr>
          <a:xfrm>
            <a:off x="4877852" y="194872"/>
            <a:ext cx="6849979" cy="5265755"/>
          </a:xfrm>
          <a:prstGeom prst="wedgeEllipseCallout">
            <a:avLst>
              <a:gd name="adj1" fmla="val -86303"/>
              <a:gd name="adj2" fmla="val 48626"/>
            </a:avLst>
          </a:prstGeom>
          <a:solidFill>
            <a:srgbClr val="0066CC"/>
          </a:solidFill>
          <a:ln w="44450">
            <a:solidFill>
              <a:srgbClr val="FFCC00"/>
            </a:solidFill>
          </a:ln>
          <a:effectLst>
            <a:glow rad="101600">
              <a:srgbClr val="FFC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prstClr val="white"/>
                </a:solidFill>
                <a:effectLst>
                  <a:outerShdw blurRad="38100" dist="38100" dir="2700000" algn="tl">
                    <a:srgbClr val="000000">
                      <a:alpha val="43137"/>
                    </a:srgbClr>
                  </a:outerShdw>
                </a:effectLst>
              </a:rPr>
              <a:t>“Not one of us will ever receive the seal of God while our characters have </a:t>
            </a:r>
            <a:r>
              <a:rPr lang="en-US" sz="2500" b="1" u="sng" dirty="0">
                <a:solidFill>
                  <a:prstClr val="white"/>
                </a:solidFill>
                <a:effectLst>
                  <a:outerShdw blurRad="38100" dist="38100" dir="2700000" algn="tl">
                    <a:srgbClr val="000000">
                      <a:alpha val="43137"/>
                    </a:srgbClr>
                  </a:outerShdw>
                </a:effectLst>
              </a:rPr>
              <a:t>one spot or stain</a:t>
            </a:r>
            <a:r>
              <a:rPr lang="en-US" sz="2500" b="1" dirty="0">
                <a:solidFill>
                  <a:prstClr val="white"/>
                </a:solidFill>
                <a:effectLst>
                  <a:outerShdw blurRad="38100" dist="38100" dir="2700000" algn="tl">
                    <a:srgbClr val="000000">
                      <a:alpha val="43137"/>
                    </a:srgbClr>
                  </a:outerShdw>
                </a:effectLst>
              </a:rPr>
              <a:t> upon them. It is left with us to </a:t>
            </a:r>
            <a:r>
              <a:rPr lang="en-US" sz="2500" b="1" u="sng" dirty="0">
                <a:solidFill>
                  <a:prstClr val="white"/>
                </a:solidFill>
                <a:effectLst>
                  <a:outerShdw blurRad="38100" dist="38100" dir="2700000" algn="tl">
                    <a:srgbClr val="000000">
                      <a:alpha val="43137"/>
                    </a:srgbClr>
                  </a:outerShdw>
                </a:effectLst>
              </a:rPr>
              <a:t>remedy</a:t>
            </a:r>
            <a:r>
              <a:rPr lang="en-US" sz="2500" b="1" dirty="0">
                <a:solidFill>
                  <a:prstClr val="white"/>
                </a:solidFill>
                <a:effectLst>
                  <a:outerShdw blurRad="38100" dist="38100" dir="2700000" algn="tl">
                    <a:srgbClr val="000000">
                      <a:alpha val="43137"/>
                    </a:srgbClr>
                  </a:outerShdw>
                </a:effectLst>
              </a:rPr>
              <a:t> the defects in our characters, to </a:t>
            </a:r>
            <a:r>
              <a:rPr lang="en-US" sz="2500" b="1" u="sng" dirty="0">
                <a:solidFill>
                  <a:prstClr val="white"/>
                </a:solidFill>
                <a:effectLst>
                  <a:outerShdw blurRad="38100" dist="38100" dir="2700000" algn="tl">
                    <a:srgbClr val="000000">
                      <a:alpha val="43137"/>
                    </a:srgbClr>
                  </a:outerShdw>
                </a:effectLst>
              </a:rPr>
              <a:t>cleanse</a:t>
            </a:r>
            <a:r>
              <a:rPr lang="en-US" sz="2500" b="1" dirty="0">
                <a:solidFill>
                  <a:prstClr val="white"/>
                </a:solidFill>
                <a:effectLst>
                  <a:outerShdw blurRad="38100" dist="38100" dir="2700000" algn="tl">
                    <a:srgbClr val="000000">
                      <a:alpha val="43137"/>
                    </a:srgbClr>
                  </a:outerShdw>
                </a:effectLst>
              </a:rPr>
              <a:t> the soul-temple of every defilement. Then </a:t>
            </a:r>
            <a:r>
              <a:rPr lang="en-US" sz="2500" b="1" u="sng" dirty="0">
                <a:solidFill>
                  <a:prstClr val="white"/>
                </a:solidFill>
                <a:effectLst>
                  <a:outerShdw blurRad="38100" dist="38100" dir="2700000" algn="tl">
                    <a:srgbClr val="000000">
                      <a:alpha val="43137"/>
                    </a:srgbClr>
                  </a:outerShdw>
                </a:effectLst>
              </a:rPr>
              <a:t>the latter rain will fall upon us</a:t>
            </a:r>
            <a:r>
              <a:rPr lang="en-US" sz="2500" b="1" dirty="0">
                <a:solidFill>
                  <a:prstClr val="white"/>
                </a:solidFill>
                <a:effectLst>
                  <a:outerShdw blurRad="38100" dist="38100" dir="2700000" algn="tl">
                    <a:srgbClr val="000000">
                      <a:alpha val="43137"/>
                    </a:srgbClr>
                  </a:outerShdw>
                </a:effectLst>
              </a:rPr>
              <a:t> as the early rain fell upon the disciples on the day of Pentecost.” {CET 189.2}</a:t>
            </a:r>
          </a:p>
        </p:txBody>
      </p:sp>
      <p:sp>
        <p:nvSpPr>
          <p:cNvPr id="3" name="Slide Number Placeholder 2"/>
          <p:cNvSpPr>
            <a:spLocks noGrp="1"/>
          </p:cNvSpPr>
          <p:nvPr>
            <p:ph type="sldNum" sz="quarter" idx="12"/>
          </p:nvPr>
        </p:nvSpPr>
        <p:spPr/>
        <p:txBody>
          <a:bodyPr/>
          <a:lstStyle/>
          <a:p>
            <a:fld id="{D9412022-A3C9-497A-A4CA-B86B1D675E26}" type="slidenum">
              <a:rPr lang="en-US" smtClean="0">
                <a:solidFill>
                  <a:prstClr val="white"/>
                </a:solidFill>
              </a:rPr>
              <a:pPr/>
              <a:t>15</a:t>
            </a:fld>
            <a:endParaRPr lang="en-US">
              <a:solidFill>
                <a:prstClr val="white"/>
              </a:solidFill>
            </a:endParaRPr>
          </a:p>
        </p:txBody>
      </p:sp>
    </p:spTree>
    <p:extLst>
      <p:ext uri="{BB962C8B-B14F-4D97-AF65-F5344CB8AC3E}">
        <p14:creationId xmlns:p14="http://schemas.microsoft.com/office/powerpoint/2010/main" val="2958710585"/>
      </p:ext>
    </p:extLst>
  </p:cSld>
  <p:clrMapOvr>
    <a:masterClrMapping/>
  </p:clrMapOvr>
  <p:transition spd="slow">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035" y="371063"/>
            <a:ext cx="10426147" cy="921026"/>
          </a:xfrm>
        </p:spPr>
        <p:txBody>
          <a:bodyPr/>
          <a:lstStyle/>
          <a:p>
            <a:r>
              <a:rPr lang="en-JM" b="1" dirty="0" smtClean="0"/>
              <a:t>WHERE IS JESUS NOW? AND WHAT IS HE DOING NOW? </a:t>
            </a:r>
            <a:endParaRPr lang="en-JM" b="1" dirty="0"/>
          </a:p>
        </p:txBody>
      </p:sp>
      <p:sp>
        <p:nvSpPr>
          <p:cNvPr id="3" name="Content Placeholder 2"/>
          <p:cNvSpPr>
            <a:spLocks noGrp="1"/>
          </p:cNvSpPr>
          <p:nvPr>
            <p:ph idx="1"/>
          </p:nvPr>
        </p:nvSpPr>
        <p:spPr>
          <a:xfrm>
            <a:off x="685800" y="1754441"/>
            <a:ext cx="11002616" cy="4493959"/>
          </a:xfrm>
        </p:spPr>
        <p:txBody>
          <a:bodyPr>
            <a:normAutofit/>
          </a:bodyPr>
          <a:lstStyle/>
          <a:p>
            <a:pPr marL="0" indent="0">
              <a:buNone/>
            </a:pPr>
            <a:r>
              <a:rPr lang="en-JM" sz="2800" dirty="0" smtClean="0"/>
              <a:t>BACKGROUND: John 10:</a:t>
            </a:r>
          </a:p>
          <a:p>
            <a:r>
              <a:rPr lang="en-JM" sz="2800" dirty="0" smtClean="0"/>
              <a:t>1. Verily</a:t>
            </a:r>
            <a:r>
              <a:rPr lang="en-JM" sz="2800" dirty="0"/>
              <a:t>, verily, I say unto you, He that entereth not by the door into the sheepfold, but climbeth up some other way, the same is a thief and a robber.</a:t>
            </a:r>
          </a:p>
          <a:p>
            <a:r>
              <a:rPr lang="en-JM" sz="2800" dirty="0" smtClean="0"/>
              <a:t>2. </a:t>
            </a:r>
            <a:r>
              <a:rPr lang="en-JM" sz="2800" dirty="0"/>
              <a:t>But he that entereth in by the door is the shepherd of the sheep.</a:t>
            </a:r>
          </a:p>
          <a:p>
            <a:r>
              <a:rPr lang="en-JM" sz="2800" dirty="0" smtClean="0"/>
              <a:t>3. </a:t>
            </a:r>
            <a:r>
              <a:rPr lang="en-JM" sz="2800" dirty="0"/>
              <a:t>To him the porter openeth; and the sheep hear his voice: and he calleth his own sheep </a:t>
            </a:r>
            <a:r>
              <a:rPr lang="en-JM" sz="2800" b="1" dirty="0"/>
              <a:t>by name</a:t>
            </a:r>
            <a:r>
              <a:rPr lang="en-JM" sz="2800" dirty="0"/>
              <a:t>, and leadeth them out.</a:t>
            </a:r>
          </a:p>
          <a:p>
            <a:r>
              <a:rPr lang="en-JM" sz="2800" dirty="0" smtClean="0"/>
              <a:t>4. </a:t>
            </a:r>
            <a:r>
              <a:rPr lang="en-JM" sz="2800" dirty="0"/>
              <a:t>And when he putteth forth his own sheep, </a:t>
            </a:r>
            <a:r>
              <a:rPr lang="en-JM" sz="2800" b="1" dirty="0"/>
              <a:t>he goeth before them</a:t>
            </a:r>
            <a:r>
              <a:rPr lang="en-JM" sz="2800" dirty="0"/>
              <a:t>, and </a:t>
            </a:r>
            <a:r>
              <a:rPr lang="en-JM" sz="2800" b="1" u="sng" dirty="0"/>
              <a:t>the sheep follow him</a:t>
            </a:r>
            <a:r>
              <a:rPr lang="en-JM" sz="2800" dirty="0"/>
              <a:t>: for they know his voice.</a:t>
            </a:r>
          </a:p>
        </p:txBody>
      </p:sp>
      <p:sp>
        <p:nvSpPr>
          <p:cNvPr id="4" name="Slide Number Placeholder 3"/>
          <p:cNvSpPr>
            <a:spLocks noGrp="1"/>
          </p:cNvSpPr>
          <p:nvPr>
            <p:ph type="sldNum" sz="quarter" idx="12"/>
          </p:nvPr>
        </p:nvSpPr>
        <p:spPr/>
        <p:txBody>
          <a:bodyPr/>
          <a:lstStyle/>
          <a:p>
            <a:fld id="{D9412022-A3C9-497A-A4CA-B86B1D675E26}" type="slidenum">
              <a:rPr lang="en-US" smtClean="0">
                <a:solidFill>
                  <a:prstClr val="white"/>
                </a:solidFill>
              </a:rPr>
              <a:pPr/>
              <a:t>2</a:t>
            </a:fld>
            <a:endParaRPr lang="en-US">
              <a:solidFill>
                <a:prstClr val="white"/>
              </a:solidFill>
            </a:endParaRPr>
          </a:p>
        </p:txBody>
      </p:sp>
    </p:spTree>
    <p:extLst>
      <p:ext uri="{BB962C8B-B14F-4D97-AF65-F5344CB8AC3E}">
        <p14:creationId xmlns:p14="http://schemas.microsoft.com/office/powerpoint/2010/main" val="460044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1890276"/>
            <a:ext cx="10684564" cy="4358124"/>
          </a:xfrm>
        </p:spPr>
        <p:txBody>
          <a:bodyPr>
            <a:noAutofit/>
          </a:bodyPr>
          <a:lstStyle/>
          <a:p>
            <a:pPr marL="0" indent="0">
              <a:buNone/>
            </a:pPr>
            <a:r>
              <a:rPr lang="en-JM" sz="3200" dirty="0" smtClean="0"/>
              <a:t>BACKGROUND: John 10:</a:t>
            </a:r>
          </a:p>
          <a:p>
            <a:pPr marL="0" indent="0">
              <a:buNone/>
            </a:pPr>
            <a:r>
              <a:rPr lang="en-JM" sz="3200" dirty="0" smtClean="0"/>
              <a:t>9. </a:t>
            </a:r>
            <a:r>
              <a:rPr lang="en-JM" sz="3200" b="1" dirty="0"/>
              <a:t>I am the door</a:t>
            </a:r>
            <a:r>
              <a:rPr lang="en-JM" sz="3200" dirty="0"/>
              <a:t>: by me if any man enter in, </a:t>
            </a:r>
            <a:r>
              <a:rPr lang="en-JM" sz="3200" b="1" dirty="0"/>
              <a:t>he shall be saved</a:t>
            </a:r>
            <a:r>
              <a:rPr lang="en-JM" sz="3200" dirty="0"/>
              <a:t>, and shall go in and out, and find pasture.</a:t>
            </a:r>
          </a:p>
          <a:p>
            <a:pPr marL="0" indent="0">
              <a:buNone/>
            </a:pPr>
            <a:r>
              <a:rPr lang="en-JM" sz="3200" dirty="0" smtClean="0"/>
              <a:t>10. </a:t>
            </a:r>
            <a:r>
              <a:rPr lang="en-JM" sz="3200" b="1" dirty="0"/>
              <a:t>The thief</a:t>
            </a:r>
            <a:r>
              <a:rPr lang="en-JM" sz="3200" dirty="0"/>
              <a:t> cometh not, but for to steal, and to kill, and to destroy: I am come that they might </a:t>
            </a:r>
            <a:r>
              <a:rPr lang="en-JM" sz="3200" b="1" dirty="0"/>
              <a:t>have life</a:t>
            </a:r>
            <a:r>
              <a:rPr lang="en-JM" sz="3200" dirty="0"/>
              <a:t>, and that they might have it more abundantly.</a:t>
            </a:r>
          </a:p>
          <a:p>
            <a:pPr marL="0" indent="0">
              <a:buNone/>
            </a:pPr>
            <a:r>
              <a:rPr lang="en-JM" sz="3200" dirty="0" smtClean="0"/>
              <a:t>11. </a:t>
            </a:r>
            <a:r>
              <a:rPr lang="en-JM" sz="3200" b="1" dirty="0"/>
              <a:t>I am the good shepherd</a:t>
            </a:r>
            <a:r>
              <a:rPr lang="en-JM" sz="3200" dirty="0"/>
              <a:t>: the good shepherd </a:t>
            </a:r>
            <a:r>
              <a:rPr lang="en-JM" sz="3200" b="1" u="sng" dirty="0"/>
              <a:t>giveth his life </a:t>
            </a:r>
            <a:r>
              <a:rPr lang="en-JM" sz="3200" dirty="0"/>
              <a:t>for the sheep.</a:t>
            </a:r>
            <a:endParaRPr lang="en-JM" sz="3200" dirty="0" smtClean="0"/>
          </a:p>
        </p:txBody>
      </p:sp>
      <p:sp>
        <p:nvSpPr>
          <p:cNvPr id="4" name="Slide Number Placeholder 3"/>
          <p:cNvSpPr>
            <a:spLocks noGrp="1"/>
          </p:cNvSpPr>
          <p:nvPr>
            <p:ph type="sldNum" sz="quarter" idx="12"/>
          </p:nvPr>
        </p:nvSpPr>
        <p:spPr/>
        <p:txBody>
          <a:bodyPr/>
          <a:lstStyle/>
          <a:p>
            <a:fld id="{D9412022-A3C9-497A-A4CA-B86B1D675E26}" type="slidenum">
              <a:rPr lang="en-US" smtClean="0">
                <a:solidFill>
                  <a:prstClr val="white"/>
                </a:solidFill>
              </a:rPr>
              <a:pPr/>
              <a:t>3</a:t>
            </a:fld>
            <a:endParaRPr lang="en-US">
              <a:solidFill>
                <a:prstClr val="white"/>
              </a:solidFill>
            </a:endParaRPr>
          </a:p>
        </p:txBody>
      </p:sp>
      <p:sp>
        <p:nvSpPr>
          <p:cNvPr id="6" name="Title 1"/>
          <p:cNvSpPr>
            <a:spLocks noGrp="1"/>
          </p:cNvSpPr>
          <p:nvPr>
            <p:ph type="title"/>
          </p:nvPr>
        </p:nvSpPr>
        <p:spPr>
          <a:xfrm>
            <a:off x="685801" y="609601"/>
            <a:ext cx="10426147" cy="921026"/>
          </a:xfrm>
        </p:spPr>
        <p:txBody>
          <a:bodyPr/>
          <a:lstStyle/>
          <a:p>
            <a:r>
              <a:rPr lang="en-JM" b="1" dirty="0" smtClean="0"/>
              <a:t>WHERE IS JESUS NOW? AND WHAT IS HE DOING NOW? </a:t>
            </a:r>
            <a:endParaRPr lang="en-JM" b="1" dirty="0"/>
          </a:p>
        </p:txBody>
      </p:sp>
    </p:spTree>
    <p:extLst>
      <p:ext uri="{BB962C8B-B14F-4D97-AF65-F5344CB8AC3E}">
        <p14:creationId xmlns:p14="http://schemas.microsoft.com/office/powerpoint/2010/main" val="3680069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2065867"/>
            <a:ext cx="11141764" cy="4182533"/>
          </a:xfrm>
        </p:spPr>
        <p:txBody>
          <a:bodyPr>
            <a:normAutofit/>
          </a:bodyPr>
          <a:lstStyle/>
          <a:p>
            <a:pPr marL="0" indent="0">
              <a:buNone/>
            </a:pPr>
            <a:r>
              <a:rPr lang="en-JM" sz="3200" dirty="0" smtClean="0"/>
              <a:t>BACKGROUND: John 10:</a:t>
            </a:r>
          </a:p>
          <a:p>
            <a:pPr marL="0" indent="0">
              <a:buNone/>
            </a:pPr>
            <a:r>
              <a:rPr lang="en-JM" sz="3200" dirty="0" smtClean="0"/>
              <a:t>14. </a:t>
            </a:r>
            <a:r>
              <a:rPr lang="en-JM" sz="3200" dirty="0"/>
              <a:t>I am the good shepherd, and </a:t>
            </a:r>
            <a:r>
              <a:rPr lang="en-JM" sz="3200" b="1" dirty="0"/>
              <a:t>know my sheep</a:t>
            </a:r>
            <a:r>
              <a:rPr lang="en-JM" sz="3200" dirty="0"/>
              <a:t>, and </a:t>
            </a:r>
            <a:r>
              <a:rPr lang="en-JM" sz="3200" b="1" u="sng" dirty="0"/>
              <a:t>am known of mine</a:t>
            </a:r>
            <a:r>
              <a:rPr lang="en-JM" sz="3200" dirty="0" smtClean="0"/>
              <a:t>.</a:t>
            </a:r>
          </a:p>
          <a:p>
            <a:pPr marL="0" indent="0">
              <a:buNone/>
            </a:pPr>
            <a:r>
              <a:rPr lang="en-JM" sz="3200" dirty="0" smtClean="0"/>
              <a:t>27. </a:t>
            </a:r>
            <a:r>
              <a:rPr lang="en-JM" sz="3200" dirty="0"/>
              <a:t>My sheep hear my voice, and I know them, and </a:t>
            </a:r>
            <a:r>
              <a:rPr lang="en-JM" sz="3200" b="1" u="sng" dirty="0"/>
              <a:t>they follow me</a:t>
            </a:r>
            <a:r>
              <a:rPr lang="en-JM" sz="3200" dirty="0"/>
              <a:t>:</a:t>
            </a:r>
          </a:p>
          <a:p>
            <a:pPr marL="0" indent="0">
              <a:buNone/>
            </a:pPr>
            <a:r>
              <a:rPr lang="en-JM" sz="3200" dirty="0" smtClean="0"/>
              <a:t>28. </a:t>
            </a:r>
            <a:r>
              <a:rPr lang="en-JM" sz="3200" dirty="0"/>
              <a:t>And I give unto them </a:t>
            </a:r>
            <a:r>
              <a:rPr lang="en-JM" sz="3200" b="1" u="sng" dirty="0"/>
              <a:t>eternal life</a:t>
            </a:r>
            <a:r>
              <a:rPr lang="en-JM" sz="3200" dirty="0"/>
              <a:t>; and they shall never perish, neither shall any man pluck them out of my hand.</a:t>
            </a:r>
            <a:endParaRPr lang="en-JM" sz="3200" dirty="0" smtClean="0"/>
          </a:p>
        </p:txBody>
      </p:sp>
      <p:sp>
        <p:nvSpPr>
          <p:cNvPr id="4" name="Slide Number Placeholder 3"/>
          <p:cNvSpPr>
            <a:spLocks noGrp="1"/>
          </p:cNvSpPr>
          <p:nvPr>
            <p:ph type="sldNum" sz="quarter" idx="12"/>
          </p:nvPr>
        </p:nvSpPr>
        <p:spPr/>
        <p:txBody>
          <a:bodyPr/>
          <a:lstStyle/>
          <a:p>
            <a:fld id="{D9412022-A3C9-497A-A4CA-B86B1D675E26}" type="slidenum">
              <a:rPr lang="en-US" smtClean="0">
                <a:solidFill>
                  <a:prstClr val="white"/>
                </a:solidFill>
              </a:rPr>
              <a:pPr/>
              <a:t>4</a:t>
            </a:fld>
            <a:endParaRPr lang="en-US">
              <a:solidFill>
                <a:prstClr val="white"/>
              </a:solidFill>
            </a:endParaRPr>
          </a:p>
        </p:txBody>
      </p:sp>
      <p:sp>
        <p:nvSpPr>
          <p:cNvPr id="6" name="Title 1"/>
          <p:cNvSpPr>
            <a:spLocks noGrp="1"/>
          </p:cNvSpPr>
          <p:nvPr>
            <p:ph type="title"/>
          </p:nvPr>
        </p:nvSpPr>
        <p:spPr>
          <a:xfrm>
            <a:off x="1043609" y="629479"/>
            <a:ext cx="10426147" cy="921026"/>
          </a:xfrm>
        </p:spPr>
        <p:txBody>
          <a:bodyPr/>
          <a:lstStyle/>
          <a:p>
            <a:r>
              <a:rPr lang="en-JM" b="1" dirty="0" smtClean="0"/>
              <a:t>WHERE IS JESUS NOW? AND WHAT IS HE DOING NOW? </a:t>
            </a:r>
            <a:endParaRPr lang="en-JM" b="1" dirty="0"/>
          </a:p>
        </p:txBody>
      </p:sp>
    </p:spTree>
    <p:extLst>
      <p:ext uri="{BB962C8B-B14F-4D97-AF65-F5344CB8AC3E}">
        <p14:creationId xmlns:p14="http://schemas.microsoft.com/office/powerpoint/2010/main" val="2957342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b="1" dirty="0" smtClean="0"/>
              <a:t>WHERE IS JESUS NOW? AND WHAT IS HE DOING NOW? </a:t>
            </a:r>
            <a:endParaRPr lang="en-JM" b="1" dirty="0"/>
          </a:p>
        </p:txBody>
      </p:sp>
      <p:sp>
        <p:nvSpPr>
          <p:cNvPr id="3" name="Content Placeholder 2"/>
          <p:cNvSpPr>
            <a:spLocks noGrp="1"/>
          </p:cNvSpPr>
          <p:nvPr>
            <p:ph idx="1"/>
          </p:nvPr>
        </p:nvSpPr>
        <p:spPr/>
        <p:txBody>
          <a:bodyPr>
            <a:normAutofit fontScale="92500" lnSpcReduction="10000"/>
          </a:bodyPr>
          <a:lstStyle/>
          <a:p>
            <a:pPr marL="0" indent="0">
              <a:buNone/>
            </a:pPr>
            <a:r>
              <a:rPr lang="en-JM" sz="2800" dirty="0" smtClean="0"/>
              <a:t>INTRODUCTION: </a:t>
            </a:r>
          </a:p>
          <a:p>
            <a:pPr marL="0" indent="0">
              <a:buNone/>
            </a:pPr>
            <a:r>
              <a:rPr lang="en-JM" sz="2800" b="1" dirty="0" smtClean="0">
                <a:solidFill>
                  <a:srgbClr val="FFFF00"/>
                </a:solidFill>
              </a:rPr>
              <a:t>Antitypical Day of Atonement began October 22, 1844</a:t>
            </a:r>
          </a:p>
          <a:p>
            <a:pPr marL="0" indent="0">
              <a:buNone/>
            </a:pPr>
            <a:r>
              <a:rPr lang="en-JM" sz="2800" dirty="0" smtClean="0"/>
              <a:t>Jesus’ </a:t>
            </a:r>
            <a:r>
              <a:rPr lang="en-JM" sz="2800" b="1" u="sng" dirty="0" smtClean="0"/>
              <a:t>role</a:t>
            </a:r>
            <a:r>
              <a:rPr lang="en-JM" sz="2800" dirty="0" smtClean="0"/>
              <a:t> or </a:t>
            </a:r>
            <a:r>
              <a:rPr lang="en-JM" sz="2800" b="1" u="sng" dirty="0" smtClean="0"/>
              <a:t>work</a:t>
            </a:r>
            <a:r>
              <a:rPr lang="en-JM" sz="2800" dirty="0" smtClean="0"/>
              <a:t> switches to </a:t>
            </a:r>
            <a:r>
              <a:rPr lang="en-JM" sz="2800" b="1" u="sng" dirty="0" smtClean="0"/>
              <a:t>High Priest</a:t>
            </a:r>
            <a:r>
              <a:rPr lang="en-JM" sz="2800" dirty="0" smtClean="0"/>
              <a:t> and his </a:t>
            </a:r>
            <a:r>
              <a:rPr lang="en-JM" sz="2800" b="1" u="sng" dirty="0" smtClean="0"/>
              <a:t>place</a:t>
            </a:r>
            <a:r>
              <a:rPr lang="en-JM" sz="2800" dirty="0" smtClean="0"/>
              <a:t> switches to The Holiest of All / The Holy of Holies / The Most Holy Place – Really, this is </a:t>
            </a:r>
            <a:r>
              <a:rPr lang="en-JM" sz="2800" b="1" u="sng" dirty="0" smtClean="0">
                <a:solidFill>
                  <a:srgbClr val="FFFF00"/>
                </a:solidFill>
              </a:rPr>
              <a:t>another phase in the Plan of Redemption</a:t>
            </a:r>
            <a:r>
              <a:rPr lang="en-JM" sz="2800" b="1" dirty="0" smtClean="0"/>
              <a:t>.</a:t>
            </a:r>
          </a:p>
          <a:p>
            <a:pPr marL="0" indent="0">
              <a:buNone/>
            </a:pPr>
            <a:r>
              <a:rPr lang="en-JM" sz="2800" dirty="0" smtClean="0"/>
              <a:t>An in-depth look at the Typical Day of Atonement per se will reveal what Jesus is currently doing in Heaven – Minus the actual sacrifices, etc.</a:t>
            </a:r>
          </a:p>
          <a:p>
            <a:pPr marL="0" indent="0">
              <a:buNone/>
            </a:pPr>
            <a:r>
              <a:rPr lang="en-JM" sz="2800" dirty="0" smtClean="0"/>
              <a:t>[Please </a:t>
            </a:r>
            <a:r>
              <a:rPr lang="en-JM" sz="2800" dirty="0" smtClean="0"/>
              <a:t>see Leviticus </a:t>
            </a:r>
            <a:r>
              <a:rPr lang="en-JM" sz="2800" dirty="0" smtClean="0"/>
              <a:t>16 &amp; 23,</a:t>
            </a:r>
            <a:r>
              <a:rPr lang="en-JM" sz="2800" dirty="0" smtClean="0"/>
              <a:t> </a:t>
            </a:r>
            <a:r>
              <a:rPr lang="en-JM" sz="2800" dirty="0" smtClean="0"/>
              <a:t>etc.]</a:t>
            </a:r>
            <a:endParaRPr lang="en-JM" sz="2800" dirty="0" smtClean="0"/>
          </a:p>
        </p:txBody>
      </p:sp>
      <p:sp>
        <p:nvSpPr>
          <p:cNvPr id="4" name="Slide Number Placeholder 3"/>
          <p:cNvSpPr>
            <a:spLocks noGrp="1"/>
          </p:cNvSpPr>
          <p:nvPr>
            <p:ph type="sldNum" sz="quarter" idx="12"/>
          </p:nvPr>
        </p:nvSpPr>
        <p:spPr/>
        <p:txBody>
          <a:bodyPr/>
          <a:lstStyle/>
          <a:p>
            <a:fld id="{D9412022-A3C9-497A-A4CA-B86B1D675E26}" type="slidenum">
              <a:rPr lang="en-US" smtClean="0">
                <a:solidFill>
                  <a:prstClr val="white"/>
                </a:solidFill>
              </a:rPr>
              <a:pPr/>
              <a:t>5</a:t>
            </a:fld>
            <a:endParaRPr lang="en-US">
              <a:solidFill>
                <a:prstClr val="white"/>
              </a:solidFill>
            </a:endParaRPr>
          </a:p>
        </p:txBody>
      </p:sp>
    </p:spTree>
    <p:extLst>
      <p:ext uri="{BB962C8B-B14F-4D97-AF65-F5344CB8AC3E}">
        <p14:creationId xmlns:p14="http://schemas.microsoft.com/office/powerpoint/2010/main" val="1403785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212271"/>
            <a:ext cx="10131425" cy="710596"/>
          </a:xfrm>
        </p:spPr>
        <p:txBody>
          <a:bodyPr/>
          <a:lstStyle/>
          <a:p>
            <a:pPr algn="ctr"/>
            <a:r>
              <a:rPr lang="en-JM" b="1" dirty="0" smtClean="0"/>
              <a:t>JUST AS NECESSARY</a:t>
            </a:r>
            <a:endParaRPr lang="en-JM" b="1" dirty="0"/>
          </a:p>
        </p:txBody>
      </p:sp>
      <p:sp>
        <p:nvSpPr>
          <p:cNvPr id="3" name="Content Placeholder 2"/>
          <p:cNvSpPr>
            <a:spLocks noGrp="1"/>
          </p:cNvSpPr>
          <p:nvPr>
            <p:ph idx="1"/>
          </p:nvPr>
        </p:nvSpPr>
        <p:spPr>
          <a:xfrm>
            <a:off x="277583" y="1159329"/>
            <a:ext cx="11674929" cy="4914899"/>
          </a:xfrm>
        </p:spPr>
        <p:txBody>
          <a:bodyPr>
            <a:noAutofit/>
          </a:bodyPr>
          <a:lstStyle/>
          <a:p>
            <a:pPr algn="just"/>
            <a:r>
              <a:rPr lang="en-JM" sz="2800" b="1" u="sng" dirty="0"/>
              <a:t>The intercession of Christ in man's behalf in the sanctuary above is as essential to the plan of salvation as was His death upon the cross. </a:t>
            </a:r>
            <a:r>
              <a:rPr lang="en-JM" sz="2800" dirty="0"/>
              <a:t>By His death He began that work which after His resurrection He ascended to complete in heaven. </a:t>
            </a:r>
            <a:r>
              <a:rPr lang="en-JM" sz="2800" b="1" dirty="0">
                <a:solidFill>
                  <a:srgbClr val="FFFF00"/>
                </a:solidFill>
              </a:rPr>
              <a:t>We must by faith enter within the veil, "whither the forerunner is for us entered." </a:t>
            </a:r>
            <a:r>
              <a:rPr lang="en-JM" sz="2800" dirty="0"/>
              <a:t>Hebrews 6:20. There the light from the cross of Calvary is reflected. There we may gain a clearer insight into the mysteries of redemption. </a:t>
            </a:r>
            <a:r>
              <a:rPr lang="en-JM" sz="2800" u="sng" dirty="0"/>
              <a:t>The salvation of man is accomplished at an infinite expense to heaven</a:t>
            </a:r>
            <a:r>
              <a:rPr lang="en-JM" sz="2800" dirty="0"/>
              <a:t>; the sacrifice made is equal to the broadest demands of the broken law of God. </a:t>
            </a:r>
            <a:r>
              <a:rPr lang="en-JM" sz="2800" b="1" i="1" dirty="0"/>
              <a:t>Jesus has opened the way to the Father's throne</a:t>
            </a:r>
            <a:r>
              <a:rPr lang="en-JM" sz="2800" dirty="0"/>
              <a:t>, and through His mediation the sincere desire of all who come to Him in faith may be presented before God. </a:t>
            </a:r>
            <a:r>
              <a:rPr lang="en-JM" sz="2800" dirty="0" smtClean="0"/>
              <a:t> </a:t>
            </a:r>
            <a:r>
              <a:rPr lang="en-JM" sz="2800" b="1" dirty="0" smtClean="0"/>
              <a:t>FLB 204</a:t>
            </a:r>
            <a:endParaRPr lang="en-JM" sz="2800" b="1" dirty="0"/>
          </a:p>
        </p:txBody>
      </p:sp>
      <p:sp>
        <p:nvSpPr>
          <p:cNvPr id="4" name="Slide Number Placeholder 3"/>
          <p:cNvSpPr>
            <a:spLocks noGrp="1"/>
          </p:cNvSpPr>
          <p:nvPr>
            <p:ph type="sldNum" sz="quarter" idx="12"/>
          </p:nvPr>
        </p:nvSpPr>
        <p:spPr/>
        <p:txBody>
          <a:bodyPr/>
          <a:lstStyle/>
          <a:p>
            <a:fld id="{D9412022-A3C9-497A-A4CA-B86B1D675E26}" type="slidenum">
              <a:rPr lang="en-US" smtClean="0">
                <a:solidFill>
                  <a:prstClr val="white"/>
                </a:solidFill>
              </a:rPr>
              <a:pPr/>
              <a:t>6</a:t>
            </a:fld>
            <a:endParaRPr lang="en-US">
              <a:solidFill>
                <a:prstClr val="white"/>
              </a:solidFill>
            </a:endParaRPr>
          </a:p>
        </p:txBody>
      </p:sp>
    </p:spTree>
    <p:extLst>
      <p:ext uri="{BB962C8B-B14F-4D97-AF65-F5344CB8AC3E}">
        <p14:creationId xmlns:p14="http://schemas.microsoft.com/office/powerpoint/2010/main" val="330875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8" y="609600"/>
            <a:ext cx="11730037" cy="5976938"/>
          </a:xfrm>
        </p:spPr>
        <p:txBody>
          <a:bodyPr>
            <a:noAutofit/>
          </a:bodyPr>
          <a:lstStyle/>
          <a:p>
            <a:r>
              <a:rPr lang="en-JM" b="1" cap="none" baseline="30000" dirty="0" smtClean="0"/>
              <a:t/>
            </a:r>
            <a:br>
              <a:rPr lang="en-JM" b="1" cap="none" baseline="30000" dirty="0" smtClean="0"/>
            </a:br>
            <a:r>
              <a:rPr lang="en-JM" b="1" u="sng" cap="none" baseline="30000" dirty="0" smtClean="0"/>
              <a:t>LEVITICUS 23:</a:t>
            </a:r>
            <a:r>
              <a:rPr lang="en-JM" b="1" u="sng" cap="none" baseline="30000" dirty="0"/>
              <a:t/>
            </a:r>
            <a:br>
              <a:rPr lang="en-JM" b="1" u="sng" cap="none" baseline="30000" dirty="0"/>
            </a:br>
            <a:r>
              <a:rPr lang="en-JM" b="1" cap="none" baseline="30000" dirty="0" smtClean="0"/>
              <a:t>27</a:t>
            </a:r>
            <a:r>
              <a:rPr lang="en-JM" b="1" cap="none" baseline="30000" dirty="0" smtClean="0"/>
              <a:t> </a:t>
            </a:r>
            <a:r>
              <a:rPr lang="en-JM" b="1" cap="none" dirty="0"/>
              <a:t>A</a:t>
            </a:r>
            <a:r>
              <a:rPr lang="en-JM" b="1" cap="none" dirty="0" smtClean="0"/>
              <a:t>lso on the tenth day of this seventh month there shall be a </a:t>
            </a:r>
            <a:r>
              <a:rPr lang="en-JM" sz="4000" b="1" u="sng" cap="none" dirty="0" smtClean="0">
                <a:solidFill>
                  <a:srgbClr val="FFFF00"/>
                </a:solidFill>
                <a:latin typeface="Arial" panose="020B0604020202020204" pitchFamily="34" charset="0"/>
                <a:cs typeface="Arial" panose="020B0604020202020204" pitchFamily="34" charset="0"/>
              </a:rPr>
              <a:t>day of atonement</a:t>
            </a:r>
            <a:r>
              <a:rPr lang="en-JM" b="1" cap="none" dirty="0" smtClean="0"/>
              <a:t>: it shall be an </a:t>
            </a:r>
            <a:r>
              <a:rPr lang="en-JM" b="1" u="sng" cap="none" dirty="0" smtClean="0">
                <a:solidFill>
                  <a:srgbClr val="FFFF00"/>
                </a:solidFill>
              </a:rPr>
              <a:t>holy convocation</a:t>
            </a:r>
            <a:r>
              <a:rPr lang="en-JM" b="1" cap="none" dirty="0" smtClean="0"/>
              <a:t> unto you; and ye shall </a:t>
            </a:r>
            <a:r>
              <a:rPr lang="en-JM" b="1" u="sng" cap="none" dirty="0" smtClean="0">
                <a:solidFill>
                  <a:srgbClr val="FFFF00"/>
                </a:solidFill>
              </a:rPr>
              <a:t>afflict your souls</a:t>
            </a:r>
            <a:r>
              <a:rPr lang="en-JM" b="1" cap="none" dirty="0" smtClean="0"/>
              <a:t>, and </a:t>
            </a:r>
            <a:r>
              <a:rPr lang="en-JM" b="1" u="sng" cap="none" dirty="0" smtClean="0">
                <a:solidFill>
                  <a:srgbClr val="FFFF00"/>
                </a:solidFill>
              </a:rPr>
              <a:t>offer an offering made by fire</a:t>
            </a:r>
            <a:r>
              <a:rPr lang="en-JM" b="1" cap="none" dirty="0" smtClean="0"/>
              <a:t> unto the </a:t>
            </a:r>
            <a:r>
              <a:rPr lang="en-JM" b="1" cap="small" dirty="0" smtClean="0"/>
              <a:t>lord</a:t>
            </a:r>
            <a:r>
              <a:rPr lang="en-JM" b="1" cap="none" dirty="0" smtClean="0"/>
              <a:t>.</a:t>
            </a:r>
            <a:br>
              <a:rPr lang="en-JM" b="1" cap="none" dirty="0" smtClean="0"/>
            </a:br>
            <a:r>
              <a:rPr lang="en-JM" b="1" cap="none" baseline="30000" dirty="0" smtClean="0"/>
              <a:t>28 </a:t>
            </a:r>
            <a:r>
              <a:rPr lang="en-JM" b="1" cap="none" dirty="0"/>
              <a:t>A</a:t>
            </a:r>
            <a:r>
              <a:rPr lang="en-JM" b="1" cap="none" dirty="0" smtClean="0"/>
              <a:t>nd ye shall </a:t>
            </a:r>
            <a:r>
              <a:rPr lang="en-JM" b="1" u="sng" cap="none" dirty="0" smtClean="0">
                <a:solidFill>
                  <a:srgbClr val="FFFF00"/>
                </a:solidFill>
              </a:rPr>
              <a:t>do no work</a:t>
            </a:r>
            <a:r>
              <a:rPr lang="en-JM" b="1" cap="none" dirty="0" smtClean="0">
                <a:solidFill>
                  <a:srgbClr val="FFFF00"/>
                </a:solidFill>
              </a:rPr>
              <a:t> </a:t>
            </a:r>
            <a:r>
              <a:rPr lang="en-JM" b="1" cap="none" dirty="0" smtClean="0"/>
              <a:t>in that same day: for it is a day of atonement, to </a:t>
            </a:r>
            <a:r>
              <a:rPr lang="en-JM" b="1" u="sng" cap="none" dirty="0" smtClean="0">
                <a:solidFill>
                  <a:srgbClr val="CCFFCC"/>
                </a:solidFill>
              </a:rPr>
              <a:t>make an atonement for you </a:t>
            </a:r>
            <a:r>
              <a:rPr lang="en-JM" b="1" u="sng" cap="none" dirty="0" smtClean="0"/>
              <a:t>before the </a:t>
            </a:r>
            <a:r>
              <a:rPr lang="en-JM" b="1" u="sng" cap="small" dirty="0" smtClean="0"/>
              <a:t>lord</a:t>
            </a:r>
            <a:r>
              <a:rPr lang="en-JM" b="1" cap="none" dirty="0" smtClean="0"/>
              <a:t> your God.</a:t>
            </a:r>
            <a:br>
              <a:rPr lang="en-JM" b="1" cap="none" dirty="0" smtClean="0"/>
            </a:br>
            <a:r>
              <a:rPr lang="en-JM" b="1" cap="none" baseline="30000" dirty="0" smtClean="0"/>
              <a:t>29 </a:t>
            </a:r>
            <a:r>
              <a:rPr lang="en-JM" b="1" cap="none" dirty="0" smtClean="0"/>
              <a:t>For whatsoever soul it be that shall </a:t>
            </a:r>
            <a:r>
              <a:rPr lang="en-JM" b="1" u="sng" cap="none" dirty="0" smtClean="0"/>
              <a:t>not</a:t>
            </a:r>
            <a:r>
              <a:rPr lang="en-JM" b="1" cap="none" dirty="0" smtClean="0"/>
              <a:t> be </a:t>
            </a:r>
            <a:r>
              <a:rPr lang="en-JM" b="1" u="sng" cap="none" dirty="0" smtClean="0"/>
              <a:t>afflicted</a:t>
            </a:r>
            <a:r>
              <a:rPr lang="en-JM" b="1" cap="none" dirty="0" smtClean="0"/>
              <a:t> in that same day, he </a:t>
            </a:r>
            <a:r>
              <a:rPr lang="en-JM" b="1" u="sng" cap="none" dirty="0" smtClean="0"/>
              <a:t>shall be cut off from among his people</a:t>
            </a:r>
            <a:r>
              <a:rPr lang="en-JM" b="1" cap="none" dirty="0" smtClean="0"/>
              <a:t>.</a:t>
            </a:r>
            <a:br>
              <a:rPr lang="en-JM" b="1" cap="none" dirty="0" smtClean="0"/>
            </a:br>
            <a:endParaRPr lang="en-JM" b="1" cap="none" dirty="0"/>
          </a:p>
        </p:txBody>
      </p:sp>
      <p:sp>
        <p:nvSpPr>
          <p:cNvPr id="4" name="Slide Number Placeholder 3"/>
          <p:cNvSpPr>
            <a:spLocks noGrp="1"/>
          </p:cNvSpPr>
          <p:nvPr>
            <p:ph type="sldNum" sz="quarter" idx="12"/>
          </p:nvPr>
        </p:nvSpPr>
        <p:spPr/>
        <p:txBody>
          <a:bodyPr/>
          <a:lstStyle/>
          <a:p>
            <a:fld id="{D9412022-A3C9-497A-A4CA-B86B1D675E26}" type="slidenum">
              <a:rPr lang="en-US" smtClean="0">
                <a:solidFill>
                  <a:prstClr val="white"/>
                </a:solidFill>
              </a:rPr>
              <a:pPr/>
              <a:t>7</a:t>
            </a:fld>
            <a:endParaRPr lang="en-US">
              <a:solidFill>
                <a:prstClr val="white"/>
              </a:solidFill>
            </a:endParaRPr>
          </a:p>
        </p:txBody>
      </p:sp>
    </p:spTree>
    <p:extLst>
      <p:ext uri="{BB962C8B-B14F-4D97-AF65-F5344CB8AC3E}">
        <p14:creationId xmlns:p14="http://schemas.microsoft.com/office/powerpoint/2010/main" val="264704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888" y="609600"/>
            <a:ext cx="11730037" cy="5438274"/>
          </a:xfrm>
        </p:spPr>
        <p:txBody>
          <a:bodyPr>
            <a:noAutofit/>
          </a:bodyPr>
          <a:lstStyle/>
          <a:p>
            <a:r>
              <a:rPr lang="en-JM" sz="4000" b="1" cap="none" baseline="30000" dirty="0" smtClean="0"/>
              <a:t>30</a:t>
            </a:r>
            <a:r>
              <a:rPr lang="en-JM" sz="4000" b="1" cap="none" baseline="30000" dirty="0" smtClean="0"/>
              <a:t> </a:t>
            </a:r>
            <a:r>
              <a:rPr lang="en-JM" sz="4000" b="1" cap="none" dirty="0"/>
              <a:t>A</a:t>
            </a:r>
            <a:r>
              <a:rPr lang="en-JM" sz="4000" b="1" cap="none" dirty="0" smtClean="0"/>
              <a:t>nd whatsoever soul it be that </a:t>
            </a:r>
            <a:r>
              <a:rPr lang="en-JM" sz="4000" b="1" u="sng" cap="none" dirty="0" smtClean="0"/>
              <a:t>doeth any work </a:t>
            </a:r>
            <a:r>
              <a:rPr lang="en-JM" sz="4000" b="1" cap="none" dirty="0" smtClean="0"/>
              <a:t>in that same day, </a:t>
            </a:r>
            <a:r>
              <a:rPr lang="en-JM" sz="4000" b="1" u="sng" cap="none" dirty="0" smtClean="0"/>
              <a:t>the same soul will I destroy from among his people</a:t>
            </a:r>
            <a:r>
              <a:rPr lang="en-JM" sz="4000" b="1" cap="none" dirty="0" smtClean="0"/>
              <a:t>.</a:t>
            </a:r>
            <a:br>
              <a:rPr lang="en-JM" sz="4000" b="1" cap="none" dirty="0" smtClean="0"/>
            </a:br>
            <a:r>
              <a:rPr lang="en-JM" sz="4000" b="1" cap="none" baseline="30000" dirty="0" smtClean="0"/>
              <a:t>31 </a:t>
            </a:r>
            <a:r>
              <a:rPr lang="en-JM" sz="4000" b="1" cap="none" dirty="0"/>
              <a:t>Y</a:t>
            </a:r>
            <a:r>
              <a:rPr lang="en-JM" sz="4000" b="1" cap="none" dirty="0" smtClean="0"/>
              <a:t>e shall </a:t>
            </a:r>
            <a:r>
              <a:rPr lang="en-JM" sz="4000" b="1" u="sng" cap="none" dirty="0" smtClean="0">
                <a:solidFill>
                  <a:srgbClr val="FFFF00"/>
                </a:solidFill>
              </a:rPr>
              <a:t>do no manner of work</a:t>
            </a:r>
            <a:r>
              <a:rPr lang="en-JM" sz="4000" b="1" cap="none" dirty="0" smtClean="0"/>
              <a:t>: it shall be a statute for ever throughout your generations in all your dwellings.</a:t>
            </a:r>
            <a:br>
              <a:rPr lang="en-JM" sz="4000" b="1" cap="none" dirty="0" smtClean="0"/>
            </a:br>
            <a:r>
              <a:rPr lang="en-JM" sz="4000" b="1" cap="none" baseline="30000" dirty="0" smtClean="0"/>
              <a:t>32 </a:t>
            </a:r>
            <a:r>
              <a:rPr lang="en-JM" sz="4000" b="1" cap="none" dirty="0"/>
              <a:t>I</a:t>
            </a:r>
            <a:r>
              <a:rPr lang="en-JM" sz="4000" b="1" cap="none" dirty="0" smtClean="0"/>
              <a:t>t shall be unto you </a:t>
            </a:r>
            <a:r>
              <a:rPr lang="en-JM" sz="4000" b="1" i="1" cap="none" dirty="0" smtClean="0"/>
              <a:t>a sabbath of rest</a:t>
            </a:r>
            <a:r>
              <a:rPr lang="en-JM" sz="4000" b="1" cap="none" dirty="0" smtClean="0"/>
              <a:t>, and ye shall </a:t>
            </a:r>
            <a:r>
              <a:rPr lang="en-JM" sz="4000" b="1" u="sng" cap="none" dirty="0" smtClean="0">
                <a:solidFill>
                  <a:srgbClr val="FFFF00"/>
                </a:solidFill>
              </a:rPr>
              <a:t>afflict your souls</a:t>
            </a:r>
            <a:r>
              <a:rPr lang="en-JM" sz="4000" b="1" cap="none" dirty="0" smtClean="0"/>
              <a:t>: in the ninth day of the month at even, from even unto even, shall ye celebrate your sabbath</a:t>
            </a:r>
            <a:r>
              <a:rPr lang="en-JM" sz="4000" b="1" cap="none" dirty="0" smtClean="0"/>
              <a:t>.</a:t>
            </a:r>
            <a:endParaRPr lang="en-JM" sz="4000" b="1" cap="none" dirty="0"/>
          </a:p>
        </p:txBody>
      </p:sp>
      <p:sp>
        <p:nvSpPr>
          <p:cNvPr id="4" name="Slide Number Placeholder 3"/>
          <p:cNvSpPr>
            <a:spLocks noGrp="1"/>
          </p:cNvSpPr>
          <p:nvPr>
            <p:ph type="sldNum" sz="quarter" idx="12"/>
          </p:nvPr>
        </p:nvSpPr>
        <p:spPr/>
        <p:txBody>
          <a:bodyPr/>
          <a:lstStyle/>
          <a:p>
            <a:fld id="{D9412022-A3C9-497A-A4CA-B86B1D675E26}" type="slidenum">
              <a:rPr lang="en-US" smtClean="0">
                <a:solidFill>
                  <a:prstClr val="white"/>
                </a:solidFill>
              </a:rPr>
              <a:pPr/>
              <a:t>8</a:t>
            </a:fld>
            <a:endParaRPr lang="en-US">
              <a:solidFill>
                <a:prstClr val="white"/>
              </a:solidFill>
            </a:endParaRPr>
          </a:p>
        </p:txBody>
      </p:sp>
    </p:spTree>
    <p:extLst>
      <p:ext uri="{BB962C8B-B14F-4D97-AF65-F5344CB8AC3E}">
        <p14:creationId xmlns:p14="http://schemas.microsoft.com/office/powerpoint/2010/main" val="1773171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2967" y="283779"/>
            <a:ext cx="11225048" cy="6274676"/>
          </a:xfrm>
          <a:solidFill>
            <a:srgbClr val="660066"/>
          </a:solidFill>
          <a:effectLst>
            <a:glow rad="266700">
              <a:srgbClr val="00FFFF"/>
            </a:glow>
          </a:effectLst>
        </p:spPr>
        <p:txBody>
          <a:bodyPr>
            <a:normAutofit/>
          </a:bodyPr>
          <a:lstStyle/>
          <a:p>
            <a:pPr marL="0" indent="0">
              <a:buNone/>
            </a:pPr>
            <a:r>
              <a:rPr lang="en-US" sz="4400" b="1" dirty="0" smtClean="0">
                <a:solidFill>
                  <a:srgbClr val="FFFF00"/>
                </a:solidFill>
              </a:rPr>
              <a:t>Seriousness </a:t>
            </a:r>
            <a:r>
              <a:rPr lang="en-US" sz="4400" b="1" dirty="0">
                <a:solidFill>
                  <a:srgbClr val="FFFF00"/>
                </a:solidFill>
              </a:rPr>
              <a:t>of Sanctuary Truth</a:t>
            </a:r>
            <a:r>
              <a:rPr lang="en-US" sz="4400" dirty="0"/>
              <a:t>—While Christ is cleansing the sanctuary, the worshipers on earth should </a:t>
            </a:r>
            <a:r>
              <a:rPr lang="en-US" sz="4400" b="1" u="sng" dirty="0"/>
              <a:t>carefully review their life</a:t>
            </a:r>
            <a:r>
              <a:rPr lang="en-US" sz="4400" dirty="0"/>
              <a:t>, and compare their character with </a:t>
            </a:r>
            <a:r>
              <a:rPr lang="en-US" sz="4400" b="1" u="dbl" dirty="0">
                <a:uFill>
                  <a:solidFill>
                    <a:srgbClr val="FFFF00"/>
                  </a:solidFill>
                </a:uFill>
              </a:rPr>
              <a:t>the standard of righteousness</a:t>
            </a:r>
            <a:r>
              <a:rPr lang="en-US" sz="4400" dirty="0"/>
              <a:t>.—The Review and Herald, April 8, 1890. {</a:t>
            </a:r>
            <a:r>
              <a:rPr lang="en-US" sz="4400" dirty="0" smtClean="0"/>
              <a:t>Ev. </a:t>
            </a:r>
            <a:r>
              <a:rPr lang="en-US" sz="4400" dirty="0"/>
              <a:t>224.1</a:t>
            </a:r>
            <a:r>
              <a:rPr lang="en-US" sz="4400" dirty="0" smtClean="0"/>
              <a:t>}</a:t>
            </a:r>
            <a:endParaRPr lang="en-US" sz="4400" dirty="0"/>
          </a:p>
        </p:txBody>
      </p:sp>
      <p:sp>
        <p:nvSpPr>
          <p:cNvPr id="4" name="Slide Number Placeholder 3"/>
          <p:cNvSpPr>
            <a:spLocks noGrp="1"/>
          </p:cNvSpPr>
          <p:nvPr>
            <p:ph type="sldNum" sz="quarter" idx="12"/>
          </p:nvPr>
        </p:nvSpPr>
        <p:spPr/>
        <p:txBody>
          <a:bodyPr/>
          <a:lstStyle/>
          <a:p>
            <a:fld id="{D9412022-A3C9-497A-A4CA-B86B1D675E26}" type="slidenum">
              <a:rPr lang="en-US" smtClean="0">
                <a:solidFill>
                  <a:prstClr val="white"/>
                </a:solidFill>
              </a:rPr>
              <a:pPr/>
              <a:t>9</a:t>
            </a:fld>
            <a:endParaRPr lang="en-US">
              <a:solidFill>
                <a:prstClr val="white"/>
              </a:solidFill>
            </a:endParaRPr>
          </a:p>
        </p:txBody>
      </p:sp>
    </p:spTree>
    <p:extLst>
      <p:ext uri="{BB962C8B-B14F-4D97-AF65-F5344CB8AC3E}">
        <p14:creationId xmlns:p14="http://schemas.microsoft.com/office/powerpoint/2010/main" val="250380048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3.xml><?xml version="1.0" encoding="utf-8"?>
<a:theme xmlns:a="http://schemas.openxmlformats.org/drawingml/2006/main" name="1_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4.xml><?xml version="1.0" encoding="utf-8"?>
<a:theme xmlns:a="http://schemas.openxmlformats.org/drawingml/2006/main" name="2_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5.xml><?xml version="1.0" encoding="utf-8"?>
<a:theme xmlns:a="http://schemas.openxmlformats.org/drawingml/2006/main" name="3_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1791</TotalTime>
  <Words>2354</Words>
  <Application>Microsoft Office PowerPoint</Application>
  <PresentationFormat>Widescreen</PresentationFormat>
  <Paragraphs>104</Paragraphs>
  <Slides>15</Slides>
  <Notes>15</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15</vt:i4>
      </vt:variant>
    </vt:vector>
  </HeadingPairs>
  <TitlesOfParts>
    <vt:vector size="24" baseType="lpstr">
      <vt:lpstr>Arial</vt:lpstr>
      <vt:lpstr>Batang</vt:lpstr>
      <vt:lpstr>Calibri</vt:lpstr>
      <vt:lpstr>Calibri Light</vt:lpstr>
      <vt:lpstr>Office Theme</vt:lpstr>
      <vt:lpstr>Celestial</vt:lpstr>
      <vt:lpstr>1_Celestial</vt:lpstr>
      <vt:lpstr>2_Celestial</vt:lpstr>
      <vt:lpstr>3_Celestial</vt:lpstr>
      <vt:lpstr>DOING “THE CORRESPONDING WORK”</vt:lpstr>
      <vt:lpstr>WHERE IS JESUS NOW? AND WHAT IS HE DOING NOW? </vt:lpstr>
      <vt:lpstr>WHERE IS JESUS NOW? AND WHAT IS HE DOING NOW? </vt:lpstr>
      <vt:lpstr>WHERE IS JESUS NOW? AND WHAT IS HE DOING NOW? </vt:lpstr>
      <vt:lpstr>WHERE IS JESUS NOW? AND WHAT IS HE DOING NOW? </vt:lpstr>
      <vt:lpstr>JUST AS NECESSARY</vt:lpstr>
      <vt:lpstr> LEVITICUS 23: 27 Also on the tenth day of this seventh month there shall be a day of atonement: it shall be an holy convocation unto you; and ye shall afflict your souls, and offer an offering made by fire unto the lord. 28 And ye shall do no work in that same day: for it is a day of atonement, to make an atonement for you before the lord your God. 29 For whatsoever soul it be that shall not be afflicted in that same day, he shall be cut off from among his people. </vt:lpstr>
      <vt:lpstr>30 And whatsoever soul it be that doeth any work in that same day, the same soul will I destroy from among his people. 31 Ye shall do no manner of work: it shall be a statute for ever throughout your generations in all your dwellings. 32 It shall be unto you a sabbath of rest, and ye shall afflict your souls: in the ninth day of the month at even, from even unto even, shall ye celebrate your sabbath.</vt:lpstr>
      <vt:lpstr>PowerPoint Presentation</vt:lpstr>
      <vt:lpstr>Christ is in the heavenly sanctuary!</vt:lpstr>
      <vt:lpstr>PowerPoint Presentation</vt:lpstr>
      <vt:lpstr>THE SHAKING</vt:lpstr>
      <vt:lpstr>THE SHAKING - 2</vt:lpstr>
      <vt:lpstr>Verse 23 - EGW comments</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DOING THE CORRESPONDING WORK</dc:title>
  <dc:creator>Winston Farquharson</dc:creator>
  <cp:lastModifiedBy>Winston Farquharson</cp:lastModifiedBy>
  <cp:revision>52</cp:revision>
  <dcterms:created xsi:type="dcterms:W3CDTF">2020-05-26T20:41:31Z</dcterms:created>
  <dcterms:modified xsi:type="dcterms:W3CDTF">2020-11-06T14:02:15Z</dcterms:modified>
</cp:coreProperties>
</file>