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6" r:id="rId2"/>
    <p:sldMasterId id="2147483708" r:id="rId3"/>
  </p:sldMasterIdLst>
  <p:notesMasterIdLst>
    <p:notesMasterId r:id="rId111"/>
  </p:notesMasterIdLst>
  <p:sldIdLst>
    <p:sldId id="453" r:id="rId4"/>
    <p:sldId id="367" r:id="rId5"/>
    <p:sldId id="454" r:id="rId6"/>
    <p:sldId id="370" r:id="rId7"/>
    <p:sldId id="371" r:id="rId8"/>
    <p:sldId id="455" r:id="rId9"/>
    <p:sldId id="343" r:id="rId10"/>
    <p:sldId id="256" r:id="rId11"/>
    <p:sldId id="456" r:id="rId12"/>
    <p:sldId id="457" r:id="rId13"/>
    <p:sldId id="458" r:id="rId14"/>
    <p:sldId id="338" r:id="rId15"/>
    <p:sldId id="339" r:id="rId16"/>
    <p:sldId id="374" r:id="rId17"/>
    <p:sldId id="375" r:id="rId18"/>
    <p:sldId id="373" r:id="rId19"/>
    <p:sldId id="312" r:id="rId20"/>
    <p:sldId id="376" r:id="rId21"/>
    <p:sldId id="377" r:id="rId22"/>
    <p:sldId id="378" r:id="rId23"/>
    <p:sldId id="345" r:id="rId24"/>
    <p:sldId id="314" r:id="rId25"/>
    <p:sldId id="313" r:id="rId26"/>
    <p:sldId id="315" r:id="rId27"/>
    <p:sldId id="307" r:id="rId28"/>
    <p:sldId id="346" r:id="rId29"/>
    <p:sldId id="317" r:id="rId30"/>
    <p:sldId id="316" r:id="rId31"/>
    <p:sldId id="306" r:id="rId32"/>
    <p:sldId id="260" r:id="rId33"/>
    <p:sldId id="263" r:id="rId34"/>
    <p:sldId id="265" r:id="rId35"/>
    <p:sldId id="319" r:id="rId36"/>
    <p:sldId id="320" r:id="rId37"/>
    <p:sldId id="321" r:id="rId38"/>
    <p:sldId id="323" r:id="rId39"/>
    <p:sldId id="451" r:id="rId40"/>
    <p:sldId id="381" r:id="rId41"/>
    <p:sldId id="382" r:id="rId42"/>
    <p:sldId id="383" r:id="rId43"/>
    <p:sldId id="384" r:id="rId44"/>
    <p:sldId id="385" r:id="rId45"/>
    <p:sldId id="386" r:id="rId46"/>
    <p:sldId id="387" r:id="rId47"/>
    <p:sldId id="388" r:id="rId48"/>
    <p:sldId id="389" r:id="rId49"/>
    <p:sldId id="390" r:id="rId50"/>
    <p:sldId id="391" r:id="rId51"/>
    <p:sldId id="392" r:id="rId52"/>
    <p:sldId id="393" r:id="rId53"/>
    <p:sldId id="394" r:id="rId54"/>
    <p:sldId id="396" r:id="rId55"/>
    <p:sldId id="395" r:id="rId56"/>
    <p:sldId id="401" r:id="rId57"/>
    <p:sldId id="407" r:id="rId58"/>
    <p:sldId id="406" r:id="rId59"/>
    <p:sldId id="405" r:id="rId60"/>
    <p:sldId id="409" r:id="rId61"/>
    <p:sldId id="413" r:id="rId62"/>
    <p:sldId id="414" r:id="rId63"/>
    <p:sldId id="415" r:id="rId64"/>
    <p:sldId id="416" r:id="rId65"/>
    <p:sldId id="408" r:id="rId66"/>
    <p:sldId id="410" r:id="rId67"/>
    <p:sldId id="411" r:id="rId68"/>
    <p:sldId id="412" r:id="rId69"/>
    <p:sldId id="452" r:id="rId70"/>
    <p:sldId id="402" r:id="rId71"/>
    <p:sldId id="404" r:id="rId72"/>
    <p:sldId id="398" r:id="rId73"/>
    <p:sldId id="399" r:id="rId74"/>
    <p:sldId id="418" r:id="rId75"/>
    <p:sldId id="419" r:id="rId76"/>
    <p:sldId id="417" r:id="rId77"/>
    <p:sldId id="420" r:id="rId78"/>
    <p:sldId id="421" r:id="rId79"/>
    <p:sldId id="422" r:id="rId80"/>
    <p:sldId id="423" r:id="rId81"/>
    <p:sldId id="424" r:id="rId82"/>
    <p:sldId id="425" r:id="rId83"/>
    <p:sldId id="426" r:id="rId84"/>
    <p:sldId id="435" r:id="rId85"/>
    <p:sldId id="428" r:id="rId86"/>
    <p:sldId id="429" r:id="rId87"/>
    <p:sldId id="430" r:id="rId88"/>
    <p:sldId id="431" r:id="rId89"/>
    <p:sldId id="432" r:id="rId90"/>
    <p:sldId id="433" r:id="rId91"/>
    <p:sldId id="434" r:id="rId92"/>
    <p:sldId id="400" r:id="rId93"/>
    <p:sldId id="427" r:id="rId94"/>
    <p:sldId id="436" r:id="rId95"/>
    <p:sldId id="270" r:id="rId96"/>
    <p:sldId id="438" r:id="rId97"/>
    <p:sldId id="445" r:id="rId98"/>
    <p:sldId id="446" r:id="rId99"/>
    <p:sldId id="447" r:id="rId100"/>
    <p:sldId id="448" r:id="rId101"/>
    <p:sldId id="449" r:id="rId102"/>
    <p:sldId id="450" r:id="rId103"/>
    <p:sldId id="439" r:id="rId104"/>
    <p:sldId id="443" r:id="rId105"/>
    <p:sldId id="440" r:id="rId106"/>
    <p:sldId id="441" r:id="rId107"/>
    <p:sldId id="444" r:id="rId108"/>
    <p:sldId id="442" r:id="rId109"/>
    <p:sldId id="280"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99"/>
    <a:srgbClr val="FFFFCC"/>
    <a:srgbClr val="800000"/>
    <a:srgbClr val="3333CC"/>
    <a:srgbClr val="CC00CC"/>
    <a:srgbClr val="333300"/>
    <a:srgbClr val="669900"/>
    <a:srgbClr val="6600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1382" autoAdjust="0"/>
  </p:normalViewPr>
  <p:slideViewPr>
    <p:cSldViewPr snapToGrid="0">
      <p:cViewPr varScale="1">
        <p:scale>
          <a:sx n="68" d="100"/>
          <a:sy n="68" d="100"/>
        </p:scale>
        <p:origin x="708" y="66"/>
      </p:cViewPr>
      <p:guideLst/>
    </p:cSldViewPr>
  </p:slideViewPr>
  <p:notesTextViewPr>
    <p:cViewPr>
      <p:scale>
        <a:sx n="3" d="2"/>
        <a:sy n="3" d="2"/>
      </p:scale>
      <p:origin x="0" y="-42"/>
    </p:cViewPr>
  </p:notesTextViewPr>
  <p:notesViewPr>
    <p:cSldViewPr snapToGrid="0">
      <p:cViewPr>
        <p:scale>
          <a:sx n="100" d="100"/>
          <a:sy n="100" d="100"/>
        </p:scale>
        <p:origin x="1890" y="-138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89FB6-2808-42C3-8379-B6CA57ABC9EE}" type="datetimeFigureOut">
              <a:rPr lang="en-US" smtClean="0"/>
              <a:t>8/13/2021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5CE52-A92E-424F-BF19-42E235F26234}" type="slidenum">
              <a:rPr lang="en-US" smtClean="0"/>
              <a:t>‹#›</a:t>
            </a:fld>
            <a:endParaRPr lang="en-US"/>
          </a:p>
        </p:txBody>
      </p:sp>
    </p:spTree>
    <p:extLst>
      <p:ext uri="{BB962C8B-B14F-4D97-AF65-F5344CB8AC3E}">
        <p14:creationId xmlns:p14="http://schemas.microsoft.com/office/powerpoint/2010/main" val="304572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A butcher cuts to kill (satan) but a</a:t>
            </a:r>
            <a:r>
              <a:rPr lang="en-JM" b="1" baseline="0" dirty="0" smtClean="0"/>
              <a:t> surgeon can cut in order that healing can take place (quicker, etc.). Jesus is our Great Physician.</a:t>
            </a:r>
            <a:endParaRPr lang="en-JM" b="1" dirty="0"/>
          </a:p>
        </p:txBody>
      </p:sp>
      <p:sp>
        <p:nvSpPr>
          <p:cNvPr id="4" name="Slide Number Placeholder 3"/>
          <p:cNvSpPr>
            <a:spLocks noGrp="1"/>
          </p:cNvSpPr>
          <p:nvPr>
            <p:ph type="sldNum" sz="quarter" idx="10"/>
          </p:nvPr>
        </p:nvSpPr>
        <p:spPr/>
        <p:txBody>
          <a:bodyPr/>
          <a:lstStyle/>
          <a:p>
            <a:fld id="{96A5CE52-A92E-424F-BF19-42E235F26234}" type="slidenum">
              <a:rPr lang="en-US" smtClean="0"/>
              <a:t>2</a:t>
            </a:fld>
            <a:endParaRPr lang="en-US"/>
          </a:p>
        </p:txBody>
      </p:sp>
    </p:spTree>
    <p:extLst>
      <p:ext uri="{BB962C8B-B14F-4D97-AF65-F5344CB8AC3E}">
        <p14:creationId xmlns:p14="http://schemas.microsoft.com/office/powerpoint/2010/main" val="3036724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STOPPED HERE AT </a:t>
            </a:r>
            <a:r>
              <a:rPr lang="en-JM" b="1" smtClean="0"/>
              <a:t>EDEN GARDENS 2021 06</a:t>
            </a:r>
            <a:r>
              <a:rPr lang="en-JM" b="1" baseline="0" smtClean="0"/>
              <a:t> 05 </a:t>
            </a:r>
            <a:r>
              <a:rPr lang="en-JM" smtClean="0"/>
              <a:t>The </a:t>
            </a:r>
            <a:r>
              <a:rPr lang="en-JM" dirty="0" smtClean="0"/>
              <a:t>contest – the Great Controversy is all about worship! Who will you and I worship? The King of the Universe? OR Satan the arch-deceiver? The originator of sin. │Those who worship the beast and his image are starkly contrasted with those who </a:t>
            </a:r>
            <a:r>
              <a:rPr lang="en-JM" b="1" dirty="0" smtClean="0"/>
              <a:t>keep the commandments of God </a:t>
            </a:r>
            <a:r>
              <a:rPr lang="en-JM" b="0" dirty="0" smtClean="0"/>
              <a:t>and </a:t>
            </a:r>
            <a:r>
              <a:rPr lang="en-JM" b="1" dirty="0" smtClean="0"/>
              <a:t>have the faith of Jesus</a:t>
            </a:r>
            <a:r>
              <a:rPr lang="en-JM" b="0" dirty="0" smtClean="0"/>
              <a:t>!! │</a:t>
            </a:r>
            <a:r>
              <a:rPr lang="en-JM" sz="1200" dirty="0" smtClean="0"/>
              <a:t>***</a:t>
            </a:r>
            <a:r>
              <a:rPr lang="en-JM" sz="1200" b="1" i="1" dirty="0" smtClean="0"/>
              <a:t>So, is this just the 7 last plagues or is it also a </a:t>
            </a:r>
            <a:r>
              <a:rPr lang="en-JM" sz="1200" b="1" i="0" u="sng" dirty="0" smtClean="0"/>
              <a:t>type</a:t>
            </a:r>
            <a:r>
              <a:rPr lang="en-JM" sz="1200" b="1" i="1" baseline="0" dirty="0" smtClean="0"/>
              <a:t> of </a:t>
            </a:r>
            <a:r>
              <a:rPr lang="en-JM" sz="1200" b="1" i="1" dirty="0" smtClean="0"/>
              <a:t>the second death?</a:t>
            </a:r>
            <a:r>
              <a:rPr lang="en-JM" sz="1200" dirty="0" smtClean="0"/>
              <a:t> c.f. Revelation 20:10; 19:3; │</a:t>
            </a:r>
            <a:r>
              <a:rPr lang="en-JM" sz="1200" b="1" u="sng" dirty="0" smtClean="0"/>
              <a:t>READ</a:t>
            </a:r>
            <a:r>
              <a:rPr lang="en-JM" sz="1200" b="1" dirty="0" smtClean="0"/>
              <a:t> REV.</a:t>
            </a:r>
            <a:r>
              <a:rPr lang="en-JM" sz="1200" b="1" baseline="0" dirty="0" smtClean="0"/>
              <a:t> 14 vv. 13 – 19</a:t>
            </a:r>
            <a:r>
              <a:rPr lang="en-JM" sz="1200" b="0" baseline="0" dirty="0" smtClean="0"/>
              <a:t>: </a:t>
            </a:r>
            <a:r>
              <a:rPr lang="en-JM" b="0" dirty="0" smtClean="0"/>
              <a:t>13  And I heard a voice from heaven saying unto me, Write, Blessed are the dead which die in the Lord from henceforth: Yea, saith the Spirit, that they may rest from their labours; and </a:t>
            </a:r>
            <a:r>
              <a:rPr lang="en-JM" b="1" i="1" dirty="0" smtClean="0"/>
              <a:t>their works do follow them</a:t>
            </a:r>
            <a:r>
              <a:rPr lang="en-JM" b="0" dirty="0" smtClean="0"/>
              <a:t>. (</a:t>
            </a:r>
            <a:r>
              <a:rPr lang="en-JM" b="1" i="1" u="sng" dirty="0" smtClean="0"/>
              <a:t>Some Saints will be of “seed quality”</a:t>
            </a:r>
            <a:r>
              <a:rPr lang="en-JM" b="0" i="0" dirty="0" smtClean="0"/>
              <a:t>.)</a:t>
            </a:r>
            <a:endParaRPr lang="en-JM" b="0" dirty="0" smtClean="0"/>
          </a:p>
          <a:p>
            <a:r>
              <a:rPr lang="en-JM" b="1" u="sng" dirty="0" smtClean="0"/>
              <a:t>The Harvest of the Earth:</a:t>
            </a:r>
            <a:r>
              <a:rPr lang="en-JM" b="1" u="none" dirty="0" smtClean="0"/>
              <a:t> </a:t>
            </a:r>
            <a:r>
              <a:rPr lang="en-JM" b="1" u="sng" dirty="0" smtClean="0"/>
              <a:t>1</a:t>
            </a:r>
            <a:r>
              <a:rPr lang="en-JM" b="1" u="sng" baseline="30000" dirty="0" smtClean="0"/>
              <a:t>st</a:t>
            </a:r>
            <a:r>
              <a:rPr lang="en-JM" b="1" u="sng" baseline="0" dirty="0" smtClean="0"/>
              <a:t> </a:t>
            </a:r>
            <a:r>
              <a:rPr lang="en-JM" b="1" u="sng" dirty="0" smtClean="0"/>
              <a:t>Harvest = The Saints:</a:t>
            </a:r>
            <a:r>
              <a:rPr lang="en-JM" b="0" dirty="0" smtClean="0"/>
              <a:t>14  And I looked, and behold a </a:t>
            </a:r>
            <a:r>
              <a:rPr lang="en-JM" b="1" i="1" dirty="0" smtClean="0"/>
              <a:t>white cloud</a:t>
            </a:r>
            <a:r>
              <a:rPr lang="en-JM" b="0" dirty="0" smtClean="0"/>
              <a:t>, and upon the cloud one sat like unto </a:t>
            </a:r>
            <a:r>
              <a:rPr lang="en-JM" b="1" i="1" dirty="0" smtClean="0"/>
              <a:t>the Son of man, having on his head a golden crown, and in his hand a sharp sickle</a:t>
            </a:r>
            <a:r>
              <a:rPr lang="en-JM" b="0" dirty="0" smtClean="0"/>
              <a:t>. [</a:t>
            </a:r>
            <a:r>
              <a:rPr lang="en-JM" b="1" i="1" dirty="0" smtClean="0"/>
              <a:t>See Acts 1:9 – 11, 1 Thess. 4:17 &amp; Rev. 1:7 / = Jesus does the 1</a:t>
            </a:r>
            <a:r>
              <a:rPr lang="en-JM" b="1" i="1" baseline="30000" dirty="0" smtClean="0"/>
              <a:t>st</a:t>
            </a:r>
            <a:r>
              <a:rPr lang="en-JM" b="1" i="1" dirty="0" smtClean="0"/>
              <a:t> Reaping!</a:t>
            </a:r>
            <a:r>
              <a:rPr lang="en-JM" b="0" dirty="0" smtClean="0"/>
              <a:t>] 15  And another angel came out of the temple, crying with a loud voice to him that sat on the cloud, Thrust in thy sickle, and reap: for the time is come for thee to reap; for the harvest of the earth is ripe. 16  And </a:t>
            </a:r>
            <a:r>
              <a:rPr lang="en-JM" b="1" i="1" dirty="0" smtClean="0"/>
              <a:t>he that sat on the cloud thrust in his sickle on the earth; and the earth was reaped</a:t>
            </a:r>
            <a:r>
              <a:rPr lang="en-JM" b="0" dirty="0" smtClean="0"/>
              <a:t>. </a:t>
            </a:r>
            <a:r>
              <a:rPr lang="en-JM" b="1" u="sng" dirty="0" smtClean="0"/>
              <a:t>2</a:t>
            </a:r>
            <a:r>
              <a:rPr lang="en-JM" b="1" u="sng" baseline="30000" dirty="0" smtClean="0"/>
              <a:t>nd</a:t>
            </a:r>
            <a:r>
              <a:rPr lang="en-JM" b="1" u="sng" dirty="0" smtClean="0"/>
              <a:t> Harvest = The Wicked:</a:t>
            </a:r>
            <a:r>
              <a:rPr lang="en-JM" b="0" dirty="0" smtClean="0"/>
              <a:t> 17  And </a:t>
            </a:r>
            <a:r>
              <a:rPr lang="en-JM" b="1" dirty="0" smtClean="0"/>
              <a:t>another angel came out of the temple </a:t>
            </a:r>
            <a:r>
              <a:rPr lang="en-JM" b="0" dirty="0" smtClean="0"/>
              <a:t>which is in heaven, he also having a sharp sickle. 18  And </a:t>
            </a:r>
            <a:r>
              <a:rPr lang="en-JM" b="1" dirty="0" smtClean="0"/>
              <a:t>another angel </a:t>
            </a:r>
            <a:r>
              <a:rPr lang="en-JM" b="0" dirty="0" smtClean="0"/>
              <a:t>came out from the altar, </a:t>
            </a:r>
            <a:r>
              <a:rPr lang="en-JM" b="1" dirty="0" smtClean="0"/>
              <a:t>which had power over fire</a:t>
            </a:r>
            <a:r>
              <a:rPr lang="en-JM" b="0" dirty="0" smtClean="0"/>
              <a:t>; and cried with a loud cry to him that had the sharp sickle, saying, Thrust in thy sharp sickle, and gather the clusters of the vine of the earth; for her grapes are fully ripe. 19  And the angel thrust in his sickle into the earth, and </a:t>
            </a:r>
            <a:r>
              <a:rPr lang="en-JM" b="1" dirty="0" smtClean="0"/>
              <a:t>gathered the vine of the earth, and cast it into the great winepress of </a:t>
            </a:r>
            <a:r>
              <a:rPr lang="en-JM" b="1" u="sng" dirty="0" smtClean="0"/>
              <a:t>the wrath of God</a:t>
            </a:r>
            <a:r>
              <a:rPr lang="en-JM" b="0" dirty="0" smtClean="0"/>
              <a:t>. </a:t>
            </a:r>
            <a:endParaRPr lang="en-JM" b="0" dirty="0"/>
          </a:p>
        </p:txBody>
      </p:sp>
      <p:sp>
        <p:nvSpPr>
          <p:cNvPr id="4" name="Slide Number Placeholder 3"/>
          <p:cNvSpPr>
            <a:spLocks noGrp="1"/>
          </p:cNvSpPr>
          <p:nvPr>
            <p:ph type="sldNum" sz="quarter" idx="10"/>
          </p:nvPr>
        </p:nvSpPr>
        <p:spPr/>
        <p:txBody>
          <a:bodyPr/>
          <a:lstStyle/>
          <a:p>
            <a:fld id="{96A5CE52-A92E-424F-BF19-42E235F26234}" type="slidenum">
              <a:rPr lang="en-US" smtClean="0"/>
              <a:t>14</a:t>
            </a:fld>
            <a:endParaRPr lang="en-US"/>
          </a:p>
        </p:txBody>
      </p:sp>
    </p:spTree>
    <p:extLst>
      <p:ext uri="{BB962C8B-B14F-4D97-AF65-F5344CB8AC3E}">
        <p14:creationId xmlns:p14="http://schemas.microsoft.com/office/powerpoint/2010/main" val="101697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JM" dirty="0" smtClean="0"/>
              <a:t>1.</a:t>
            </a:r>
            <a:r>
              <a:rPr lang="en-JM" baseline="0" dirty="0" smtClean="0"/>
              <a:t> </a:t>
            </a:r>
            <a:r>
              <a:rPr lang="en-JM" dirty="0" smtClean="0"/>
              <a:t>Unite the flock and</a:t>
            </a:r>
            <a:r>
              <a:rPr lang="en-JM" baseline="0" dirty="0" smtClean="0"/>
              <a:t> </a:t>
            </a:r>
            <a:r>
              <a:rPr lang="en-JM" dirty="0" smtClean="0"/>
              <a:t>2.</a:t>
            </a:r>
            <a:r>
              <a:rPr lang="en-JM" baseline="0" dirty="0" smtClean="0"/>
              <a:t> </a:t>
            </a:r>
            <a:r>
              <a:rPr lang="en-JM" dirty="0" smtClean="0"/>
              <a:t> Sanctify the soul –</a:t>
            </a:r>
            <a:r>
              <a:rPr lang="en-JM" baseline="0" dirty="0" smtClean="0"/>
              <a:t> John 17:14 - 24</a:t>
            </a:r>
            <a:r>
              <a:rPr lang="en-JM" dirty="0" smtClean="0"/>
              <a:t>.</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15</a:t>
            </a:fld>
            <a:endParaRPr lang="en-US"/>
          </a:p>
        </p:txBody>
      </p:sp>
    </p:spTree>
    <p:extLst>
      <p:ext uri="{BB962C8B-B14F-4D97-AF65-F5344CB8AC3E}">
        <p14:creationId xmlns:p14="http://schemas.microsoft.com/office/powerpoint/2010/main" val="1190186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“These things” – Assignment:</a:t>
            </a:r>
            <a:r>
              <a:rPr lang="en-JM" baseline="0" dirty="0" smtClean="0"/>
              <a:t> </a:t>
            </a:r>
            <a:r>
              <a:rPr lang="en-JM" dirty="0" smtClean="0"/>
              <a:t>Please study verses 1 – 11. </a:t>
            </a:r>
          </a:p>
          <a:p>
            <a:r>
              <a:rPr lang="en-JM" dirty="0" smtClean="0"/>
              <a:t>Satan is not happy with </a:t>
            </a:r>
            <a:r>
              <a:rPr lang="en-JM" b="1" dirty="0" smtClean="0"/>
              <a:t>the Remnant Church and particularly those living, preaching</a:t>
            </a:r>
            <a:r>
              <a:rPr lang="en-JM" b="1" baseline="0" dirty="0" smtClean="0"/>
              <a:t> and teaching the present truth!!</a:t>
            </a:r>
            <a:r>
              <a:rPr lang="en-JM" baseline="0" dirty="0" smtClean="0"/>
              <a:t> Because </a:t>
            </a:r>
            <a:r>
              <a:rPr lang="en-JM" i="1" baseline="0" dirty="0" smtClean="0"/>
              <a:t>present truth tells us what we should be doing </a:t>
            </a:r>
            <a:r>
              <a:rPr lang="en-JM" i="1" baseline="0" dirty="0" smtClean="0"/>
              <a:t>now and </a:t>
            </a:r>
            <a:r>
              <a:rPr lang="en-JM" i="1" baseline="0" dirty="0" smtClean="0"/>
              <a:t>that when we do it Satan’s head will be crushed</a:t>
            </a:r>
            <a:r>
              <a:rPr lang="en-JM" baseline="0"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16</a:t>
            </a:fld>
            <a:endParaRPr lang="en-US"/>
          </a:p>
        </p:txBody>
      </p:sp>
    </p:spTree>
    <p:extLst>
      <p:ext uri="{BB962C8B-B14F-4D97-AF65-F5344CB8AC3E}">
        <p14:creationId xmlns:p14="http://schemas.microsoft.com/office/powerpoint/2010/main" val="696560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Allow a child to read Revelation 12:17</a:t>
            </a:r>
            <a:r>
              <a:rPr lang="en-US" b="1" baseline="0" dirty="0"/>
              <a:t> </a:t>
            </a:r>
            <a:r>
              <a:rPr lang="en-US" baseline="0" dirty="0"/>
              <a:t>// </a:t>
            </a:r>
            <a:r>
              <a:rPr lang="en-US" dirty="0"/>
              <a:t>A Good Weapon for us to have: Satan’s plan for God’s Church:</a:t>
            </a:r>
            <a:r>
              <a:rPr lang="en-US" baseline="0" dirty="0"/>
              <a:t> </a:t>
            </a:r>
            <a:r>
              <a:rPr lang="en-US" b="1" i="1" dirty="0"/>
              <a:t>TM 472.1 – 475.2 </a:t>
            </a:r>
            <a:r>
              <a:rPr lang="en-US" dirty="0"/>
              <a:t>/ GC 337 – 340 (1884) /GC Chapter 32: Snares of Satan. </a:t>
            </a:r>
          </a:p>
          <a:p>
            <a:r>
              <a:rPr lang="en-US" dirty="0"/>
              <a:t>What is the REAL</a:t>
            </a:r>
            <a:r>
              <a:rPr lang="en-US" baseline="0" dirty="0"/>
              <a:t> issue? </a:t>
            </a:r>
            <a:r>
              <a:rPr lang="en-US" baseline="0" dirty="0" smtClean="0"/>
              <a:t>Why does satan hate God’s Remnant Church? (Decalogue! Overcoming </a:t>
            </a:r>
            <a:r>
              <a:rPr lang="en-US" baseline="0" dirty="0"/>
              <a:t>Sin! Sanctuary! Most Holy Place Experience! </a:t>
            </a:r>
            <a:r>
              <a:rPr lang="en-US" b="1" i="1" baseline="0" dirty="0" smtClean="0"/>
              <a:t>See Lev</a:t>
            </a:r>
            <a:r>
              <a:rPr lang="en-US" b="1" i="1" baseline="0" dirty="0"/>
              <a:t>. 23:26-32</a:t>
            </a:r>
            <a:r>
              <a:rPr lang="en-US" baseline="0" dirty="0"/>
              <a:t>) </a:t>
            </a:r>
            <a:r>
              <a:rPr lang="en-US" baseline="0" dirty="0" smtClean="0"/>
              <a:t>│</a:t>
            </a:r>
            <a:r>
              <a:rPr lang="en-US" b="1" baseline="0" dirty="0" smtClean="0"/>
              <a:t>Will </a:t>
            </a:r>
            <a:r>
              <a:rPr lang="en-US" b="1" baseline="0" dirty="0"/>
              <a:t>God’s Church fall? </a:t>
            </a:r>
            <a:r>
              <a:rPr lang="en-US" baseline="0" dirty="0"/>
              <a:t>(LDE 180.5 / 3 SM 380.2) </a:t>
            </a:r>
            <a:r>
              <a:rPr lang="en-US" baseline="0" dirty="0" smtClean="0"/>
              <a:t>│</a:t>
            </a:r>
            <a:r>
              <a:rPr lang="en-JM" baseline="0" dirty="0" smtClean="0"/>
              <a:t>The church may appear as about to fall, but it does not fall. It remains, while the sinners in Zion will be sifted out--the chaff separated from the precious wheat. This is a terrible ordeal, but nevertheless it must take place. </a:t>
            </a:r>
            <a:r>
              <a:rPr lang="en-US" baseline="0" dirty="0" smtClean="0"/>
              <a:t>│</a:t>
            </a:r>
            <a:r>
              <a:rPr lang="en-JM" baseline="0" dirty="0" smtClean="0"/>
              <a:t>As the storm approaches, a large class who have professed faith in the third angel's message, but have (181) not been sanctified through </a:t>
            </a:r>
            <a:r>
              <a:rPr lang="en-JM" b="1" baseline="0" dirty="0" smtClean="0"/>
              <a:t>obedience to the truth</a:t>
            </a:r>
            <a:r>
              <a:rPr lang="en-JM" baseline="0" dirty="0" smtClean="0"/>
              <a:t>, abandon their position and join the ranks of the opposition. GC 608 (1911). {LDE 180.6} </a:t>
            </a:r>
            <a:r>
              <a:rPr lang="en-US" baseline="0" dirty="0" smtClean="0"/>
              <a:t>│How </a:t>
            </a:r>
            <a:r>
              <a:rPr lang="en-US" baseline="0" dirty="0"/>
              <a:t>can we overcome sin? (John 1:12, 1 John 3, etc.) </a:t>
            </a:r>
            <a:r>
              <a:rPr lang="en-US" baseline="0" dirty="0" smtClean="0"/>
              <a:t>How </a:t>
            </a:r>
            <a:r>
              <a:rPr lang="en-US" baseline="0" dirty="0"/>
              <a:t>can we overcome Satan? (Rev. 12:11 / </a:t>
            </a:r>
            <a:r>
              <a:rPr lang="en-US" baseline="0" dirty="0" smtClean="0"/>
              <a:t>14:12; James 4:7) </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17</a:t>
            </a:fld>
            <a:endParaRPr lang="en-US"/>
          </a:p>
        </p:txBody>
      </p:sp>
    </p:spTree>
    <p:extLst>
      <p:ext uri="{BB962C8B-B14F-4D97-AF65-F5344CB8AC3E}">
        <p14:creationId xmlns:p14="http://schemas.microsoft.com/office/powerpoint/2010/main" val="1165768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God</a:t>
            </a:r>
            <a:r>
              <a:rPr lang="en-JM" baseline="0" dirty="0" smtClean="0"/>
              <a:t> knows we will need the Spirit of Prophecy – So He ensured that His Remnant Church was blessed with it. It’s existence in the church is one of the identifying marks of God’s </a:t>
            </a:r>
            <a:r>
              <a:rPr lang="en-JM" b="1" baseline="0" dirty="0" smtClean="0"/>
              <a:t>true Remnant </a:t>
            </a:r>
            <a:r>
              <a:rPr lang="en-JM" baseline="0" dirty="0" smtClean="0"/>
              <a:t>People!</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18</a:t>
            </a:fld>
            <a:endParaRPr lang="en-US"/>
          </a:p>
        </p:txBody>
      </p:sp>
    </p:spTree>
    <p:extLst>
      <p:ext uri="{BB962C8B-B14F-4D97-AF65-F5344CB8AC3E}">
        <p14:creationId xmlns:p14="http://schemas.microsoft.com/office/powerpoint/2010/main" val="704383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time is it? Where is Jesus now? What is He doing? What is He using as the standard?</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134864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(Sabbath morning) STOPPED HERE ON 2021 – 08 – 14.</a:t>
            </a:r>
            <a:r>
              <a:rPr lang="en-US" dirty="0" smtClean="0"/>
              <a:t> (Note: Used DA 27.3 &amp; 28.1 for consideration soon after start. Gave 3 texts for Scripture Reading to 3 persons to read … voluntarily:</a:t>
            </a:r>
            <a:r>
              <a:rPr lang="en-US" baseline="0" dirty="0" smtClean="0"/>
              <a:t> Rev. 21:27, John 10:27 &amp; Daniel 8:14).</a:t>
            </a:r>
            <a:r>
              <a:rPr lang="en-US" dirty="0" smtClean="0"/>
              <a:t> Cleansing </a:t>
            </a:r>
            <a:r>
              <a:rPr lang="en-US" dirty="0"/>
              <a:t>the Sanctuary – We MUST send on our sins, through confession and repentance</a:t>
            </a:r>
            <a:r>
              <a:rPr lang="en-US" dirty="0" smtClean="0"/>
              <a:t>. We must overcome sin, There is no option here. Help us LORD.</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21</a:t>
            </a:fld>
            <a:endParaRPr lang="en-US"/>
          </a:p>
        </p:txBody>
      </p:sp>
    </p:spTree>
    <p:extLst>
      <p:ext uri="{BB962C8B-B14F-4D97-AF65-F5344CB8AC3E}">
        <p14:creationId xmlns:p14="http://schemas.microsoft.com/office/powerpoint/2010/main" val="1804675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serious do we really take prayer? The incense burns and gives a sweet </a:t>
            </a:r>
            <a:r>
              <a:rPr lang="en-US" dirty="0" err="1"/>
              <a:t>odour</a:t>
            </a:r>
            <a:r>
              <a:rPr lang="en-US" dirty="0"/>
              <a:t> from the golden censer</a:t>
            </a:r>
            <a:r>
              <a:rPr lang="en-US" baseline="0" dirty="0"/>
              <a:t> – and that is what represents our prayers. Our prayer conversations of confessions of sin and desire to be victorious over sin and satan, of wanting to be like Jesus, prayers of agony, prayers of faith – if even a mustard seed; prayers of our desires to be one and ultimately to be with God forever. Our prayer conversations are what are presented before the Father by Jesus on our behalf  - our sins are sent ahead, transferred as it were to the Sanctuary...when the Sanctuary is then cleansed - your sins and my sins – are transferred to the scapegoat…SO, WE NEED TO GET OUR SINS OFF OF US!! NEXT STEP = DO NOT SIN ANYMORE…IF WE DON’T STOP SINNING WHEN WILL THE SANCTUARY BE CLEANSED? (The corresponding work we </a:t>
            </a:r>
            <a:r>
              <a:rPr lang="en-US" b="1" baseline="0" dirty="0"/>
              <a:t>have to</a:t>
            </a:r>
            <a:r>
              <a:rPr lang="en-US" baseline="0" dirty="0"/>
              <a:t> do!)   </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22</a:t>
            </a:fld>
            <a:endParaRPr lang="en-US"/>
          </a:p>
        </p:txBody>
      </p:sp>
    </p:spTree>
    <p:extLst>
      <p:ext uri="{BB962C8B-B14F-4D97-AF65-F5344CB8AC3E}">
        <p14:creationId xmlns:p14="http://schemas.microsoft.com/office/powerpoint/2010/main" val="3742634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remains the central pillar.</a:t>
            </a:r>
          </a:p>
          <a:p>
            <a:r>
              <a:rPr lang="en-US" dirty="0"/>
              <a:t>WARNING – A message informing of danger / Admonish or counsel in terms of someone's behavior. (How important are warnings? Are they necessary? In what way can they help us?)</a:t>
            </a:r>
          </a:p>
          <a:p>
            <a:r>
              <a:rPr lang="en-US" dirty="0"/>
              <a:t>REPROOF – An act or expression of criticism and censure. [</a:t>
            </a:r>
            <a:r>
              <a:rPr lang="en-US" b="1" dirty="0"/>
              <a:t>Criticism</a:t>
            </a:r>
            <a:r>
              <a:rPr lang="en-US" dirty="0"/>
              <a:t> - Disapproval expressed by pointing out faults or shortcomings. A serious examination and judgment of something. </a:t>
            </a:r>
            <a:r>
              <a:rPr lang="en-US" b="1" dirty="0"/>
              <a:t>Censure</a:t>
            </a:r>
            <a:r>
              <a:rPr lang="en-US" dirty="0"/>
              <a:t> - ] Are reproofs important? How important are reproofs?</a:t>
            </a:r>
            <a:r>
              <a:rPr lang="en-US" baseline="0" dirty="0"/>
              <a:t> Are reproofs usually welcomed?</a:t>
            </a:r>
            <a:endParaRPr lang="en-US" dirty="0"/>
          </a:p>
          <a:p>
            <a:r>
              <a:rPr lang="en-US" dirty="0"/>
              <a:t>COUNSEL - Direction or helpful suggestions regarding a decision or future course of action. Give advice to. // Are counsels important?</a:t>
            </a:r>
            <a:r>
              <a:rPr lang="en-US" baseline="0" dirty="0"/>
              <a:t> How important? Are they always welcomed? Are they always followed? </a:t>
            </a:r>
          </a:p>
          <a:p>
            <a:r>
              <a:rPr lang="en-US" baseline="0" dirty="0"/>
              <a:t>Reference: Revelation 3: 14-22 – Laodicea has no commendations from Jesus – Only reproofs (rebukes) and counsels (advice)…and warning (v. 17 “…</a:t>
            </a:r>
            <a:r>
              <a:rPr lang="en-US" baseline="0" dirty="0" err="1"/>
              <a:t>knowest</a:t>
            </a:r>
            <a:r>
              <a:rPr lang="en-US" baseline="0" dirty="0"/>
              <a:t> not that thou art wretched…”</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23</a:t>
            </a:fld>
            <a:endParaRPr lang="en-US"/>
          </a:p>
        </p:txBody>
      </p:sp>
    </p:spTree>
    <p:extLst>
      <p:ext uri="{BB962C8B-B14F-4D97-AF65-F5344CB8AC3E}">
        <p14:creationId xmlns:p14="http://schemas.microsoft.com/office/powerpoint/2010/main" val="3398392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have many problems because we do not focus on Jesus Christ!! While Jesus is there </a:t>
            </a:r>
            <a:r>
              <a:rPr lang="en-US" b="1" dirty="0" smtClean="0"/>
              <a:t>in </a:t>
            </a:r>
            <a:r>
              <a:rPr lang="en-US" b="1" dirty="0"/>
              <a:t>/ ministering in the Sanctuary – The key event that makes it even possible for Him to be there – Is the fact that He died on the cross at Calvary!! Praise God!!! Christ work in</a:t>
            </a:r>
            <a:r>
              <a:rPr lang="en-US" b="1" baseline="0" dirty="0"/>
              <a:t> the Sanctuary represents stages or steps in the plan of redemption – The cross is the step that really FULFILLS / CONCRETIZES / MAKES REAL the </a:t>
            </a:r>
            <a:r>
              <a:rPr lang="en-US" b="1" u="sng" baseline="0" dirty="0"/>
              <a:t>beginning</a:t>
            </a:r>
            <a:r>
              <a:rPr lang="en-US" b="1" baseline="0" dirty="0"/>
              <a:t> of the process…and yet is the grand part of the end of the process! (He Himself is the sacrifice required on the Day of Atonement! But He already died on the cross!)</a:t>
            </a:r>
            <a:endParaRPr lang="en-US" b="1" dirty="0"/>
          </a:p>
        </p:txBody>
      </p:sp>
      <p:sp>
        <p:nvSpPr>
          <p:cNvPr id="4" name="Slide Number Placeholder 3"/>
          <p:cNvSpPr>
            <a:spLocks noGrp="1"/>
          </p:cNvSpPr>
          <p:nvPr>
            <p:ph type="sldNum" sz="quarter" idx="10"/>
          </p:nvPr>
        </p:nvSpPr>
        <p:spPr/>
        <p:txBody>
          <a:bodyPr/>
          <a:lstStyle/>
          <a:p>
            <a:fld id="{96A5CE52-A92E-424F-BF19-42E235F26234}" type="slidenum">
              <a:rPr lang="en-US" smtClean="0"/>
              <a:t>24</a:t>
            </a:fld>
            <a:endParaRPr lang="en-US"/>
          </a:p>
        </p:txBody>
      </p:sp>
    </p:spTree>
    <p:extLst>
      <p:ext uri="{BB962C8B-B14F-4D97-AF65-F5344CB8AC3E}">
        <p14:creationId xmlns:p14="http://schemas.microsoft.com/office/powerpoint/2010/main" val="371057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A butcher cuts to kill (satan) but a</a:t>
            </a:r>
            <a:r>
              <a:rPr lang="en-JM" b="1" baseline="0" dirty="0" smtClean="0"/>
              <a:t> surgeon can cut in order that healing can take place (quicker, etc.). Jesus is our </a:t>
            </a:r>
            <a:r>
              <a:rPr lang="en-JM" b="1" baseline="0" smtClean="0"/>
              <a:t>Great Physician.</a:t>
            </a:r>
            <a:endParaRPr lang="en-JM" b="1" dirty="0"/>
          </a:p>
        </p:txBody>
      </p:sp>
      <p:sp>
        <p:nvSpPr>
          <p:cNvPr id="4" name="Slide Number Placeholder 3"/>
          <p:cNvSpPr>
            <a:spLocks noGrp="1"/>
          </p:cNvSpPr>
          <p:nvPr>
            <p:ph type="sldNum" sz="quarter" idx="10"/>
          </p:nvPr>
        </p:nvSpPr>
        <p:spPr/>
        <p:txBody>
          <a:bodyPr/>
          <a:lstStyle/>
          <a:p>
            <a:fld id="{96A5CE52-A92E-424F-BF19-42E235F26234}" type="slidenum">
              <a:rPr lang="en-US" smtClean="0"/>
              <a:t>3</a:t>
            </a:fld>
            <a:endParaRPr lang="en-US"/>
          </a:p>
        </p:txBody>
      </p:sp>
    </p:spTree>
    <p:extLst>
      <p:ext uri="{BB962C8B-B14F-4D97-AF65-F5344CB8AC3E}">
        <p14:creationId xmlns:p14="http://schemas.microsoft.com/office/powerpoint/2010/main" val="292478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Prediction May 25, 1905.</a:t>
            </a:r>
          </a:p>
          <a:p>
            <a:r>
              <a:rPr lang="en-US" dirty="0"/>
              <a:t>1 SM 48.3, 4 (Prediction 1890) – “The very last deception of satan…” / satanic hatred against the testimonies.</a:t>
            </a:r>
          </a:p>
          <a:p>
            <a:r>
              <a:rPr lang="en-US" dirty="0"/>
              <a:t>5T 671 – “This work is of God, or it is not…”</a:t>
            </a:r>
          </a:p>
          <a:p>
            <a:r>
              <a:rPr lang="en-US" dirty="0"/>
              <a:t>5T 691 – “</a:t>
            </a:r>
            <a:r>
              <a:rPr lang="en-US" sz="1200" b="0" i="0" kern="1200" dirty="0">
                <a:solidFill>
                  <a:schemeClr val="tx1"/>
                </a:solidFill>
                <a:effectLst/>
                <a:latin typeface="+mn-lt"/>
                <a:ea typeface="+mn-ea"/>
                <a:cs typeface="+mn-cs"/>
              </a:rPr>
              <a:t>I entreat you not to interpose between me and the people, and turn away the light which God would have come to them.”</a:t>
            </a:r>
            <a:endParaRPr lang="en-US" dirty="0"/>
          </a:p>
          <a:p>
            <a:r>
              <a:rPr lang="en-US" dirty="0"/>
              <a:t>3SM 83 – “</a:t>
            </a:r>
            <a:r>
              <a:rPr lang="en-US" sz="1200" b="0" i="0" kern="1200" dirty="0">
                <a:solidFill>
                  <a:schemeClr val="tx1"/>
                </a:solidFill>
                <a:effectLst/>
                <a:latin typeface="+mn-lt"/>
                <a:ea typeface="+mn-ea"/>
                <a:cs typeface="+mn-cs"/>
              </a:rPr>
              <a:t>Acknowledge the gift that has been placed in the church for the guidance of God’s people in the closing days of earth’s history.”</a:t>
            </a:r>
            <a:endParaRPr lang="en-US" dirty="0"/>
          </a:p>
          <a:p>
            <a:r>
              <a:rPr lang="en-US" dirty="0"/>
              <a:t>3SM 84 – “</a:t>
            </a:r>
            <a:r>
              <a:rPr lang="en-US" sz="1200" b="0" i="0" kern="1200" dirty="0">
                <a:solidFill>
                  <a:schemeClr val="tx1"/>
                </a:solidFill>
                <a:effectLst/>
                <a:latin typeface="+mn-lt"/>
                <a:ea typeface="+mn-ea"/>
                <a:cs typeface="+mn-cs"/>
              </a:rPr>
              <a:t>One thing is certain: Those Seventh-day Adventists who take their stand under Satan’s banner will first give up their faith in the warnings and reproofs contained in the Testimonies of God’s Spirit.”</a:t>
            </a:r>
            <a:endParaRPr lang="en-US" dirty="0"/>
          </a:p>
          <a:p>
            <a:r>
              <a:rPr lang="en-US" dirty="0"/>
              <a:t>EV 362 – “</a:t>
            </a:r>
            <a:r>
              <a:rPr lang="en-US" sz="1200" b="0" i="0" kern="1200" dirty="0">
                <a:solidFill>
                  <a:schemeClr val="tx1"/>
                </a:solidFill>
                <a:effectLst/>
                <a:latin typeface="+mn-lt"/>
                <a:ea typeface="+mn-ea"/>
                <a:cs typeface="+mn-cs"/>
              </a:rPr>
              <a:t>They remove the old landmarks, and fallacies and winds of doctrine blow them hither and thither.”</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25</a:t>
            </a:fld>
            <a:endParaRPr lang="en-US"/>
          </a:p>
        </p:txBody>
      </p:sp>
    </p:spTree>
    <p:extLst>
      <p:ext uri="{BB962C8B-B14F-4D97-AF65-F5344CB8AC3E}">
        <p14:creationId xmlns:p14="http://schemas.microsoft.com/office/powerpoint/2010/main" val="2953539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(Sabbath afternoon) STOPPED HERE: 2021 – 08 – 14 </a:t>
            </a:r>
            <a:r>
              <a:rPr lang="en-US" b="0" dirty="0" smtClean="0"/>
              <a:t>(Note: SR = Luke 4:16 – 20; Presentation done on the verandah and I </a:t>
            </a:r>
            <a:r>
              <a:rPr lang="en-US" b="0" u="sng" dirty="0" smtClean="0"/>
              <a:t>sat</a:t>
            </a:r>
            <a:r>
              <a:rPr lang="en-US" b="0" dirty="0" smtClean="0"/>
              <a:t> to present. God is Good!! God blessed!)</a:t>
            </a:r>
            <a:r>
              <a:rPr lang="en-US" b="1" dirty="0" smtClean="0"/>
              <a:t> </a:t>
            </a:r>
            <a:r>
              <a:rPr lang="en-US" dirty="0" smtClean="0"/>
              <a:t>Prediction </a:t>
            </a:r>
            <a:r>
              <a:rPr lang="en-US" dirty="0"/>
              <a:t>May 25, 1905.</a:t>
            </a:r>
          </a:p>
          <a:p>
            <a:r>
              <a:rPr lang="en-US" dirty="0"/>
              <a:t>1 SM 48.3, 4 (Prediction 1890) – “The very last deception of satan…” / satanic hatred against the testimonies.</a:t>
            </a:r>
          </a:p>
          <a:p>
            <a:r>
              <a:rPr lang="en-US" dirty="0"/>
              <a:t>5T 671 – “This work is of God, or it is not…”</a:t>
            </a:r>
          </a:p>
          <a:p>
            <a:r>
              <a:rPr lang="en-US" dirty="0"/>
              <a:t>5T 691 – “</a:t>
            </a:r>
            <a:r>
              <a:rPr lang="en-US" sz="1200" b="0" i="0" kern="1200" dirty="0">
                <a:solidFill>
                  <a:schemeClr val="tx1"/>
                </a:solidFill>
                <a:effectLst/>
                <a:latin typeface="+mn-lt"/>
                <a:ea typeface="+mn-ea"/>
                <a:cs typeface="+mn-cs"/>
              </a:rPr>
              <a:t>I entreat you not to interpose between me and the people, and turn away the light which God would have come to them.”</a:t>
            </a:r>
            <a:endParaRPr lang="en-US" dirty="0"/>
          </a:p>
          <a:p>
            <a:r>
              <a:rPr lang="en-US" dirty="0"/>
              <a:t>3SM 83 – “</a:t>
            </a:r>
            <a:r>
              <a:rPr lang="en-US" sz="1200" b="0" i="0" kern="1200" dirty="0">
                <a:solidFill>
                  <a:schemeClr val="tx1"/>
                </a:solidFill>
                <a:effectLst/>
                <a:latin typeface="+mn-lt"/>
                <a:ea typeface="+mn-ea"/>
                <a:cs typeface="+mn-cs"/>
              </a:rPr>
              <a:t>Acknowledge the gift that has been placed in the church for the guidance of God’s people in the closing days of earth’s history.”</a:t>
            </a:r>
            <a:endParaRPr lang="en-US" dirty="0"/>
          </a:p>
          <a:p>
            <a:r>
              <a:rPr lang="en-US" dirty="0"/>
              <a:t>3SM 84 – “</a:t>
            </a:r>
            <a:r>
              <a:rPr lang="en-US" sz="1200" b="0" i="0" kern="1200" dirty="0">
                <a:solidFill>
                  <a:schemeClr val="tx1"/>
                </a:solidFill>
                <a:effectLst/>
                <a:latin typeface="+mn-lt"/>
                <a:ea typeface="+mn-ea"/>
                <a:cs typeface="+mn-cs"/>
              </a:rPr>
              <a:t>One thing is certain: Those Seventh-day Adventists who take their stand under Satan’s banner will first give up their faith in the warnings and reproofs contained in the Testimonies of God’s Spirit.”</a:t>
            </a:r>
            <a:endParaRPr lang="en-US" dirty="0"/>
          </a:p>
          <a:p>
            <a:r>
              <a:rPr lang="en-US" dirty="0"/>
              <a:t>EV 362 – “</a:t>
            </a:r>
            <a:r>
              <a:rPr lang="en-US" sz="1200" b="0" i="0" kern="1200" dirty="0">
                <a:solidFill>
                  <a:schemeClr val="tx1"/>
                </a:solidFill>
                <a:effectLst/>
                <a:latin typeface="+mn-lt"/>
                <a:ea typeface="+mn-ea"/>
                <a:cs typeface="+mn-cs"/>
              </a:rPr>
              <a:t>They remove the old landmarks, and fallacies and winds of doctrine blow them hither and thither.”</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26</a:t>
            </a:fld>
            <a:endParaRPr lang="en-US"/>
          </a:p>
        </p:txBody>
      </p:sp>
    </p:spTree>
    <p:extLst>
      <p:ext uri="{BB962C8B-B14F-4D97-AF65-F5344CB8AC3E}">
        <p14:creationId xmlns:p14="http://schemas.microsoft.com/office/powerpoint/2010/main" val="741475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word on obedience in health reform. So, Health Reform has something to do with Evangelism?</a:t>
            </a:r>
          </a:p>
        </p:txBody>
      </p:sp>
      <p:sp>
        <p:nvSpPr>
          <p:cNvPr id="4" name="Slide Number Placeholder 3"/>
          <p:cNvSpPr>
            <a:spLocks noGrp="1"/>
          </p:cNvSpPr>
          <p:nvPr>
            <p:ph type="sldNum" sz="quarter" idx="10"/>
          </p:nvPr>
        </p:nvSpPr>
        <p:spPr/>
        <p:txBody>
          <a:bodyPr/>
          <a:lstStyle/>
          <a:p>
            <a:fld id="{96A5CE52-A92E-424F-BF19-42E235F26234}" type="slidenum">
              <a:rPr lang="en-US" smtClean="0"/>
              <a:t>27</a:t>
            </a:fld>
            <a:endParaRPr lang="en-US"/>
          </a:p>
        </p:txBody>
      </p:sp>
    </p:spTree>
    <p:extLst>
      <p:ext uri="{BB962C8B-B14F-4D97-AF65-F5344CB8AC3E}">
        <p14:creationId xmlns:p14="http://schemas.microsoft.com/office/powerpoint/2010/main" val="4041087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it mean to be “half converted”? </a:t>
            </a:r>
            <a:r>
              <a:rPr lang="en-US" baseline="0" dirty="0" smtClean="0"/>
              <a:t>│</a:t>
            </a:r>
            <a:r>
              <a:rPr lang="en-US" dirty="0" smtClean="0"/>
              <a:t>The paramount importance of diet!! Satan is still – in a great measure – attaining much success in overthrowing god’s people – because we are not getting health reform right and especially</a:t>
            </a:r>
            <a:r>
              <a:rPr lang="en-US" baseline="0" dirty="0" smtClean="0"/>
              <a:t> </a:t>
            </a:r>
            <a:r>
              <a:rPr lang="en-US" b="1" baseline="0" dirty="0" smtClean="0"/>
              <a:t>diet reform</a:t>
            </a:r>
            <a:r>
              <a:rPr lang="en-US" baseline="0" dirty="0" smtClean="0"/>
              <a:t>…satan has the world in his vice-grip! God’s people need to be different from the world…so he can use us to </a:t>
            </a:r>
            <a:r>
              <a:rPr lang="en-US" b="1" baseline="0" dirty="0" smtClean="0"/>
              <a:t>finish the work</a:t>
            </a:r>
            <a:r>
              <a:rPr lang="en-US" b="0" baseline="0" dirty="0" smtClean="0"/>
              <a:t>!!! </a:t>
            </a:r>
            <a:r>
              <a:rPr lang="en-US" baseline="0" dirty="0" smtClean="0"/>
              <a:t>│</a:t>
            </a:r>
            <a:r>
              <a:rPr lang="en-US" b="0" baseline="0" dirty="0" smtClean="0"/>
              <a:t>Where do you stand in this? Where do I stand? </a:t>
            </a:r>
            <a:r>
              <a:rPr lang="en-US" baseline="0" dirty="0" smtClean="0"/>
              <a:t>│</a:t>
            </a:r>
            <a:r>
              <a:rPr lang="en-US" b="0" baseline="0" dirty="0" smtClean="0"/>
              <a:t>Does spiritual health have anything to do with God’s commandments?</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28</a:t>
            </a:fld>
            <a:endParaRPr lang="en-US"/>
          </a:p>
        </p:txBody>
      </p:sp>
    </p:spTree>
    <p:extLst>
      <p:ext uri="{BB962C8B-B14F-4D97-AF65-F5344CB8AC3E}">
        <p14:creationId xmlns:p14="http://schemas.microsoft.com/office/powerpoint/2010/main" val="553368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the fast we are to have today? The </a:t>
            </a:r>
            <a:r>
              <a:rPr lang="en-US" b="1" u="sng" dirty="0" smtClean="0"/>
              <a:t>antitypical</a:t>
            </a:r>
            <a:r>
              <a:rPr lang="en-US" dirty="0" smtClean="0"/>
              <a:t> fast?</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29</a:t>
            </a:fld>
            <a:endParaRPr lang="en-US"/>
          </a:p>
        </p:txBody>
      </p:sp>
    </p:spTree>
    <p:extLst>
      <p:ext uri="{BB962C8B-B14F-4D97-AF65-F5344CB8AC3E}">
        <p14:creationId xmlns:p14="http://schemas.microsoft.com/office/powerpoint/2010/main" val="2386851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Jesus’ ultimate aim for us??</a:t>
            </a:r>
            <a:r>
              <a:rPr lang="en-US" baseline="0" dirty="0"/>
              <a:t> HOW will we reach that state</a:t>
            </a:r>
            <a:r>
              <a:rPr lang="en-US" baseline="0" dirty="0" smtClean="0"/>
              <a:t>?? </a:t>
            </a:r>
            <a:r>
              <a:rPr lang="en-US" b="1" baseline="0" dirty="0" smtClean="0"/>
              <a:t>We must have the “Most Holy Place Experience” </a:t>
            </a:r>
            <a:r>
              <a:rPr lang="en-US" b="0" baseline="0" dirty="0" smtClean="0"/>
              <a:t>if we are to be overcomers! We need to be </a:t>
            </a:r>
            <a:r>
              <a:rPr lang="en-US" b="1" i="1" baseline="0" dirty="0" smtClean="0"/>
              <a:t>fasting</a:t>
            </a:r>
            <a:r>
              <a:rPr lang="en-US" b="0" baseline="0" dirty="0" smtClean="0"/>
              <a:t>! REVISIT the early slide on the fast in Isaiah! (#5)</a:t>
            </a:r>
            <a:endParaRPr lang="en-US" b="1" dirty="0"/>
          </a:p>
        </p:txBody>
      </p:sp>
      <p:sp>
        <p:nvSpPr>
          <p:cNvPr id="4" name="Slide Number Placeholder 3"/>
          <p:cNvSpPr>
            <a:spLocks noGrp="1"/>
          </p:cNvSpPr>
          <p:nvPr>
            <p:ph type="sldNum" sz="quarter" idx="10"/>
          </p:nvPr>
        </p:nvSpPr>
        <p:spPr/>
        <p:txBody>
          <a:bodyPr/>
          <a:lstStyle/>
          <a:p>
            <a:fld id="{96A5CE52-A92E-424F-BF19-42E235F26234}" type="slidenum">
              <a:rPr lang="en-US" smtClean="0"/>
              <a:t>30</a:t>
            </a:fld>
            <a:endParaRPr lang="en-US"/>
          </a:p>
        </p:txBody>
      </p:sp>
    </p:spTree>
    <p:extLst>
      <p:ext uri="{BB962C8B-B14F-4D97-AF65-F5344CB8AC3E}">
        <p14:creationId xmlns:p14="http://schemas.microsoft.com/office/powerpoint/2010/main" val="1006910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 pages</a:t>
            </a:r>
            <a:r>
              <a:rPr lang="en-US" baseline="0" dirty="0"/>
              <a:t> 1</a:t>
            </a:r>
            <a:r>
              <a:rPr lang="en-US" dirty="0"/>
              <a:t>15, 116. Who is the source of the light? We are mere reflectors of the light.</a:t>
            </a:r>
          </a:p>
        </p:txBody>
      </p:sp>
      <p:sp>
        <p:nvSpPr>
          <p:cNvPr id="4" name="Slide Number Placeholder 3"/>
          <p:cNvSpPr>
            <a:spLocks noGrp="1"/>
          </p:cNvSpPr>
          <p:nvPr>
            <p:ph type="sldNum" sz="quarter" idx="10"/>
          </p:nvPr>
        </p:nvSpPr>
        <p:spPr/>
        <p:txBody>
          <a:bodyPr/>
          <a:lstStyle/>
          <a:p>
            <a:fld id="{96A5CE52-A92E-424F-BF19-42E235F26234}" type="slidenum">
              <a:rPr lang="en-US" smtClean="0"/>
              <a:t>31</a:t>
            </a:fld>
            <a:endParaRPr lang="en-US"/>
          </a:p>
        </p:txBody>
      </p:sp>
    </p:spTree>
    <p:extLst>
      <p:ext uri="{BB962C8B-B14F-4D97-AF65-F5344CB8AC3E}">
        <p14:creationId xmlns:p14="http://schemas.microsoft.com/office/powerpoint/2010/main" val="3153490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30: The Shaking. </a:t>
            </a:r>
            <a:r>
              <a:rPr lang="en-US" b="1" dirty="0"/>
              <a:t>WHAT FINAL EVENT WILL SHAKE THE CHURCH TO ITS CORE???</a:t>
            </a:r>
          </a:p>
          <a:p>
            <a:r>
              <a:rPr lang="en-US" dirty="0"/>
              <a:t>Did the early church / the Disciples experience a shaking? Did they unite and became as one? Was</a:t>
            </a:r>
            <a:r>
              <a:rPr lang="en-US" baseline="0" dirty="0"/>
              <a:t> the early rain poured out before they were united? Why was unity a requirement? Do we today need to be united? </a:t>
            </a:r>
            <a:r>
              <a:rPr lang="en-US" baseline="0" dirty="0" smtClean="0"/>
              <a:t>Will </a:t>
            </a:r>
            <a:r>
              <a:rPr lang="en-US" baseline="0" dirty="0"/>
              <a:t>the latter rain fall on a fractious, fragmented church with a multiplicity of “true paths”. How many Gospels were the disciples to preach? What is the Gospel that we should be preaching today? </a:t>
            </a:r>
          </a:p>
          <a:p>
            <a:r>
              <a:rPr lang="en-US" baseline="0" dirty="0"/>
              <a:t>[3 ANGELS / SANCTUARY / VICTORY OVER SIN</a:t>
            </a:r>
            <a:r>
              <a:rPr lang="en-US" baseline="0" dirty="0" smtClean="0"/>
              <a:t>] │Was the Remnant Church the result of a </a:t>
            </a:r>
            <a:r>
              <a:rPr lang="en-US" b="1" i="1" baseline="0" dirty="0" smtClean="0"/>
              <a:t>shaking</a:t>
            </a:r>
            <a:r>
              <a:rPr lang="en-US" b="0" i="0" baseline="0"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32</a:t>
            </a:fld>
            <a:endParaRPr lang="en-US"/>
          </a:p>
        </p:txBody>
      </p:sp>
    </p:spTree>
    <p:extLst>
      <p:ext uri="{BB962C8B-B14F-4D97-AF65-F5344CB8AC3E}">
        <p14:creationId xmlns:p14="http://schemas.microsoft.com/office/powerpoint/2010/main" val="1660235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33</a:t>
            </a:fld>
            <a:endParaRPr lang="en-US"/>
          </a:p>
        </p:txBody>
      </p:sp>
    </p:spTree>
    <p:extLst>
      <p:ext uri="{BB962C8B-B14F-4D97-AF65-F5344CB8AC3E}">
        <p14:creationId xmlns:p14="http://schemas.microsoft.com/office/powerpoint/2010/main" val="2721960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a:t>
            </a:r>
            <a:r>
              <a:rPr lang="en-US" b="1" baseline="0" dirty="0"/>
              <a:t> MOB] </a:t>
            </a:r>
            <a:r>
              <a:rPr lang="en-US" b="1" dirty="0"/>
              <a:t>Prepare for an Overwhelming Surprise</a:t>
            </a:r>
            <a:r>
              <a:rPr lang="en-US" dirty="0"/>
              <a:t>—Transgression has almost reached its limit. Confusion fills the world, and a great terror is soon to come upon human beings. The end is very near. God’s people should be preparing for what is to break upon the world as an overwhelming surprise. {CG 555.2</a:t>
            </a:r>
            <a:r>
              <a:rPr lang="en-US" dirty="0" smtClean="0"/>
              <a:t>} </a:t>
            </a:r>
            <a:r>
              <a:rPr lang="en-US" baseline="0" dirty="0" smtClean="0"/>
              <a:t>│</a:t>
            </a:r>
            <a:r>
              <a:rPr lang="en-US" dirty="0" smtClean="0"/>
              <a:t>Our </a:t>
            </a:r>
            <a:r>
              <a:rPr lang="en-US" dirty="0"/>
              <a:t>time is precious. We have but a few, a very few, days of probation in which to make ready for the future, immortal life.2 {CG 555.3</a:t>
            </a:r>
            <a:r>
              <a:rPr lang="en-US" dirty="0" smtClean="0"/>
              <a:t>} </a:t>
            </a:r>
            <a:r>
              <a:rPr lang="en-US" baseline="0" dirty="0" smtClean="0"/>
              <a:t>│</a:t>
            </a:r>
            <a:r>
              <a:rPr lang="en-US" dirty="0" smtClean="0"/>
              <a:t>Christians </a:t>
            </a:r>
            <a:r>
              <a:rPr lang="en-US" dirty="0"/>
              <a:t>should be preparing for what is soon to break upon the world as an overwhelming surprise, and this preparation they should make by </a:t>
            </a:r>
            <a:r>
              <a:rPr lang="en-US" b="1" dirty="0"/>
              <a:t>diligently studying the word of God, and striving to conform their lives to its precepts</a:t>
            </a:r>
            <a:r>
              <a:rPr lang="en-US" dirty="0"/>
              <a:t>.... </a:t>
            </a:r>
            <a:r>
              <a:rPr lang="en-US" b="1" i="1" u="sng" dirty="0"/>
              <a:t>God calls for a revival and a reformation</a:t>
            </a:r>
            <a:r>
              <a:rPr lang="en-US" dirty="0"/>
              <a:t>.—Prophets and Kings, 626. {ChS 41.3}</a:t>
            </a:r>
          </a:p>
        </p:txBody>
      </p:sp>
      <p:sp>
        <p:nvSpPr>
          <p:cNvPr id="4" name="Slide Number Placeholder 3"/>
          <p:cNvSpPr>
            <a:spLocks noGrp="1"/>
          </p:cNvSpPr>
          <p:nvPr>
            <p:ph type="sldNum" sz="quarter" idx="10"/>
          </p:nvPr>
        </p:nvSpPr>
        <p:spPr/>
        <p:txBody>
          <a:bodyPr/>
          <a:lstStyle/>
          <a:p>
            <a:fld id="{96A5CE52-A92E-424F-BF19-42E235F26234}" type="slidenum">
              <a:rPr lang="en-US" smtClean="0"/>
              <a:t>34</a:t>
            </a:fld>
            <a:endParaRPr lang="en-US"/>
          </a:p>
        </p:txBody>
      </p:sp>
    </p:spTree>
    <p:extLst>
      <p:ext uri="{BB962C8B-B14F-4D97-AF65-F5344CB8AC3E}">
        <p14:creationId xmlns:p14="http://schemas.microsoft.com/office/powerpoint/2010/main" val="305397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Fasting</a:t>
            </a:r>
            <a:r>
              <a:rPr lang="en-JM" baseline="0" dirty="0" smtClean="0"/>
              <a:t> for wrong motives. Having a fast that is not acceptable. INCORRECT FAST.</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4</a:t>
            </a:fld>
            <a:endParaRPr lang="en-US"/>
          </a:p>
        </p:txBody>
      </p:sp>
    </p:spTree>
    <p:extLst>
      <p:ext uri="{BB962C8B-B14F-4D97-AF65-F5344CB8AC3E}">
        <p14:creationId xmlns:p14="http://schemas.microsoft.com/office/powerpoint/2010/main" val="2376924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050" b="1" dirty="0"/>
              <a:t>STOPPED HERE: SW 4, AUGUST 27, 2016 – DID NOT GO TO NOTES THOUGH. ALSO NO REFERENCE TO THE PICTURE ILLUSTRATING THE DOOR BEING SHUT AND THE FOOLISH ONES OUTSIDE.</a:t>
            </a:r>
          </a:p>
          <a:p>
            <a:r>
              <a:rPr lang="en-US" b="1" dirty="0"/>
              <a:t>MATTHEW 25:1-13 </a:t>
            </a:r>
            <a:r>
              <a:rPr lang="en-US" dirty="0"/>
              <a:t>// How comes they are unready? What makes the </a:t>
            </a:r>
            <a:r>
              <a:rPr lang="en-US" dirty="0" smtClean="0"/>
              <a:t>difference? </a:t>
            </a:r>
            <a:r>
              <a:rPr lang="en-US" baseline="0" dirty="0" smtClean="0"/>
              <a:t>│</a:t>
            </a:r>
            <a:r>
              <a:rPr lang="en-US" dirty="0" smtClean="0"/>
              <a:t>The Holy Spirit – the oil – the Holy Spirit is the one that develops in us the character of Christ! This is what the Lord</a:t>
            </a:r>
            <a:r>
              <a:rPr lang="en-US" baseline="0" dirty="0" smtClean="0"/>
              <a:t> can accomplish in us when we enter the most holy place experience – and desire to be obedient to God by keeping his commandments! So, </a:t>
            </a:r>
            <a:r>
              <a:rPr lang="en-US" b="1" dirty="0" smtClean="0"/>
              <a:t>is a mere profession enough</a:t>
            </a:r>
            <a:r>
              <a:rPr lang="en-US" dirty="0" smtClean="0"/>
              <a:t>?? Lord please</a:t>
            </a:r>
            <a:r>
              <a:rPr lang="en-US" baseline="0" dirty="0" smtClean="0"/>
              <a:t> help us!!</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35</a:t>
            </a:fld>
            <a:endParaRPr lang="en-US"/>
          </a:p>
        </p:txBody>
      </p:sp>
    </p:spTree>
    <p:extLst>
      <p:ext uri="{BB962C8B-B14F-4D97-AF65-F5344CB8AC3E}">
        <p14:creationId xmlns:p14="http://schemas.microsoft.com/office/powerpoint/2010/main" val="3051603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ALL THIS BE ACHIEVED?...?</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36</a:t>
            </a:fld>
            <a:endParaRPr lang="en-US"/>
          </a:p>
        </p:txBody>
      </p:sp>
    </p:spTree>
    <p:extLst>
      <p:ext uri="{BB962C8B-B14F-4D97-AF65-F5344CB8AC3E}">
        <p14:creationId xmlns:p14="http://schemas.microsoft.com/office/powerpoint/2010/main" val="2160185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assignment – Leviticus 16 &amp; 23. </a:t>
            </a:r>
          </a:p>
          <a:p>
            <a:r>
              <a:rPr lang="en-US" dirty="0" smtClean="0"/>
              <a:t>Afflict - </a:t>
            </a:r>
            <a:r>
              <a:rPr lang="en-JM" sz="1200" b="0" i="0" kern="1200" dirty="0" smtClean="0">
                <a:solidFill>
                  <a:schemeClr val="tx1"/>
                </a:solidFill>
                <a:effectLst/>
                <a:latin typeface="+mn-lt"/>
                <a:ea typeface="+mn-ea"/>
                <a:cs typeface="+mn-cs"/>
              </a:rPr>
              <a:t>To give to the body or mind pain which is continued or of some permanence; to grieve, or distress;</a:t>
            </a:r>
          </a:p>
          <a:p>
            <a:r>
              <a:rPr lang="en-JM" sz="1200" b="0" i="0" kern="1200" dirty="0" smtClean="0">
                <a:solidFill>
                  <a:schemeClr val="tx1"/>
                </a:solidFill>
                <a:effectLst/>
                <a:latin typeface="+mn-lt"/>
                <a:ea typeface="+mn-ea"/>
                <a:cs typeface="+mn-cs"/>
              </a:rPr>
              <a:t>The Day of Atonement was a very solemn day – Preceded by the Feast of Trumpet on the first day of the month and followed by the Feast of Tabernacles on the fifteenth day of the month!!!</a:t>
            </a: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86771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b="0" u="none" dirty="0" smtClean="0"/>
              <a:t>Offering made by fire – Romans 12:1, 2 - </a:t>
            </a:r>
            <a:r>
              <a:rPr lang="en-JM" sz="1200" b="0" i="0" kern="1200" dirty="0" smtClean="0">
                <a:solidFill>
                  <a:schemeClr val="tx1"/>
                </a:solidFill>
                <a:effectLst/>
                <a:latin typeface="+mn-lt"/>
                <a:ea typeface="+mn-ea"/>
                <a:cs typeface="+mn-cs"/>
              </a:rPr>
              <a:t>I beseech you therefore, brethren, by the mercies of God, that ye present your bodies </a:t>
            </a:r>
            <a:r>
              <a:rPr lang="en-JM" sz="1200" b="1" i="0" kern="1200" dirty="0" smtClean="0">
                <a:solidFill>
                  <a:schemeClr val="tx1"/>
                </a:solidFill>
                <a:effectLst/>
                <a:latin typeface="+mn-lt"/>
                <a:ea typeface="+mn-ea"/>
                <a:cs typeface="+mn-cs"/>
              </a:rPr>
              <a:t>a living sacrifice</a:t>
            </a:r>
            <a:r>
              <a:rPr lang="en-JM" sz="1200" b="0" i="0" kern="1200" dirty="0" smtClean="0">
                <a:solidFill>
                  <a:schemeClr val="tx1"/>
                </a:solidFill>
                <a:effectLst/>
                <a:latin typeface="+mn-lt"/>
                <a:ea typeface="+mn-ea"/>
                <a:cs typeface="+mn-cs"/>
              </a:rPr>
              <a:t>, holy, acceptable unto God, which is your reasonable service.</a:t>
            </a:r>
          </a:p>
          <a:p>
            <a:r>
              <a:rPr lang="en-JM" sz="1200" b="1" i="0" kern="1200" baseline="30000" dirty="0" smtClean="0">
                <a:solidFill>
                  <a:schemeClr val="tx1"/>
                </a:solidFill>
                <a:effectLst/>
                <a:latin typeface="+mn-lt"/>
                <a:ea typeface="+mn-ea"/>
                <a:cs typeface="+mn-cs"/>
              </a:rPr>
              <a:t>2 </a:t>
            </a:r>
            <a:r>
              <a:rPr lang="en-JM" sz="1200" b="0" i="0" kern="1200" dirty="0" smtClean="0">
                <a:solidFill>
                  <a:schemeClr val="tx1"/>
                </a:solidFill>
                <a:effectLst/>
                <a:latin typeface="+mn-lt"/>
                <a:ea typeface="+mn-ea"/>
                <a:cs typeface="+mn-cs"/>
              </a:rPr>
              <a:t>And be not conformed to this world: but be ye transformed by the renewing of your mind, that ye may prove what is that good, and acceptable, and perfect, will of God.</a:t>
            </a:r>
          </a:p>
          <a:p>
            <a:r>
              <a:rPr lang="en-JM" sz="1200" b="0" u="none" dirty="0" smtClean="0"/>
              <a:t>  </a:t>
            </a:r>
            <a:endParaRPr lang="en-JM" sz="1200" b="0" i="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663480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u="none" dirty="0" smtClean="0"/>
              <a:t>Do no manner of work – This goes back to earlier quotations! (Controlling the lower passions and appetite, AA 306.3 etc.) Ephesians 5 (Have it read from verse 1!): </a:t>
            </a:r>
            <a:r>
              <a:rPr lang="en-JM" sz="1200" b="1" i="0" kern="1200" baseline="30000" dirty="0" smtClean="0">
                <a:solidFill>
                  <a:schemeClr val="tx1"/>
                </a:solidFill>
                <a:effectLst/>
                <a:latin typeface="+mn-lt"/>
                <a:ea typeface="+mn-ea"/>
                <a:cs typeface="+mn-cs"/>
              </a:rPr>
              <a:t>11 </a:t>
            </a:r>
            <a:r>
              <a:rPr lang="en-JM" sz="1200" b="0" i="0" kern="1200" dirty="0" smtClean="0">
                <a:solidFill>
                  <a:schemeClr val="tx1"/>
                </a:solidFill>
                <a:effectLst/>
                <a:latin typeface="+mn-lt"/>
                <a:ea typeface="+mn-ea"/>
                <a:cs typeface="+mn-cs"/>
              </a:rPr>
              <a:t>And have no fellowship with the unfruitful works of darkness, but rather reprove them. </a:t>
            </a:r>
            <a:r>
              <a:rPr lang="en-JM" sz="1200" b="1" i="0" kern="1200" baseline="30000" dirty="0" smtClean="0">
                <a:solidFill>
                  <a:schemeClr val="tx1"/>
                </a:solidFill>
                <a:effectLst/>
                <a:latin typeface="+mn-lt"/>
                <a:ea typeface="+mn-ea"/>
                <a:cs typeface="+mn-cs"/>
              </a:rPr>
              <a:t>12 </a:t>
            </a:r>
            <a:r>
              <a:rPr lang="en-JM" sz="1200" b="0" i="0" kern="1200" dirty="0" smtClean="0">
                <a:solidFill>
                  <a:schemeClr val="tx1"/>
                </a:solidFill>
                <a:effectLst/>
                <a:latin typeface="+mn-lt"/>
                <a:ea typeface="+mn-ea"/>
                <a:cs typeface="+mn-cs"/>
              </a:rPr>
              <a:t>For it is a shame even to speak of those things which are done of them in secret.</a:t>
            </a:r>
          </a:p>
          <a:p>
            <a:endParaRPr lang="en-JM" sz="1200" b="0" i="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937094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b="0" i="0" kern="1200" dirty="0" smtClean="0">
                <a:solidFill>
                  <a:schemeClr val="tx1"/>
                </a:solidFill>
                <a:effectLst/>
                <a:latin typeface="+mn-lt"/>
                <a:ea typeface="+mn-ea"/>
                <a:cs typeface="+mn-cs"/>
              </a:rPr>
              <a:t>These must be typical of our entire lifestyle today!! READING ASSIGNMENT – GC CHAPTER 23: “WHAT IS THE SANCTUARY?”</a:t>
            </a: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66217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317582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42793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b="0" i="0" kern="1200" dirty="0" smtClean="0">
                <a:solidFill>
                  <a:schemeClr val="tx1"/>
                </a:solidFill>
                <a:effectLst/>
                <a:latin typeface="+mn-lt"/>
                <a:ea typeface="+mn-ea"/>
                <a:cs typeface="+mn-cs"/>
              </a:rPr>
              <a:t>ARE YOU GETTING THE PICTURE THAT IT’S ALL ABOUT SIN AND GETTING RID OF SIN AND RESTORING GOD’S IMAGE IN MAN? The antitypical fast is to abstain – not from food as in the typical…but - from – sin!! To - get – rid - of - sin - out - of – our - lives!! (No wonder Satan </a:t>
            </a:r>
            <a:r>
              <a:rPr lang="en-JM" sz="1200" b="1" i="0" kern="1200" dirty="0" smtClean="0">
                <a:solidFill>
                  <a:schemeClr val="tx1"/>
                </a:solidFill>
                <a:effectLst/>
                <a:latin typeface="+mn-lt"/>
                <a:ea typeface="+mn-ea"/>
                <a:cs typeface="+mn-cs"/>
              </a:rPr>
              <a:t>hates </a:t>
            </a:r>
            <a:r>
              <a:rPr lang="en-JM" sz="1200" b="0" i="0" kern="1200" dirty="0" smtClean="0">
                <a:solidFill>
                  <a:schemeClr val="tx1"/>
                </a:solidFill>
                <a:effectLst/>
                <a:latin typeface="+mn-lt"/>
                <a:ea typeface="+mn-ea"/>
                <a:cs typeface="+mn-cs"/>
              </a:rPr>
              <a:t>these</a:t>
            </a:r>
            <a:r>
              <a:rPr lang="en-JM" sz="1200" b="0" i="0" kern="1200" baseline="0" dirty="0" smtClean="0">
                <a:solidFill>
                  <a:schemeClr val="tx1"/>
                </a:solidFill>
                <a:effectLst/>
                <a:latin typeface="+mn-lt"/>
                <a:ea typeface="+mn-ea"/>
                <a:cs typeface="+mn-cs"/>
              </a:rPr>
              <a:t> messages!!)</a:t>
            </a:r>
            <a:endParaRPr lang="en-JM"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775612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34631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CORRECT FAST. As it should be on the Day of Atonement / in participating</a:t>
            </a:r>
            <a:r>
              <a:rPr lang="en-JM" baseline="0" dirty="0" smtClean="0"/>
              <a:t> in the “Corresponding Work”.</a:t>
            </a:r>
          </a:p>
          <a:p>
            <a:r>
              <a:rPr lang="en-JM" baseline="0" dirty="0" smtClean="0"/>
              <a:t>What are the conditions? // What are the blessings? // Rereward (“acaph” = “awsaf”) – Gather for any purpose; Restore; Put up; Gather; Together; Assemble. // </a:t>
            </a:r>
            <a:r>
              <a:rPr lang="en-JM" b="1" baseline="0" dirty="0" smtClean="0"/>
              <a:t>Hiding from your own flesh? See 1 John 3:17 and 1 Tim. 5:8.</a:t>
            </a:r>
            <a:endParaRPr lang="en-JM" b="1" dirty="0"/>
          </a:p>
        </p:txBody>
      </p:sp>
      <p:sp>
        <p:nvSpPr>
          <p:cNvPr id="4" name="Slide Number Placeholder 3"/>
          <p:cNvSpPr>
            <a:spLocks noGrp="1"/>
          </p:cNvSpPr>
          <p:nvPr>
            <p:ph type="sldNum" sz="quarter" idx="10"/>
          </p:nvPr>
        </p:nvSpPr>
        <p:spPr/>
        <p:txBody>
          <a:bodyPr/>
          <a:lstStyle/>
          <a:p>
            <a:fld id="{96A5CE52-A92E-424F-BF19-42E235F26234}" type="slidenum">
              <a:rPr lang="en-US" smtClean="0"/>
              <a:t>5</a:t>
            </a:fld>
            <a:endParaRPr lang="en-US"/>
          </a:p>
        </p:txBody>
      </p:sp>
    </p:spTree>
    <p:extLst>
      <p:ext uri="{BB962C8B-B14F-4D97-AF65-F5344CB8AC3E}">
        <p14:creationId xmlns:p14="http://schemas.microsoft.com/office/powerpoint/2010/main" val="2068411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b="0" i="0" kern="1200" dirty="0" smtClean="0">
                <a:solidFill>
                  <a:schemeClr val="tx1"/>
                </a:solidFill>
                <a:effectLst/>
                <a:latin typeface="+mn-lt"/>
                <a:ea typeface="+mn-ea"/>
                <a:cs typeface="+mn-cs"/>
              </a:rPr>
              <a:t>Satan is the </a:t>
            </a:r>
            <a:r>
              <a:rPr lang="en-JM" sz="1200" b="0" i="1" kern="1200" dirty="0" smtClean="0">
                <a:solidFill>
                  <a:schemeClr val="tx1"/>
                </a:solidFill>
                <a:effectLst/>
                <a:latin typeface="+mn-lt"/>
                <a:ea typeface="+mn-ea"/>
                <a:cs typeface="+mn-cs"/>
              </a:rPr>
              <a:t>scapegoat!!</a:t>
            </a:r>
            <a:r>
              <a:rPr lang="en-JM" sz="1200" b="0" i="1" kern="1200" baseline="0" dirty="0" smtClean="0">
                <a:solidFill>
                  <a:schemeClr val="tx1"/>
                </a:solidFill>
                <a:effectLst/>
                <a:latin typeface="+mn-lt"/>
                <a:ea typeface="+mn-ea"/>
                <a:cs typeface="+mn-cs"/>
              </a:rPr>
              <a:t> </a:t>
            </a:r>
            <a:r>
              <a:rPr lang="en-JM" sz="1200" b="0" i="0" kern="1200" baseline="0" dirty="0" smtClean="0">
                <a:solidFill>
                  <a:schemeClr val="tx1"/>
                </a:solidFill>
                <a:effectLst/>
                <a:latin typeface="+mn-lt"/>
                <a:ea typeface="+mn-ea"/>
                <a:cs typeface="+mn-cs"/>
              </a:rPr>
              <a:t>That’s why he hates God’s church so much and is warring against the church and wants to destroy the church!! It boils down to an </a:t>
            </a:r>
            <a:r>
              <a:rPr lang="en-JM" sz="1200" b="1" i="0" kern="1200" baseline="0" dirty="0" smtClean="0">
                <a:solidFill>
                  <a:schemeClr val="tx1"/>
                </a:solidFill>
                <a:effectLst/>
                <a:latin typeface="+mn-lt"/>
                <a:ea typeface="+mn-ea"/>
                <a:cs typeface="+mn-cs"/>
              </a:rPr>
              <a:t>individual matter</a:t>
            </a:r>
            <a:r>
              <a:rPr lang="en-JM" sz="1200" b="0" i="0" kern="1200" baseline="0" dirty="0" smtClean="0">
                <a:solidFill>
                  <a:schemeClr val="tx1"/>
                </a:solidFill>
                <a:effectLst/>
                <a:latin typeface="+mn-lt"/>
                <a:ea typeface="+mn-ea"/>
                <a:cs typeface="+mn-cs"/>
              </a:rPr>
              <a:t>… Why on the head of the scapegoat? Read Genesis 3:15…It shows how satan will end…</a:t>
            </a:r>
            <a:r>
              <a:rPr lang="en-JM" sz="1200" b="1" i="0" kern="1200" baseline="0" dirty="0" smtClean="0">
                <a:solidFill>
                  <a:schemeClr val="tx1"/>
                </a:solidFill>
                <a:effectLst/>
                <a:latin typeface="+mn-lt"/>
                <a:ea typeface="+mn-ea"/>
                <a:cs typeface="+mn-cs"/>
              </a:rPr>
              <a:t>HE – WILL -  LOSE</a:t>
            </a:r>
            <a:r>
              <a:rPr lang="en-JM" sz="1200" b="0" i="0" kern="1200" baseline="0" dirty="0" smtClean="0">
                <a:solidFill>
                  <a:schemeClr val="tx1"/>
                </a:solidFill>
                <a:effectLst/>
                <a:latin typeface="+mn-lt"/>
                <a:ea typeface="+mn-ea"/>
                <a:cs typeface="+mn-cs"/>
              </a:rPr>
              <a:t>!!! HALLELUJAH!!! He will be relegated to the antitypical wilderness – for a thousand years! The he will be finally </a:t>
            </a:r>
            <a:r>
              <a:rPr lang="en-JM" sz="1200" b="1" i="0" kern="1200" baseline="0" dirty="0" smtClean="0">
                <a:solidFill>
                  <a:schemeClr val="tx1"/>
                </a:solidFill>
                <a:effectLst/>
                <a:latin typeface="+mn-lt"/>
                <a:ea typeface="+mn-ea"/>
                <a:cs typeface="+mn-cs"/>
              </a:rPr>
              <a:t>OBLITERATED!!! </a:t>
            </a:r>
            <a:r>
              <a:rPr lang="en-JM" sz="1200" b="0" i="0" kern="1200" baseline="0" dirty="0" smtClean="0">
                <a:solidFill>
                  <a:schemeClr val="tx1"/>
                </a:solidFill>
                <a:effectLst/>
                <a:latin typeface="+mn-lt"/>
                <a:ea typeface="+mn-ea"/>
                <a:cs typeface="+mn-cs"/>
              </a:rPr>
              <a:t>Read Ezekiel 28:18. </a:t>
            </a:r>
            <a:endParaRPr lang="en-JM"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635122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b="0" i="0" kern="1200" dirty="0" smtClean="0">
                <a:solidFill>
                  <a:schemeClr val="tx1"/>
                </a:solidFill>
                <a:effectLst/>
                <a:latin typeface="+mn-lt"/>
                <a:ea typeface="+mn-ea"/>
                <a:cs typeface="+mn-cs"/>
              </a:rPr>
              <a:t>What’s the them? (The sins of the people – antitypically; </a:t>
            </a:r>
            <a:r>
              <a:rPr lang="en-JM" sz="1200" b="0" i="1" u="sng" kern="1200" dirty="0" smtClean="0">
                <a:solidFill>
                  <a:schemeClr val="tx1"/>
                </a:solidFill>
                <a:effectLst/>
                <a:latin typeface="+mn-lt"/>
                <a:ea typeface="+mn-ea"/>
                <a:cs typeface="+mn-cs"/>
              </a:rPr>
              <a:t>our</a:t>
            </a:r>
            <a:r>
              <a:rPr lang="en-JM" sz="1200" b="0" i="0" kern="1200" dirty="0" smtClean="0">
                <a:solidFill>
                  <a:schemeClr val="tx1"/>
                </a:solidFill>
                <a:effectLst/>
                <a:latin typeface="+mn-lt"/>
                <a:ea typeface="+mn-ea"/>
                <a:cs typeface="+mn-cs"/>
              </a:rPr>
              <a:t> sins!!) / Back to the quote regarding the</a:t>
            </a:r>
            <a:r>
              <a:rPr lang="en-JM" sz="1200" b="0" i="0" kern="1200" baseline="0" dirty="0" smtClean="0">
                <a:solidFill>
                  <a:schemeClr val="tx1"/>
                </a:solidFill>
                <a:effectLst/>
                <a:latin typeface="+mn-lt"/>
                <a:ea typeface="+mn-ea"/>
                <a:cs typeface="+mn-cs"/>
              </a:rPr>
              <a:t> sealing - </a:t>
            </a:r>
            <a:r>
              <a:rPr lang="en-US" sz="1200" b="1" dirty="0" smtClean="0">
                <a:effectLst>
                  <a:outerShdw blurRad="38100" dist="38100" dir="2700000" algn="tl">
                    <a:srgbClr val="000000">
                      <a:alpha val="43137"/>
                    </a:srgbClr>
                  </a:outerShdw>
                </a:effectLst>
              </a:rPr>
              <a:t>CET 189.2 (Slide # __)</a:t>
            </a:r>
            <a:endParaRPr lang="en-JM"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377039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sz="1200" b="0" i="0" kern="1200" dirty="0" smtClean="0">
                <a:solidFill>
                  <a:schemeClr val="tx1"/>
                </a:solidFill>
                <a:effectLst/>
                <a:latin typeface="+mn-lt"/>
                <a:ea typeface="+mn-ea"/>
                <a:cs typeface="+mn-cs"/>
              </a:rPr>
              <a:t>Amen?</a:t>
            </a: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848948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49</a:t>
            </a:fld>
            <a:endParaRPr lang="en-US"/>
          </a:p>
        </p:txBody>
      </p:sp>
    </p:spTree>
    <p:extLst>
      <p:ext uri="{BB962C8B-B14F-4D97-AF65-F5344CB8AC3E}">
        <p14:creationId xmlns:p14="http://schemas.microsoft.com/office/powerpoint/2010/main" val="3406445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Revelation 14:6,7 “Fear God and give glory to Him for the hour of His judgment is come…”</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50</a:t>
            </a:fld>
            <a:endParaRPr lang="en-US"/>
          </a:p>
        </p:txBody>
      </p:sp>
    </p:spTree>
    <p:extLst>
      <p:ext uri="{BB962C8B-B14F-4D97-AF65-F5344CB8AC3E}">
        <p14:creationId xmlns:p14="http://schemas.microsoft.com/office/powerpoint/2010/main" val="41913445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cap="none" dirty="0" smtClean="0">
                <a:solidFill>
                  <a:srgbClr val="FFFF00"/>
                </a:solidFill>
              </a:rPr>
              <a:t>Pride </a:t>
            </a:r>
            <a:r>
              <a:rPr lang="en-JM" b="0" cap="none" dirty="0" smtClean="0">
                <a:solidFill>
                  <a:srgbClr val="FFFF00"/>
                </a:solidFill>
              </a:rPr>
              <a:t>– </a:t>
            </a:r>
            <a:r>
              <a:rPr lang="en-JM" sz="1100" b="0" cap="none" dirty="0" smtClean="0">
                <a:solidFill>
                  <a:srgbClr val="FFFF00"/>
                </a:solidFill>
              </a:rPr>
              <a:t>Inordinate self-esteem; an unreasonable conceit of one's own superiority in talents, beauty, wealth, accomplishments, rank or elevation in office, which manifests itself in lofty airs, distance, reserve, and often in contempt of others.</a:t>
            </a:r>
          </a:p>
          <a:p>
            <a:r>
              <a:rPr lang="en-JM" b="0" cap="none" dirty="0" smtClean="0">
                <a:solidFill>
                  <a:srgbClr val="FFFF00"/>
                </a:solidFill>
              </a:rPr>
              <a:t>/ </a:t>
            </a:r>
            <a:r>
              <a:rPr lang="en-JM" sz="1200" b="1" i="0" u="none" strike="noStrike" kern="1200" dirty="0" smtClean="0">
                <a:solidFill>
                  <a:schemeClr val="bg1"/>
                </a:solidFill>
                <a:effectLst/>
                <a:latin typeface="+mn-lt"/>
                <a:ea typeface="+mn-ea"/>
                <a:cs typeface="+mn-cs"/>
              </a:rPr>
              <a:t>Proverbs 16:18 </a:t>
            </a:r>
            <a:r>
              <a:rPr lang="en-JM" sz="1200" b="1" i="0" kern="1200" dirty="0" smtClean="0">
                <a:solidFill>
                  <a:schemeClr val="tx1"/>
                </a:solidFill>
                <a:effectLst/>
                <a:latin typeface="+mn-lt"/>
                <a:ea typeface="+mn-ea"/>
                <a:cs typeface="+mn-cs"/>
              </a:rPr>
              <a:t>Pride</a:t>
            </a:r>
            <a:r>
              <a:rPr lang="en-JM" sz="1200" b="0" i="0" kern="1200" dirty="0" smtClean="0">
                <a:solidFill>
                  <a:schemeClr val="tx1"/>
                </a:solidFill>
                <a:effectLst/>
                <a:latin typeface="+mn-lt"/>
                <a:ea typeface="+mn-ea"/>
                <a:cs typeface="+mn-cs"/>
              </a:rPr>
              <a:t> </a:t>
            </a:r>
            <a:r>
              <a:rPr lang="en-JM" sz="1200" b="1" i="0" kern="1200" dirty="0" smtClean="0">
                <a:solidFill>
                  <a:schemeClr val="tx1"/>
                </a:solidFill>
                <a:effectLst/>
                <a:latin typeface="+mn-lt"/>
                <a:ea typeface="+mn-ea"/>
                <a:cs typeface="+mn-cs"/>
              </a:rPr>
              <a:t>goeth</a:t>
            </a:r>
            <a:r>
              <a:rPr lang="en-JM" sz="1200" b="0" i="0" kern="1200" dirty="0" smtClean="0">
                <a:solidFill>
                  <a:schemeClr val="tx1"/>
                </a:solidFill>
                <a:effectLst/>
                <a:latin typeface="+mn-lt"/>
                <a:ea typeface="+mn-ea"/>
                <a:cs typeface="+mn-cs"/>
              </a:rPr>
              <a:t> </a:t>
            </a:r>
            <a:r>
              <a:rPr lang="en-JM" sz="1200" b="1" i="0" kern="1200" dirty="0" smtClean="0">
                <a:solidFill>
                  <a:schemeClr val="tx1"/>
                </a:solidFill>
                <a:effectLst/>
                <a:latin typeface="+mn-lt"/>
                <a:ea typeface="+mn-ea"/>
                <a:cs typeface="+mn-cs"/>
              </a:rPr>
              <a:t>before</a:t>
            </a:r>
            <a:r>
              <a:rPr lang="en-JM" sz="1200" b="0" i="0" kern="1200" dirty="0" smtClean="0">
                <a:solidFill>
                  <a:schemeClr val="tx1"/>
                </a:solidFill>
                <a:effectLst/>
                <a:latin typeface="+mn-lt"/>
                <a:ea typeface="+mn-ea"/>
                <a:cs typeface="+mn-cs"/>
              </a:rPr>
              <a:t> </a:t>
            </a:r>
            <a:r>
              <a:rPr lang="en-JM" sz="1200" b="1" i="0" kern="1200" dirty="0" smtClean="0">
                <a:solidFill>
                  <a:schemeClr val="tx1"/>
                </a:solidFill>
                <a:effectLst/>
                <a:latin typeface="+mn-lt"/>
                <a:ea typeface="+mn-ea"/>
                <a:cs typeface="+mn-cs"/>
              </a:rPr>
              <a:t>destruction</a:t>
            </a:r>
            <a:r>
              <a:rPr lang="en-JM" sz="1200" b="0" i="0" kern="1200" dirty="0" smtClean="0">
                <a:solidFill>
                  <a:schemeClr val="tx1"/>
                </a:solidFill>
                <a:effectLst/>
                <a:latin typeface="+mn-lt"/>
                <a:ea typeface="+mn-ea"/>
                <a:cs typeface="+mn-cs"/>
              </a:rPr>
              <a:t>, and an haughty spirit </a:t>
            </a:r>
            <a:r>
              <a:rPr lang="en-JM" sz="1200" b="1" i="0" kern="1200" dirty="0" smtClean="0">
                <a:solidFill>
                  <a:schemeClr val="tx1"/>
                </a:solidFill>
                <a:effectLst/>
                <a:latin typeface="+mn-lt"/>
                <a:ea typeface="+mn-ea"/>
                <a:cs typeface="+mn-cs"/>
              </a:rPr>
              <a:t>before</a:t>
            </a:r>
            <a:r>
              <a:rPr lang="en-JM" sz="1200" b="0" i="0" kern="1200" dirty="0" smtClean="0">
                <a:solidFill>
                  <a:schemeClr val="tx1"/>
                </a:solidFill>
                <a:effectLst/>
                <a:latin typeface="+mn-lt"/>
                <a:ea typeface="+mn-ea"/>
                <a:cs typeface="+mn-cs"/>
              </a:rPr>
              <a:t> a fall.</a:t>
            </a:r>
          </a:p>
          <a:p>
            <a:r>
              <a:rPr lang="en-JM" b="1" cap="none" dirty="0" smtClean="0">
                <a:solidFill>
                  <a:srgbClr val="FFFF00"/>
                </a:solidFill>
              </a:rPr>
              <a:t>Arrogancy – </a:t>
            </a:r>
            <a:r>
              <a:rPr lang="en-JM" b="0" cap="none" dirty="0" smtClean="0">
                <a:solidFill>
                  <a:srgbClr val="FFFF00"/>
                </a:solidFill>
              </a:rPr>
              <a:t>Arrogance;</a:t>
            </a:r>
            <a:r>
              <a:rPr lang="en-JM" b="0" cap="none" baseline="0" dirty="0" smtClean="0">
                <a:solidFill>
                  <a:srgbClr val="FFFF00"/>
                </a:solidFill>
              </a:rPr>
              <a:t> The act or habit of arrogating, or making undue claims in an overbearing manner; that species of pride which consists in exorbitant claims of rank, dignity, estimation, or power, or which exalts the worth or importance of the person to an undue degree; proud contempt of others; lordliness; haughtiness; self-assumption; presumption.</a:t>
            </a:r>
            <a:endParaRPr lang="en-JM" b="0" cap="none" dirty="0" smtClean="0">
              <a:solidFill>
                <a:srgbClr val="FFFF00"/>
              </a:solidFill>
            </a:endParaRPr>
          </a:p>
          <a:p>
            <a:r>
              <a:rPr lang="en-JM" b="1" cap="none" dirty="0" smtClean="0">
                <a:solidFill>
                  <a:srgbClr val="FFFF00"/>
                </a:solidFill>
              </a:rPr>
              <a:t>The evil way - </a:t>
            </a:r>
          </a:p>
          <a:p>
            <a:r>
              <a:rPr lang="en-JM" b="1" cap="none" dirty="0" smtClean="0">
                <a:solidFill>
                  <a:srgbClr val="FFFF00"/>
                </a:solidFill>
              </a:rPr>
              <a:t>Froward mouth - </a:t>
            </a:r>
            <a:r>
              <a:rPr lang="en-JM" b="0" cap="none" dirty="0" smtClean="0">
                <a:solidFill>
                  <a:srgbClr val="FFFF00"/>
                </a:solidFill>
              </a:rPr>
              <a:t>Perverse, that is, turning from, with aversion or reluctance; not willing to yield or comply with what is required; unyielding; ungovernable; refractory; disobedient; peevish; as a froward child. Read Matthew 12:34 and Luke 6:45.</a:t>
            </a:r>
          </a:p>
        </p:txBody>
      </p:sp>
      <p:sp>
        <p:nvSpPr>
          <p:cNvPr id="4" name="Slide Number Placeholder 3"/>
          <p:cNvSpPr>
            <a:spLocks noGrp="1"/>
          </p:cNvSpPr>
          <p:nvPr>
            <p:ph type="sldNum" sz="quarter" idx="10"/>
          </p:nvPr>
        </p:nvSpPr>
        <p:spPr/>
        <p:txBody>
          <a:bodyPr/>
          <a:lstStyle/>
          <a:p>
            <a:fld id="{96A5CE52-A92E-424F-BF19-42E235F26234}" type="slidenum">
              <a:rPr lang="en-US" smtClean="0"/>
              <a:t>51</a:t>
            </a:fld>
            <a:endParaRPr lang="en-US"/>
          </a:p>
        </p:txBody>
      </p:sp>
    </p:spTree>
    <p:extLst>
      <p:ext uri="{BB962C8B-B14F-4D97-AF65-F5344CB8AC3E}">
        <p14:creationId xmlns:p14="http://schemas.microsoft.com/office/powerpoint/2010/main" val="2904801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Reading assignment: </a:t>
            </a:r>
          </a:p>
          <a:p>
            <a:r>
              <a:rPr lang="en-JM" b="1" dirty="0" smtClean="0"/>
              <a:t>The prophet’s vision of the heavenly sanctuary CET Chapter 12: The Heavenly Sanctuary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52</a:t>
            </a:fld>
            <a:endParaRPr lang="en-US"/>
          </a:p>
        </p:txBody>
      </p:sp>
    </p:spTree>
    <p:extLst>
      <p:ext uri="{BB962C8B-B14F-4D97-AF65-F5344CB8AC3E}">
        <p14:creationId xmlns:p14="http://schemas.microsoft.com/office/powerpoint/2010/main" val="741558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443873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So, what is the fast we are to have today? The antitypical fast? </a:t>
            </a:r>
            <a:r>
              <a:rPr lang="en-US" b="1" dirty="0" smtClean="0"/>
              <a:t>(Reading Assignment – Exodus 16)</a:t>
            </a:r>
            <a:endParaRPr lang="en-US" dirty="0" smtClean="0"/>
          </a:p>
          <a:p>
            <a:r>
              <a:rPr lang="en-US" dirty="0" smtClean="0"/>
              <a:t>1. The manna – The food we should be eating today should be as manna; as “angels’ food” – Back to the original diet!</a:t>
            </a:r>
            <a:r>
              <a:rPr lang="en-US" baseline="0" dirty="0" smtClean="0"/>
              <a:t> (</a:t>
            </a:r>
            <a:r>
              <a:rPr lang="en-US" b="1" baseline="0" dirty="0" smtClean="0"/>
              <a:t>Genesis 1:29, Gen. 3:18</a:t>
            </a:r>
            <a:r>
              <a:rPr lang="en-US" baseline="0" dirty="0" smtClean="0"/>
              <a:t>) // </a:t>
            </a:r>
            <a:r>
              <a:rPr lang="en-US" b="1" baseline="0" dirty="0" smtClean="0"/>
              <a:t>Psalm 78</a:t>
            </a:r>
            <a:r>
              <a:rPr lang="en-US" baseline="0" dirty="0" smtClean="0"/>
              <a:t>: </a:t>
            </a:r>
            <a:r>
              <a:rPr lang="en-JM" sz="1200" b="1" i="0" kern="1200" baseline="30000" dirty="0" smtClean="0">
                <a:solidFill>
                  <a:schemeClr val="tx1"/>
                </a:solidFill>
                <a:effectLst/>
                <a:latin typeface="+mn-lt"/>
                <a:ea typeface="+mn-ea"/>
                <a:cs typeface="+mn-cs"/>
              </a:rPr>
              <a:t>24 </a:t>
            </a:r>
            <a:r>
              <a:rPr lang="en-JM" sz="1200" b="0" i="0" kern="1200" dirty="0" smtClean="0">
                <a:solidFill>
                  <a:schemeClr val="tx1"/>
                </a:solidFill>
                <a:effectLst/>
                <a:latin typeface="+mn-lt"/>
                <a:ea typeface="+mn-ea"/>
                <a:cs typeface="+mn-cs"/>
              </a:rPr>
              <a:t>And had rained down manna upon them to eat, and had given them of </a:t>
            </a:r>
            <a:r>
              <a:rPr lang="en-JM" sz="1200" b="1" i="0" kern="1200" dirty="0" smtClean="0">
                <a:solidFill>
                  <a:schemeClr val="tx1"/>
                </a:solidFill>
                <a:effectLst/>
                <a:latin typeface="+mn-lt"/>
                <a:ea typeface="+mn-ea"/>
                <a:cs typeface="+mn-cs"/>
              </a:rPr>
              <a:t>the corn of heaven</a:t>
            </a:r>
            <a:r>
              <a:rPr lang="en-JM" sz="1200" b="0" i="0" kern="1200" dirty="0" smtClean="0">
                <a:solidFill>
                  <a:schemeClr val="tx1"/>
                </a:solidFill>
                <a:effectLst/>
                <a:latin typeface="+mn-lt"/>
                <a:ea typeface="+mn-ea"/>
                <a:cs typeface="+mn-cs"/>
              </a:rPr>
              <a:t>. </a:t>
            </a:r>
            <a:r>
              <a:rPr lang="en-JM" sz="1200" b="1" i="0" kern="1200" baseline="30000" dirty="0" smtClean="0">
                <a:solidFill>
                  <a:schemeClr val="tx1"/>
                </a:solidFill>
                <a:effectLst/>
                <a:latin typeface="+mn-lt"/>
                <a:ea typeface="+mn-ea"/>
                <a:cs typeface="+mn-cs"/>
              </a:rPr>
              <a:t>25 </a:t>
            </a:r>
            <a:r>
              <a:rPr lang="en-JM" sz="1200" b="0" i="0" kern="1200" dirty="0" smtClean="0">
                <a:solidFill>
                  <a:schemeClr val="tx1"/>
                </a:solidFill>
                <a:effectLst/>
                <a:latin typeface="+mn-lt"/>
                <a:ea typeface="+mn-ea"/>
                <a:cs typeface="+mn-cs"/>
              </a:rPr>
              <a:t>Man did eat angels' food: he sent them </a:t>
            </a:r>
            <a:r>
              <a:rPr lang="en-JM" sz="1200" b="1" i="0" u="sng" kern="1200" dirty="0" smtClean="0">
                <a:solidFill>
                  <a:schemeClr val="tx1"/>
                </a:solidFill>
                <a:effectLst/>
                <a:latin typeface="+mn-lt"/>
                <a:ea typeface="+mn-ea"/>
                <a:cs typeface="+mn-cs"/>
              </a:rPr>
              <a:t>meat</a:t>
            </a:r>
            <a:r>
              <a:rPr lang="en-JM" sz="1200" b="0" i="0" kern="1200" dirty="0" smtClean="0">
                <a:solidFill>
                  <a:schemeClr val="tx1"/>
                </a:solidFill>
                <a:effectLst/>
                <a:latin typeface="+mn-lt"/>
                <a:ea typeface="+mn-ea"/>
                <a:cs typeface="+mn-cs"/>
              </a:rPr>
              <a:t> to the full. In the said chapter God also gave them flesh…what was the result? Was He happy with His people asking for flesh (“food”)? </a:t>
            </a:r>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1043064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Reading Assignment – Counsels on Diets and Foods (1938), chapter 25: Teaching Health Principles.</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55</a:t>
            </a:fld>
            <a:endParaRPr lang="en-US"/>
          </a:p>
        </p:txBody>
      </p:sp>
    </p:spTree>
    <p:extLst>
      <p:ext uri="{BB962C8B-B14F-4D97-AF65-F5344CB8AC3E}">
        <p14:creationId xmlns:p14="http://schemas.microsoft.com/office/powerpoint/2010/main" val="30904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CORRECT FAST</a:t>
            </a:r>
            <a:r>
              <a:rPr lang="en-JM" baseline="0" dirty="0" smtClean="0"/>
              <a:t> – RESULTS. </a:t>
            </a:r>
          </a:p>
          <a:p>
            <a:r>
              <a:rPr lang="en-JM" b="1" baseline="0" dirty="0" smtClean="0"/>
              <a:t>Rereward </a:t>
            </a:r>
            <a:r>
              <a:rPr lang="en-JM" baseline="0" dirty="0" smtClean="0"/>
              <a:t>(“acaph” = “awsaf”) – Gather for any purpose; Restore; Put up; Gather; Together; Assemble. // </a:t>
            </a:r>
            <a:r>
              <a:rPr lang="en-JM" b="1" i="1" baseline="0" dirty="0" smtClean="0"/>
              <a:t>The Glory of the Lord shall be in thy assembly or “coming together”.</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a:t>
            </a:fld>
            <a:endParaRPr lang="en-US"/>
          </a:p>
        </p:txBody>
      </p:sp>
    </p:spTree>
    <p:extLst>
      <p:ext uri="{BB962C8B-B14F-4D97-AF65-F5344CB8AC3E}">
        <p14:creationId xmlns:p14="http://schemas.microsoft.com/office/powerpoint/2010/main" val="6363346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smtClean="0"/>
              <a:t>So, what is the fast we are to have today? The antitypical fast? </a:t>
            </a:r>
            <a:r>
              <a:rPr lang="en-US" b="1" baseline="0" dirty="0" smtClean="0"/>
              <a:t>(Reading assignment – Exodus 16) </a:t>
            </a:r>
            <a:endParaRPr lang="en-US" baseline="0" dirty="0" smtClean="0"/>
          </a:p>
          <a:p>
            <a:pPr marL="0" indent="0" algn="l">
              <a:buNone/>
            </a:pPr>
            <a:r>
              <a:rPr lang="en-US" baseline="0" dirty="0" smtClean="0"/>
              <a:t>(Second Point) 2. The manna was given not just to feed Israel with physical food but </a:t>
            </a:r>
            <a:r>
              <a:rPr lang="en-US" b="1" u="sng" baseline="0" dirty="0" smtClean="0"/>
              <a:t>to test Israel’s obedience and loyalty to God</a:t>
            </a:r>
            <a:r>
              <a:rPr lang="en-US" baseline="0" dirty="0" smtClean="0"/>
              <a:t>, – </a:t>
            </a:r>
            <a:r>
              <a:rPr lang="en-US" i="1" baseline="0" dirty="0" smtClean="0"/>
              <a:t>Especially</a:t>
            </a:r>
            <a:r>
              <a:rPr lang="en-US" baseline="0" dirty="0" smtClean="0"/>
              <a:t>, with respect to His </a:t>
            </a:r>
            <a:r>
              <a:rPr lang="en-US" b="1" u="sng" baseline="0" dirty="0" smtClean="0"/>
              <a:t>Sabbath</a:t>
            </a:r>
            <a:r>
              <a:rPr lang="en-US" baseline="0" dirty="0" smtClean="0"/>
              <a:t>! </a:t>
            </a:r>
            <a:r>
              <a:rPr lang="en-US" b="1" baseline="0" dirty="0" smtClean="0"/>
              <a:t>v. </a:t>
            </a:r>
            <a:r>
              <a:rPr lang="en-JM" b="1" baseline="0" dirty="0" smtClean="0"/>
              <a:t>4. </a:t>
            </a:r>
            <a:r>
              <a:rPr lang="en-JM" baseline="0" dirty="0" smtClean="0"/>
              <a:t>Then said the Lord unto Moses, Behold, I will rain bread from heaven for you; and the people shall go out and gather a certain rate every day, that I may </a:t>
            </a:r>
            <a:r>
              <a:rPr lang="en-JM" b="1" i="1" baseline="0" dirty="0" smtClean="0"/>
              <a:t>prove them</a:t>
            </a:r>
            <a:r>
              <a:rPr lang="en-JM" baseline="0" dirty="0" smtClean="0"/>
              <a:t>, </a:t>
            </a:r>
            <a:r>
              <a:rPr lang="en-JM" b="1" u="sng" baseline="0" dirty="0" smtClean="0"/>
              <a:t>whether they will walk in my law, or no</a:t>
            </a:r>
            <a:r>
              <a:rPr lang="en-JM" baseline="0" dirty="0" smtClean="0"/>
              <a:t>.</a:t>
            </a:r>
            <a:r>
              <a:rPr lang="en-US" baseline="0" dirty="0" smtClean="0"/>
              <a:t> </a:t>
            </a:r>
          </a:p>
          <a:p>
            <a:pPr marL="0" indent="0" algn="l">
              <a:buNone/>
            </a:pPr>
            <a:r>
              <a:rPr lang="en-US" baseline="0" dirty="0" smtClean="0"/>
              <a:t>The manna: </a:t>
            </a:r>
          </a:p>
          <a:p>
            <a:pPr marL="0" indent="0" algn="l">
              <a:buNone/>
            </a:pPr>
            <a:r>
              <a:rPr lang="en-US" b="1" baseline="0" dirty="0" err="1" smtClean="0"/>
              <a:t>i</a:t>
            </a:r>
            <a:r>
              <a:rPr lang="en-US" b="1" baseline="0" dirty="0" smtClean="0"/>
              <a:t>.</a:t>
            </a:r>
            <a:r>
              <a:rPr lang="en-US" baseline="0" dirty="0" smtClean="0"/>
              <a:t> Present in the morning (as soon as the sunlight got hot it melted away), </a:t>
            </a:r>
          </a:p>
          <a:p>
            <a:pPr marL="0" indent="0" algn="l">
              <a:buNone/>
            </a:pPr>
            <a:r>
              <a:rPr lang="en-US" b="1" baseline="0" dirty="0" smtClean="0"/>
              <a:t>ii.</a:t>
            </a:r>
            <a:r>
              <a:rPr lang="en-US" baseline="0" dirty="0" smtClean="0"/>
              <a:t> Available daily, </a:t>
            </a:r>
          </a:p>
          <a:p>
            <a:pPr marL="0" indent="0" algn="l">
              <a:buNone/>
            </a:pPr>
            <a:r>
              <a:rPr lang="en-US" b="1" baseline="0" dirty="0" smtClean="0"/>
              <a:t>iii.</a:t>
            </a:r>
            <a:r>
              <a:rPr lang="en-US" baseline="0" dirty="0" smtClean="0"/>
              <a:t> Any left overnight would be stink and have worms, </a:t>
            </a:r>
          </a:p>
          <a:p>
            <a:pPr marL="0" indent="0" algn="l">
              <a:buNone/>
            </a:pPr>
            <a:r>
              <a:rPr lang="en-US" b="1" baseline="0" dirty="0" smtClean="0"/>
              <a:t>iv.</a:t>
            </a:r>
            <a:r>
              <a:rPr lang="en-US" baseline="0" dirty="0" smtClean="0"/>
              <a:t> On the Preparation Day (Friday) twice as much was to be gathered to serve for both Friday and Sabbath, </a:t>
            </a:r>
          </a:p>
          <a:p>
            <a:pPr marL="0" indent="0" algn="l">
              <a:buNone/>
            </a:pPr>
            <a:r>
              <a:rPr lang="en-US" b="1" baseline="0" dirty="0" smtClean="0"/>
              <a:t>v.</a:t>
            </a:r>
            <a:r>
              <a:rPr lang="en-US" baseline="0" dirty="0" smtClean="0"/>
              <a:t> That which was gathered on Friday and left overnight for Sabbath did not spoil and </a:t>
            </a:r>
          </a:p>
          <a:p>
            <a:pPr marL="0" indent="0" algn="l">
              <a:buNone/>
            </a:pPr>
            <a:r>
              <a:rPr lang="en-US" b="1" baseline="0" dirty="0" smtClean="0"/>
              <a:t>vi.</a:t>
            </a:r>
            <a:r>
              <a:rPr lang="en-US" baseline="0" dirty="0" smtClean="0"/>
              <a:t> No manna fell on the Sabbath!!    </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8775876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So, what is the fast we are to have today? The antitypical fast? </a:t>
            </a:r>
            <a:r>
              <a:rPr lang="en-US" b="1" dirty="0" smtClean="0"/>
              <a:t>(Reading Assignment – Revelation chapter 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(Third Point) 3. The manna was in a golden pot – Why a golden pot? What did Jesus say about gold in the book of Revelation in the message to the Church at</a:t>
            </a:r>
            <a:r>
              <a:rPr lang="en-US" baseline="0" dirty="0" smtClean="0"/>
              <a:t> Laodicea? Rev. 3:</a:t>
            </a:r>
            <a:r>
              <a:rPr lang="en-JM" sz="1200" b="1" i="0" kern="1200" baseline="30000" dirty="0" smtClean="0">
                <a:solidFill>
                  <a:schemeClr val="tx1"/>
                </a:solidFill>
                <a:effectLst/>
                <a:latin typeface="+mn-lt"/>
                <a:ea typeface="+mn-ea"/>
                <a:cs typeface="+mn-cs"/>
              </a:rPr>
              <a:t>18 </a:t>
            </a:r>
            <a:r>
              <a:rPr lang="en-JM" sz="1200" b="0" i="0" kern="1200" dirty="0" smtClean="0">
                <a:solidFill>
                  <a:schemeClr val="tx1"/>
                </a:solidFill>
                <a:effectLst/>
                <a:latin typeface="+mn-lt"/>
                <a:ea typeface="+mn-ea"/>
                <a:cs typeface="+mn-cs"/>
              </a:rPr>
              <a:t>I counsel thee to buy of me </a:t>
            </a:r>
            <a:r>
              <a:rPr lang="en-JM" sz="1200" b="1" i="0" kern="1200" dirty="0" smtClean="0">
                <a:solidFill>
                  <a:schemeClr val="tx1"/>
                </a:solidFill>
                <a:effectLst/>
                <a:latin typeface="+mn-lt"/>
                <a:ea typeface="+mn-ea"/>
                <a:cs typeface="+mn-cs"/>
              </a:rPr>
              <a:t>gold </a:t>
            </a:r>
            <a:r>
              <a:rPr lang="en-JM" sz="1200" b="1" i="0" u="sng" kern="1200" dirty="0" smtClean="0">
                <a:solidFill>
                  <a:schemeClr val="tx1"/>
                </a:solidFill>
                <a:effectLst/>
                <a:latin typeface="+mn-lt"/>
                <a:ea typeface="+mn-ea"/>
                <a:cs typeface="+mn-cs"/>
              </a:rPr>
              <a:t>tried in the fire</a:t>
            </a:r>
            <a:r>
              <a:rPr lang="en-JM" sz="1200" b="0" i="0" kern="1200" dirty="0" smtClean="0">
                <a:solidFill>
                  <a:schemeClr val="tx1"/>
                </a:solidFill>
                <a:effectLst/>
                <a:latin typeface="+mn-lt"/>
                <a:ea typeface="+mn-ea"/>
                <a:cs typeface="+mn-cs"/>
              </a:rPr>
              <a:t>, that thou mayest be </a:t>
            </a:r>
            <a:r>
              <a:rPr lang="en-JM" sz="1200" b="1" i="1" kern="1200" dirty="0" smtClean="0">
                <a:solidFill>
                  <a:schemeClr val="tx1"/>
                </a:solidFill>
                <a:effectLst/>
                <a:latin typeface="+mn-lt"/>
                <a:ea typeface="+mn-ea"/>
                <a:cs typeface="+mn-cs"/>
              </a:rPr>
              <a:t>rich</a:t>
            </a:r>
            <a:r>
              <a:rPr lang="en-JM" sz="1200" b="0" i="0" kern="1200" dirty="0" smtClean="0">
                <a:solidFill>
                  <a:schemeClr val="tx1"/>
                </a:solidFill>
                <a:effectLst/>
                <a:latin typeface="+mn-lt"/>
                <a:ea typeface="+mn-ea"/>
                <a:cs typeface="+mn-cs"/>
              </a:rPr>
              <a:t>;</a:t>
            </a:r>
            <a:r>
              <a:rPr lang="en-US" baseline="0" dirty="0" smtClean="0"/>
              <a:t> / </a:t>
            </a:r>
            <a:r>
              <a:rPr lang="en-US" u="sng" baseline="0" dirty="0" smtClean="0"/>
              <a:t>GOLD</a:t>
            </a:r>
            <a:r>
              <a:rPr lang="en-US" baseline="0" dirty="0" smtClean="0"/>
              <a:t> = Holiness (</a:t>
            </a:r>
            <a:r>
              <a:rPr lang="en-US" b="1" baseline="0" dirty="0" smtClean="0"/>
              <a:t>Rev. 4:4</a:t>
            </a:r>
            <a:r>
              <a:rPr lang="en-US" baseline="0" dirty="0" smtClean="0"/>
              <a:t>). Pure character (</a:t>
            </a:r>
            <a:r>
              <a:rPr lang="en-US" b="1" baseline="0" dirty="0" smtClean="0"/>
              <a:t>Isa. 13:12</a:t>
            </a:r>
            <a:r>
              <a:rPr lang="en-US" baseline="0" dirty="0" smtClean="0"/>
              <a:t>). Spiritual Wealth (</a:t>
            </a:r>
            <a:r>
              <a:rPr lang="en-US" b="1" baseline="0" dirty="0" smtClean="0"/>
              <a:t>Rev. 3:18</a:t>
            </a:r>
            <a:r>
              <a:rPr lang="en-US" baseline="0" dirty="0" smtClean="0"/>
              <a:t>) </a:t>
            </a:r>
            <a:endParaRPr lang="en-US" dirty="0" smtClean="0"/>
          </a:p>
          <a:p>
            <a:pPr marL="0" indent="0" algn="l">
              <a:buNone/>
            </a:pP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8759454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Reading Assignment: The faith I live by chapter 3: Who shall receive god’s seal?</a:t>
            </a:r>
          </a:p>
          <a:p>
            <a:r>
              <a:rPr lang="en-JM" dirty="0" smtClean="0"/>
              <a:t>NOTE:</a:t>
            </a:r>
            <a:r>
              <a:rPr lang="en-JM" baseline="0" dirty="0" smtClean="0"/>
              <a:t> While the image of the beast is being formed (As we speak! Right now!) – We should be very busy allowing the Holy Spirit to develop in us the </a:t>
            </a:r>
            <a:r>
              <a:rPr lang="en-JM" b="1" baseline="0" dirty="0" smtClean="0"/>
              <a:t>image of Christ!!</a:t>
            </a:r>
            <a:r>
              <a:rPr lang="en-JM" baseline="0"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59</a:t>
            </a:fld>
            <a:endParaRPr lang="en-US"/>
          </a:p>
        </p:txBody>
      </p:sp>
    </p:spTree>
    <p:extLst>
      <p:ext uri="{BB962C8B-B14F-4D97-AF65-F5344CB8AC3E}">
        <p14:creationId xmlns:p14="http://schemas.microsoft.com/office/powerpoint/2010/main" val="42368862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Reading Assignment: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60</a:t>
            </a:fld>
            <a:endParaRPr lang="en-US"/>
          </a:p>
        </p:txBody>
      </p:sp>
    </p:spTree>
    <p:extLst>
      <p:ext uri="{BB962C8B-B14F-4D97-AF65-F5344CB8AC3E}">
        <p14:creationId xmlns:p14="http://schemas.microsoft.com/office/powerpoint/2010/main" val="38318782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Reading Assignment: Counsels for the Church, chapter 61 – The Coming Crisis.</a:t>
            </a:r>
          </a:p>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61</a:t>
            </a:fld>
            <a:endParaRPr lang="en-US"/>
          </a:p>
        </p:txBody>
      </p:sp>
    </p:spTree>
    <p:extLst>
      <p:ext uri="{BB962C8B-B14F-4D97-AF65-F5344CB8AC3E}">
        <p14:creationId xmlns:p14="http://schemas.microsoft.com/office/powerpoint/2010/main" val="28604683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Reading Assignment: Counsels for the Church, chapter 61 – The Coming Crisis.</a:t>
            </a:r>
          </a:p>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62</a:t>
            </a:fld>
            <a:endParaRPr lang="en-US"/>
          </a:p>
        </p:txBody>
      </p:sp>
    </p:spTree>
    <p:extLst>
      <p:ext uri="{BB962C8B-B14F-4D97-AF65-F5344CB8AC3E}">
        <p14:creationId xmlns:p14="http://schemas.microsoft.com/office/powerpoint/2010/main" val="143911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So, what is the fast we are to have today? The antitypical fast? </a:t>
            </a:r>
          </a:p>
          <a:p>
            <a:pPr marL="0" indent="0" algn="l">
              <a:buNone/>
            </a:pPr>
            <a:r>
              <a:rPr lang="en-US" dirty="0" smtClean="0"/>
              <a:t>(Fourth Point) 4. The manna ultimately represents </a:t>
            </a:r>
            <a:r>
              <a:rPr lang="en-US" b="1" u="sng" dirty="0" smtClean="0"/>
              <a:t>Jesus,</a:t>
            </a:r>
            <a:r>
              <a:rPr lang="en-US" b="1" u="sng" baseline="0" dirty="0" smtClean="0"/>
              <a:t> the Bread of Life</a:t>
            </a:r>
            <a:r>
              <a:rPr lang="en-US" baseline="0" dirty="0" smtClean="0"/>
              <a:t>! [CAN YOU SEE THE CONNECTION BETWEEN THE GOLDEN POT BEING CHARACTER, ETC. AND </a:t>
            </a:r>
            <a:r>
              <a:rPr lang="en-US" b="1" i="1" baseline="0" dirty="0" smtClean="0"/>
              <a:t>JESUS</a:t>
            </a:r>
            <a:r>
              <a:rPr lang="en-US" baseline="0" dirty="0" smtClean="0"/>
              <a:t> BEING THE MANNA!!??] </a:t>
            </a:r>
            <a:r>
              <a:rPr lang="en-US" b="1" baseline="0" dirty="0" smtClean="0"/>
              <a:t>When we are filled up with Jesus we will have a perfect character! – </a:t>
            </a:r>
            <a:r>
              <a:rPr lang="en-US" b="1" u="sng" baseline="0" dirty="0" smtClean="0"/>
              <a:t>like His</a:t>
            </a:r>
            <a:r>
              <a:rPr lang="en-US" b="1" baseline="0" dirty="0" smtClean="0"/>
              <a:t>!!</a:t>
            </a:r>
          </a:p>
          <a:p>
            <a:pPr marL="0" indent="0" algn="l">
              <a:buNone/>
            </a:pPr>
            <a:r>
              <a:rPr lang="en-US" b="0" baseline="0" dirty="0" smtClean="0"/>
              <a:t>QUESTION: Did the manna in the ark ever go stink? And have worms? (It couldn’t because it represented Jesus – Who - </a:t>
            </a:r>
            <a:r>
              <a:rPr lang="en-US" b="0" i="1" baseline="0" dirty="0" smtClean="0"/>
              <a:t>never - saw - corruption</a:t>
            </a:r>
            <a:r>
              <a:rPr lang="en-US" b="0" i="0" baseline="0" dirty="0" smtClean="0"/>
              <a:t>!! He experienced no physical decaying! And – He – had NO SIN!!! Hallelujah!!!)</a:t>
            </a:r>
            <a:r>
              <a:rPr lang="en-US" b="0" baseline="0" dirty="0" smtClean="0"/>
              <a:t>  </a:t>
            </a:r>
            <a:endParaRPr lang="en-US" b="0"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915266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In John 6: Jesus had fed the multitude – The men alone numbered 5 thousand!! The multitude was fed with a little boy’s lunch consisting of five loaves and two fish!! Yet, when everybody had their full – 12 baskets full of food was collected!! Jesus</a:t>
            </a:r>
            <a:r>
              <a:rPr lang="en-JM" baseline="0" dirty="0" smtClean="0"/>
              <a:t> later uttered the words in vv. 35, 48 &amp; 51!! </a:t>
            </a:r>
            <a:r>
              <a:rPr lang="en-JM" b="1" dirty="0" smtClean="0"/>
              <a:t>WHAT DOES ALL OF</a:t>
            </a:r>
            <a:r>
              <a:rPr lang="en-JM" b="1" baseline="0" dirty="0" smtClean="0"/>
              <a:t> THAT TELL US FOR TODAY? HE IS ALL POWERFUL!! (Matt. 28:18) HE IS ALL SUFFICIENT!! </a:t>
            </a:r>
            <a:r>
              <a:rPr lang="en-JM" b="1"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64</a:t>
            </a:fld>
            <a:endParaRPr lang="en-US"/>
          </a:p>
        </p:txBody>
      </p:sp>
    </p:spTree>
    <p:extLst>
      <p:ext uri="{BB962C8B-B14F-4D97-AF65-F5344CB8AC3E}">
        <p14:creationId xmlns:p14="http://schemas.microsoft.com/office/powerpoint/2010/main" val="1896708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JUST IN CASE SOMEONE DIDN’T GET IT…How do we </a:t>
            </a:r>
            <a:r>
              <a:rPr lang="en-JM" b="1" u="sng" dirty="0" smtClean="0"/>
              <a:t>eat </a:t>
            </a:r>
            <a:r>
              <a:rPr lang="en-JM" b="1" dirty="0" smtClean="0"/>
              <a:t>Jesus?</a:t>
            </a:r>
            <a:endParaRPr lang="en-JM" b="1" dirty="0"/>
          </a:p>
        </p:txBody>
      </p:sp>
      <p:sp>
        <p:nvSpPr>
          <p:cNvPr id="4" name="Slide Number Placeholder 3"/>
          <p:cNvSpPr>
            <a:spLocks noGrp="1"/>
          </p:cNvSpPr>
          <p:nvPr>
            <p:ph type="sldNum" sz="quarter" idx="10"/>
          </p:nvPr>
        </p:nvSpPr>
        <p:spPr/>
        <p:txBody>
          <a:bodyPr/>
          <a:lstStyle/>
          <a:p>
            <a:fld id="{96A5CE52-A92E-424F-BF19-42E235F26234}" type="slidenum">
              <a:rPr lang="en-US" smtClean="0"/>
              <a:t>65</a:t>
            </a:fld>
            <a:endParaRPr lang="en-US"/>
          </a:p>
        </p:txBody>
      </p:sp>
    </p:spTree>
    <p:extLst>
      <p:ext uri="{BB962C8B-B14F-4D97-AF65-F5344CB8AC3E}">
        <p14:creationId xmlns:p14="http://schemas.microsoft.com/office/powerpoint/2010/main" val="29005820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Jesus must become a part of us – as we eat and drink food it makes blood and become a part of us!! How can we eat and drink Jesus Christ so that He becomes as</a:t>
            </a:r>
          </a:p>
          <a:p>
            <a:r>
              <a:rPr lang="en-JM" dirty="0" smtClean="0"/>
              <a:t> life-giving blood flowing through our veins and arteries?...? </a:t>
            </a:r>
          </a:p>
          <a:p>
            <a:r>
              <a:rPr lang="en-JM" sz="1200" smtClean="0"/>
              <a:t>Note: </a:t>
            </a:r>
            <a:r>
              <a:rPr lang="en-JM" sz="1200" dirty="0" smtClean="0"/>
              <a:t>“raise him up</a:t>
            </a:r>
            <a:r>
              <a:rPr lang="en-JM" sz="1200" baseline="0" dirty="0" smtClean="0"/>
              <a:t> at the last day” – Some will be “raised up” from the grave – and others will be “raised up” with them to meet the Lord in the air!! Dead or alive – “raised up”!!</a:t>
            </a:r>
            <a:r>
              <a:rPr lang="en-JM" sz="1200"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66</a:t>
            </a:fld>
            <a:endParaRPr lang="en-US"/>
          </a:p>
        </p:txBody>
      </p:sp>
    </p:spTree>
    <p:extLst>
      <p:ext uri="{BB962C8B-B14F-4D97-AF65-F5344CB8AC3E}">
        <p14:creationId xmlns:p14="http://schemas.microsoft.com/office/powerpoint/2010/main" val="368341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Stopped Here: At Eden Valley Church / Study Group, 2021 05 01.Ended hymn 281.</a:t>
            </a:r>
          </a:p>
          <a:p>
            <a:r>
              <a:rPr lang="en-US" dirty="0" smtClean="0"/>
              <a:t>General </a:t>
            </a:r>
            <a:r>
              <a:rPr lang="en-US" dirty="0"/>
              <a:t>comments:</a:t>
            </a:r>
            <a:r>
              <a:rPr lang="en-US" baseline="0" dirty="0"/>
              <a:t> </a:t>
            </a:r>
          </a:p>
          <a:p>
            <a:r>
              <a:rPr lang="en-US" baseline="0" dirty="0"/>
              <a:t>“Thy way O God is in the sanctuary: </a:t>
            </a:r>
            <a:r>
              <a:rPr lang="en-US" sz="1200" b="0" i="0" kern="1200" dirty="0">
                <a:solidFill>
                  <a:schemeClr val="tx1"/>
                </a:solidFill>
                <a:effectLst/>
                <a:latin typeface="+mn-lt"/>
                <a:ea typeface="+mn-ea"/>
                <a:cs typeface="+mn-cs"/>
              </a:rPr>
              <a:t>who is so great a God as our God?</a:t>
            </a:r>
            <a:r>
              <a:rPr lang="en-US" baseline="0" dirty="0"/>
              <a:t>”</a:t>
            </a:r>
          </a:p>
          <a:p>
            <a:r>
              <a:rPr lang="en-US" baseline="0" dirty="0"/>
              <a:t>What or whom is the “Way”? It’s Jesus! John 14:6 </a:t>
            </a:r>
            <a:r>
              <a:rPr lang="en-US" sz="1200" b="0" i="0" kern="1200" dirty="0">
                <a:solidFill>
                  <a:schemeClr val="tx1"/>
                </a:solidFill>
                <a:effectLst/>
                <a:latin typeface="+mn-lt"/>
                <a:ea typeface="+mn-ea"/>
                <a:cs typeface="+mn-cs"/>
              </a:rPr>
              <a:t>(KJV) “Jesus saith unto him, I am the way, the truth, and the life: no man cometh unto the Father, but by me.”</a:t>
            </a:r>
          </a:p>
          <a:p>
            <a:r>
              <a:rPr lang="en-US" baseline="0" dirty="0"/>
              <a:t>Jesus is now in the MHP not the HP.  We are </a:t>
            </a:r>
            <a:r>
              <a:rPr lang="en-US" baseline="0" dirty="0" smtClean="0"/>
              <a:t>supposed to be wherever </a:t>
            </a:r>
            <a:r>
              <a:rPr lang="en-US" baseline="0" dirty="0"/>
              <a:t>Jesus is so we must follow Him into the MHP. Following Jesus doesn’t mean a smooth trouble free existence. When we enlist on Jesus’ side we must expect attacks from satan. Satan is very mad at this stage of the Great Controversy…He will “</a:t>
            </a:r>
            <a:r>
              <a:rPr lang="en-US" i="1" baseline="0" dirty="0"/>
              <a:t>mess up</a:t>
            </a:r>
            <a:r>
              <a:rPr lang="en-US" baseline="0" dirty="0"/>
              <a:t>” anyone of us if we lay ourselves careless. 1 Peter 5:8 </a:t>
            </a:r>
            <a:r>
              <a:rPr lang="en-US" baseline="0" dirty="0" smtClean="0"/>
              <a:t>/ 2 Tim. 3:12    </a:t>
            </a:r>
            <a:endParaRPr lang="en-US" baseline="0" dirty="0"/>
          </a:p>
          <a:p>
            <a:endParaRPr lang="en-US" baseline="0" dirty="0"/>
          </a:p>
          <a:p>
            <a:r>
              <a:rPr lang="en-US" baseline="0" dirty="0"/>
              <a:t>Declaration:</a:t>
            </a:r>
          </a:p>
          <a:p>
            <a:r>
              <a:rPr lang="en-US" dirty="0" smtClean="0"/>
              <a:t>1. Look </a:t>
            </a:r>
            <a:r>
              <a:rPr lang="en-US" dirty="0"/>
              <a:t>to Jesus not the presenter.</a:t>
            </a:r>
          </a:p>
          <a:p>
            <a:r>
              <a:rPr lang="en-US" baseline="0" dirty="0" smtClean="0"/>
              <a:t>2. Do </a:t>
            </a:r>
            <a:r>
              <a:rPr lang="en-US" baseline="0" dirty="0"/>
              <a:t>not be distracted; listen carefully; focus on the screen.</a:t>
            </a:r>
          </a:p>
          <a:p>
            <a:r>
              <a:rPr lang="en-US" baseline="0" dirty="0" smtClean="0"/>
              <a:t>3. A </a:t>
            </a:r>
            <a:r>
              <a:rPr lang="en-US" baseline="0" dirty="0"/>
              <a:t>lot will be said / information given that is not on the screen.</a:t>
            </a:r>
          </a:p>
          <a:p>
            <a:r>
              <a:rPr lang="en-US" baseline="0" dirty="0" smtClean="0"/>
              <a:t>4. Take </a:t>
            </a:r>
            <a:r>
              <a:rPr lang="en-US" baseline="0" dirty="0"/>
              <a:t>notes and go and study for yourselves.</a:t>
            </a:r>
          </a:p>
          <a:p>
            <a:r>
              <a:rPr lang="en-US" dirty="0" smtClean="0"/>
              <a:t>5. Actively </a:t>
            </a:r>
            <a:r>
              <a:rPr lang="en-US" dirty="0"/>
              <a:t>participate by:</a:t>
            </a:r>
          </a:p>
          <a:p>
            <a:r>
              <a:rPr lang="en-US" dirty="0" smtClean="0"/>
              <a:t>- Finding </a:t>
            </a:r>
            <a:r>
              <a:rPr lang="en-US" dirty="0"/>
              <a:t>the scripture texts and other references (quickly) and reading if/when necessary.</a:t>
            </a:r>
            <a:r>
              <a:rPr lang="en-US" baseline="0" dirty="0"/>
              <a:t> </a:t>
            </a:r>
            <a:r>
              <a:rPr lang="en-US" dirty="0"/>
              <a:t> </a:t>
            </a:r>
          </a:p>
          <a:p>
            <a:r>
              <a:rPr lang="en-US" baseline="0" dirty="0" smtClean="0"/>
              <a:t>- Children </a:t>
            </a:r>
            <a:r>
              <a:rPr lang="en-US" baseline="0" dirty="0"/>
              <a:t>– Help with the reading of the texts.</a:t>
            </a:r>
          </a:p>
          <a:p>
            <a:r>
              <a:rPr lang="en-US" baseline="0" dirty="0" smtClean="0"/>
              <a:t>- Read </a:t>
            </a:r>
            <a:r>
              <a:rPr lang="en-US" baseline="0" dirty="0"/>
              <a:t>from the screen when indicated to do so. </a:t>
            </a:r>
          </a:p>
        </p:txBody>
      </p:sp>
      <p:sp>
        <p:nvSpPr>
          <p:cNvPr id="4" name="Slide Number Placeholder 3"/>
          <p:cNvSpPr>
            <a:spLocks noGrp="1"/>
          </p:cNvSpPr>
          <p:nvPr>
            <p:ph type="sldNum" sz="quarter" idx="10"/>
          </p:nvPr>
        </p:nvSpPr>
        <p:spPr/>
        <p:txBody>
          <a:bodyPr/>
          <a:lstStyle/>
          <a:p>
            <a:fld id="{96A5CE52-A92E-424F-BF19-42E235F26234}" type="slidenum">
              <a:rPr lang="en-US" smtClean="0"/>
              <a:t>7</a:t>
            </a:fld>
            <a:endParaRPr lang="en-US"/>
          </a:p>
        </p:txBody>
      </p:sp>
    </p:spTree>
    <p:extLst>
      <p:ext uri="{BB962C8B-B14F-4D97-AF65-F5344CB8AC3E}">
        <p14:creationId xmlns:p14="http://schemas.microsoft.com/office/powerpoint/2010/main" val="375461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JM" dirty="0" smtClean="0"/>
              <a:t>(First Point) 1. Jesus’s power can resurrect the dead – the physically dead! (Lazarus – John 11:43, 44</a:t>
            </a:r>
            <a:r>
              <a:rPr lang="en-JM" dirty="0" smtClean="0">
                <a:sym typeface="Wingdings" panose="05000000000000000000" pitchFamily="2" charset="2"/>
              </a:rPr>
              <a:t>) </a:t>
            </a:r>
            <a:r>
              <a:rPr lang="en-JM" sz="1200" b="1" i="0" kern="1200" baseline="30000" dirty="0" smtClean="0">
                <a:solidFill>
                  <a:schemeClr val="tx1"/>
                </a:solidFill>
                <a:effectLst/>
                <a:latin typeface="+mn-lt"/>
                <a:ea typeface="+mn-ea"/>
                <a:cs typeface="+mn-cs"/>
              </a:rPr>
              <a:t>43 </a:t>
            </a:r>
            <a:r>
              <a:rPr lang="en-JM" sz="1200" b="0" i="0" kern="1200" dirty="0" smtClean="0">
                <a:solidFill>
                  <a:schemeClr val="tx1"/>
                </a:solidFill>
                <a:effectLst/>
                <a:latin typeface="+mn-lt"/>
                <a:ea typeface="+mn-ea"/>
                <a:cs typeface="+mn-cs"/>
              </a:rPr>
              <a:t>And when he thus had spoken, he cried with a loud voice, Lazarus, come forth. </a:t>
            </a:r>
            <a:r>
              <a:rPr lang="en-JM" sz="1200" b="1" i="0" kern="1200" baseline="30000" dirty="0" smtClean="0">
                <a:solidFill>
                  <a:schemeClr val="tx1"/>
                </a:solidFill>
                <a:effectLst/>
                <a:latin typeface="+mn-lt"/>
                <a:ea typeface="+mn-ea"/>
                <a:cs typeface="+mn-cs"/>
              </a:rPr>
              <a:t>44 </a:t>
            </a:r>
            <a:r>
              <a:rPr lang="en-JM" sz="1200" b="0" i="0" kern="1200" dirty="0" smtClean="0">
                <a:solidFill>
                  <a:schemeClr val="tx1"/>
                </a:solidFill>
                <a:effectLst/>
                <a:latin typeface="+mn-lt"/>
                <a:ea typeface="+mn-ea"/>
                <a:cs typeface="+mn-cs"/>
              </a:rPr>
              <a:t>And he that was dead came forth, bound hand and foot with graveclothes: and his face was bound about with a napkin. Jesus saith unto them, Loose him, and let him go. // But he can also resurrect </a:t>
            </a:r>
            <a:r>
              <a:rPr lang="en-JM" baseline="0" dirty="0" smtClean="0">
                <a:sym typeface="Wingdings" panose="05000000000000000000" pitchFamily="2" charset="2"/>
              </a:rPr>
              <a:t>the spiritually dead! Ephesians 2:1 And you hath he quickened, who were </a:t>
            </a:r>
            <a:r>
              <a:rPr lang="en-JM" b="1" baseline="0" dirty="0" smtClean="0">
                <a:sym typeface="Wingdings" panose="05000000000000000000" pitchFamily="2" charset="2"/>
              </a:rPr>
              <a:t>dead</a:t>
            </a:r>
            <a:r>
              <a:rPr lang="en-JM" baseline="0" dirty="0" smtClean="0">
                <a:sym typeface="Wingdings" panose="05000000000000000000" pitchFamily="2" charset="2"/>
              </a:rPr>
              <a:t> in trespasses and sins; (See also Eph. 1:5, Col. 2:13 and 1 Peter 2:24)</a:t>
            </a:r>
            <a:endParaRPr lang="en-JM" sz="1200" b="0" i="0" kern="1200" dirty="0" smtClean="0">
              <a:solidFill>
                <a:schemeClr val="tx1"/>
              </a:solidFill>
              <a:effectLst/>
              <a:latin typeface="+mn-lt"/>
              <a:ea typeface="+mn-ea"/>
              <a:cs typeface="+mn-cs"/>
            </a:endParaRPr>
          </a:p>
          <a:p>
            <a:pPr marL="0" indent="0">
              <a:buNone/>
            </a:pP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68</a:t>
            </a:fld>
            <a:endParaRPr lang="en-US"/>
          </a:p>
        </p:txBody>
      </p:sp>
    </p:spTree>
    <p:extLst>
      <p:ext uri="{BB962C8B-B14F-4D97-AF65-F5344CB8AC3E}">
        <p14:creationId xmlns:p14="http://schemas.microsoft.com/office/powerpoint/2010/main" val="18039924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Reading Assignment – Numbers 16 &amp; 17. What else</a:t>
            </a:r>
            <a:r>
              <a:rPr lang="en-JM" baseline="0" dirty="0" smtClean="0"/>
              <a:t> can we learn from Aaron’s rod?</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69</a:t>
            </a:fld>
            <a:endParaRPr lang="en-US"/>
          </a:p>
        </p:txBody>
      </p:sp>
    </p:spTree>
    <p:extLst>
      <p:ext uri="{BB962C8B-B14F-4D97-AF65-F5344CB8AC3E}">
        <p14:creationId xmlns:p14="http://schemas.microsoft.com/office/powerpoint/2010/main" val="4206926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71</a:t>
            </a:fld>
            <a:endParaRPr lang="en-US"/>
          </a:p>
        </p:txBody>
      </p:sp>
    </p:spTree>
    <p:extLst>
      <p:ext uri="{BB962C8B-B14F-4D97-AF65-F5344CB8AC3E}">
        <p14:creationId xmlns:p14="http://schemas.microsoft.com/office/powerpoint/2010/main" val="30582519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72</a:t>
            </a:fld>
            <a:endParaRPr lang="en-US"/>
          </a:p>
        </p:txBody>
      </p:sp>
    </p:spTree>
    <p:extLst>
      <p:ext uri="{BB962C8B-B14F-4D97-AF65-F5344CB8AC3E}">
        <p14:creationId xmlns:p14="http://schemas.microsoft.com/office/powerpoint/2010/main" val="8776970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(Point 1) As in the physical, so in the spiritual, God wants us to “…guard our hearts” – Proverbs 24: 20 My son, attend to my words; incline thine ear unto my sayings. 21 Let them not depart from thine eyes; keep them in the midst of thine heart. 22 For they are life unto those that find them, and health to all their flesh. 23 Keep thy heart with all diligence; for out of it are the issues of life. 24 Put away from thee a froward mouth, and perverse lips put far from thee. 27 Turn not to the right hand nor to the left: remove thy foot from evil.</a:t>
            </a:r>
          </a:p>
          <a:p>
            <a:endParaRPr lang="en-JM" dirty="0" smtClean="0"/>
          </a:p>
          <a:p>
            <a:r>
              <a:rPr lang="en-JM" b="1" dirty="0" smtClean="0"/>
              <a:t>Diligence</a:t>
            </a:r>
            <a:r>
              <a:rPr lang="en-JM" dirty="0" smtClean="0"/>
              <a:t> - Constant and earnest effort to accomplish what is undertaken; persistent exertion of body or mind.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73</a:t>
            </a:fld>
            <a:endParaRPr lang="en-US"/>
          </a:p>
        </p:txBody>
      </p:sp>
    </p:spTree>
    <p:extLst>
      <p:ext uri="{BB962C8B-B14F-4D97-AF65-F5344CB8AC3E}">
        <p14:creationId xmlns:p14="http://schemas.microsoft.com/office/powerpoint/2010/main" val="21588311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(Point 2) Almond is called the “King of nuts”! COGNITIVE – Thinking, Thought, Reasoning. That’s </a:t>
            </a:r>
            <a:r>
              <a:rPr lang="en-JM" b="1" dirty="0" smtClean="0"/>
              <a:t>Frontal Lobe function! </a:t>
            </a:r>
            <a:r>
              <a:rPr lang="en-JM" b="1" u="sng" dirty="0" smtClean="0"/>
              <a:t>JRC - PA</a:t>
            </a:r>
            <a:endParaRPr lang="en-JM" b="1" u="sng" dirty="0"/>
          </a:p>
        </p:txBody>
      </p:sp>
      <p:sp>
        <p:nvSpPr>
          <p:cNvPr id="4" name="Slide Number Placeholder 3"/>
          <p:cNvSpPr>
            <a:spLocks noGrp="1"/>
          </p:cNvSpPr>
          <p:nvPr>
            <p:ph type="sldNum" sz="quarter" idx="10"/>
          </p:nvPr>
        </p:nvSpPr>
        <p:spPr/>
        <p:txBody>
          <a:bodyPr/>
          <a:lstStyle/>
          <a:p>
            <a:fld id="{96A5CE52-A92E-424F-BF19-42E235F26234}" type="slidenum">
              <a:rPr lang="en-US" smtClean="0"/>
              <a:t>74</a:t>
            </a:fld>
            <a:endParaRPr lang="en-US"/>
          </a:p>
        </p:txBody>
      </p:sp>
    </p:spTree>
    <p:extLst>
      <p:ext uri="{BB962C8B-B14F-4D97-AF65-F5344CB8AC3E}">
        <p14:creationId xmlns:p14="http://schemas.microsoft.com/office/powerpoint/2010/main" val="13633845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b="1" u="sng" dirty="0"/>
          </a:p>
        </p:txBody>
      </p:sp>
      <p:sp>
        <p:nvSpPr>
          <p:cNvPr id="4" name="Slide Number Placeholder 3"/>
          <p:cNvSpPr>
            <a:spLocks noGrp="1"/>
          </p:cNvSpPr>
          <p:nvPr>
            <p:ph type="sldNum" sz="quarter" idx="10"/>
          </p:nvPr>
        </p:nvSpPr>
        <p:spPr/>
        <p:txBody>
          <a:bodyPr/>
          <a:lstStyle/>
          <a:p>
            <a:fld id="{96A5CE52-A92E-424F-BF19-42E235F26234}" type="slidenum">
              <a:rPr lang="en-US" smtClean="0"/>
              <a:t>75</a:t>
            </a:fld>
            <a:endParaRPr lang="en-US"/>
          </a:p>
        </p:txBody>
      </p:sp>
    </p:spTree>
    <p:extLst>
      <p:ext uri="{BB962C8B-B14F-4D97-AF65-F5344CB8AC3E}">
        <p14:creationId xmlns:p14="http://schemas.microsoft.com/office/powerpoint/2010/main" val="18175210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Personally, </a:t>
            </a:r>
            <a:r>
              <a:rPr lang="en-US" b="1" dirty="0" smtClean="0"/>
              <a:t>almonds</a:t>
            </a:r>
            <a:r>
              <a:rPr lang="en-US" b="0" dirty="0" smtClean="0"/>
              <a:t> for ne, is like a great “</a:t>
            </a:r>
            <a:r>
              <a:rPr lang="en-US" b="1" dirty="0" smtClean="0"/>
              <a:t>secret weapon</a:t>
            </a:r>
            <a:r>
              <a:rPr lang="en-US" b="0" dirty="0" smtClean="0"/>
              <a:t>”!! My </a:t>
            </a:r>
            <a:r>
              <a:rPr lang="en-US" b="0" dirty="0" err="1" smtClean="0"/>
              <a:t>favourite</a:t>
            </a:r>
            <a:r>
              <a:rPr lang="en-US" b="0" dirty="0" smtClean="0"/>
              <a:t> nut. My ATN story…Triumph! </a:t>
            </a:r>
            <a:r>
              <a:rPr lang="en-US" b="1" dirty="0" smtClean="0"/>
              <a:t>PRAISE</a:t>
            </a:r>
            <a:r>
              <a:rPr lang="en-US" b="1" baseline="0" dirty="0" smtClean="0"/>
              <a:t> THE LORD!!!</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76</a:t>
            </a:fld>
            <a:endParaRPr lang="en-US"/>
          </a:p>
        </p:txBody>
      </p:sp>
    </p:spTree>
    <p:extLst>
      <p:ext uri="{BB962C8B-B14F-4D97-AF65-F5344CB8AC3E}">
        <p14:creationId xmlns:p14="http://schemas.microsoft.com/office/powerpoint/2010/main" val="3010939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will and the power of choice must be exercised and the Jesus will help us to overcome any evil or injurious habits we might have.</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77</a:t>
            </a:fld>
            <a:endParaRPr lang="en-US"/>
          </a:p>
        </p:txBody>
      </p:sp>
    </p:spTree>
    <p:extLst>
      <p:ext uri="{BB962C8B-B14F-4D97-AF65-F5344CB8AC3E}">
        <p14:creationId xmlns:p14="http://schemas.microsoft.com/office/powerpoint/2010/main" val="3285409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Immunity – The body is designed to heal itself (Barbara O'Neill, Walter Veith)</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78</a:t>
            </a:fld>
            <a:endParaRPr lang="en-US"/>
          </a:p>
        </p:txBody>
      </p:sp>
    </p:spTree>
    <p:extLst>
      <p:ext uri="{BB962C8B-B14F-4D97-AF65-F5344CB8AC3E}">
        <p14:creationId xmlns:p14="http://schemas.microsoft.com/office/powerpoint/2010/main" val="14175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Bases for the presentation: The </a:t>
            </a:r>
            <a:r>
              <a:rPr lang="en-US" dirty="0" smtClean="0"/>
              <a:t>Bible, the </a:t>
            </a:r>
            <a:r>
              <a:rPr lang="en-US" dirty="0"/>
              <a:t>Spirit of Prophecy and History! </a:t>
            </a:r>
          </a:p>
          <a:p>
            <a:r>
              <a:rPr lang="en-US" sz="1200" b="0" i="0" kern="1200" dirty="0">
                <a:solidFill>
                  <a:schemeClr val="tx1"/>
                </a:solidFill>
                <a:effectLst/>
                <a:latin typeface="+mn-lt"/>
                <a:ea typeface="+mn-ea"/>
                <a:cs typeface="+mn-cs"/>
              </a:rPr>
              <a:t>We are to see in history the fulfillment of prophecy, to study the workings of Providence in the great reformatory movements, and to understand the progress of events in the marshaling of the nations for the final conflict of the great controversy.—Testimonies for the Church 8:307 (1904). LDE </a:t>
            </a:r>
            <a:r>
              <a:rPr lang="en-US" sz="1200" b="0" i="0" kern="1200" dirty="0" smtClean="0">
                <a:solidFill>
                  <a:schemeClr val="tx1"/>
                </a:solidFill>
                <a:effectLst/>
                <a:latin typeface="+mn-lt"/>
                <a:ea typeface="+mn-ea"/>
                <a:cs typeface="+mn-cs"/>
              </a:rPr>
              <a:t>15.2 //</a:t>
            </a:r>
            <a:r>
              <a:rPr lang="en-US" sz="1200" b="0" i="0" kern="1200" baseline="0" dirty="0" smtClean="0">
                <a:solidFill>
                  <a:schemeClr val="tx1"/>
                </a:solidFill>
                <a:effectLst/>
                <a:latin typeface="+mn-lt"/>
                <a:ea typeface="+mn-ea"/>
                <a:cs typeface="+mn-cs"/>
              </a:rPr>
              <a:t> </a:t>
            </a:r>
            <a:r>
              <a:rPr lang="en-US" sz="1200" b="1" i="0" kern="1200" baseline="0" dirty="0" smtClean="0">
                <a:solidFill>
                  <a:schemeClr val="tx1"/>
                </a:solidFill>
                <a:effectLst/>
                <a:latin typeface="+mn-lt"/>
                <a:ea typeface="+mn-ea"/>
                <a:cs typeface="+mn-cs"/>
              </a:rPr>
              <a:t>ISAIAH 58:6 – 12.</a:t>
            </a:r>
            <a:endParaRPr lang="en-US" sz="1200" b="1"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8</a:t>
            </a:fld>
            <a:endParaRPr lang="en-US"/>
          </a:p>
        </p:txBody>
      </p:sp>
    </p:spTree>
    <p:extLst>
      <p:ext uri="{BB962C8B-B14F-4D97-AF65-F5344CB8AC3E}">
        <p14:creationId xmlns:p14="http://schemas.microsoft.com/office/powerpoint/2010/main" val="2057763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79</a:t>
            </a:fld>
            <a:endParaRPr lang="en-US"/>
          </a:p>
        </p:txBody>
      </p:sp>
    </p:spTree>
    <p:extLst>
      <p:ext uri="{BB962C8B-B14F-4D97-AF65-F5344CB8AC3E}">
        <p14:creationId xmlns:p14="http://schemas.microsoft.com/office/powerpoint/2010/main" val="24587684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80</a:t>
            </a:fld>
            <a:endParaRPr lang="en-US"/>
          </a:p>
        </p:txBody>
      </p:sp>
    </p:spTree>
    <p:extLst>
      <p:ext uri="{BB962C8B-B14F-4D97-AF65-F5344CB8AC3E}">
        <p14:creationId xmlns:p14="http://schemas.microsoft.com/office/powerpoint/2010/main" val="24729580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81</a:t>
            </a:fld>
            <a:endParaRPr lang="en-US"/>
          </a:p>
        </p:txBody>
      </p:sp>
    </p:spTree>
    <p:extLst>
      <p:ext uri="{BB962C8B-B14F-4D97-AF65-F5344CB8AC3E}">
        <p14:creationId xmlns:p14="http://schemas.microsoft.com/office/powerpoint/2010/main" val="27087752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Rev. </a:t>
            </a:r>
            <a:r>
              <a:rPr lang="en-JM" smtClean="0"/>
              <a:t>14:6,7</a:t>
            </a:r>
            <a:endParaRPr lang="en-JM"/>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28596435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JM" dirty="0" smtClean="0"/>
              <a:t>Rebellion!! Against God’s Prophet (Moses) and God’s (High) Priest (Aaron) – Antitypically: Rebellion against the Bible / Sanctuary Message / Jesus as High Priest in Heaven and the Prophet of the Remnant Church!! Let’s look at some of the scriptures!</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41067847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Who led the rebellion?</a:t>
            </a:r>
            <a:r>
              <a:rPr lang="en-JM" baseline="0" dirty="0" smtClean="0"/>
              <a:t> Why did they rebel? / </a:t>
            </a:r>
            <a:r>
              <a:rPr lang="en-JM" sz="1200" b="1" i="0" kern="1200" baseline="30000" dirty="0" smtClean="0">
                <a:solidFill>
                  <a:schemeClr val="tx1"/>
                </a:solidFill>
                <a:effectLst/>
                <a:latin typeface="+mn-lt"/>
                <a:ea typeface="+mn-ea"/>
                <a:cs typeface="+mn-cs"/>
              </a:rPr>
              <a:t>10 </a:t>
            </a:r>
            <a:r>
              <a:rPr lang="en-JM" sz="1200" b="0" i="0" kern="1200" dirty="0" smtClean="0">
                <a:solidFill>
                  <a:schemeClr val="tx1"/>
                </a:solidFill>
                <a:effectLst/>
                <a:latin typeface="+mn-lt"/>
                <a:ea typeface="+mn-ea"/>
                <a:cs typeface="+mn-cs"/>
              </a:rPr>
              <a:t>And he hath brought thee near to him, and all thy brethren the sons of Levi with thee: and seek ye the priesthood also?</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84</a:t>
            </a:fld>
            <a:endParaRPr lang="en-US"/>
          </a:p>
        </p:txBody>
      </p:sp>
    </p:spTree>
    <p:extLst>
      <p:ext uri="{BB962C8B-B14F-4D97-AF65-F5344CB8AC3E}">
        <p14:creationId xmlns:p14="http://schemas.microsoft.com/office/powerpoint/2010/main" val="10220023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aseline="0" dirty="0" smtClean="0"/>
              <a:t>Rebellious – disobedient &amp; stubborn, lie, and feisty! (</a:t>
            </a:r>
            <a:r>
              <a:rPr lang="en-JM" sz="1200" b="0" i="0" kern="1200" dirty="0" smtClean="0">
                <a:solidFill>
                  <a:schemeClr val="tx1"/>
                </a:solidFill>
                <a:effectLst/>
                <a:latin typeface="+mn-lt"/>
                <a:ea typeface="+mn-ea"/>
                <a:cs typeface="+mn-cs"/>
              </a:rPr>
              <a:t>ill-tempered; troublesome; difficult)</a:t>
            </a:r>
          </a:p>
          <a:p>
            <a:r>
              <a:rPr lang="en-JM" baseline="0"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85</a:t>
            </a:fld>
            <a:endParaRPr lang="en-US"/>
          </a:p>
        </p:txBody>
      </p:sp>
    </p:spTree>
    <p:extLst>
      <p:ext uri="{BB962C8B-B14F-4D97-AF65-F5344CB8AC3E}">
        <p14:creationId xmlns:p14="http://schemas.microsoft.com/office/powerpoint/2010/main" val="21663854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aseline="0" dirty="0" smtClean="0"/>
              <a:t> So, you say you’re all holy…Let’s test it!! Careful whose company you keep; careful who you follow! Study for yourself! Seek to know the Lord </a:t>
            </a:r>
            <a:r>
              <a:rPr lang="en-JM" b="1" baseline="0" dirty="0" smtClean="0"/>
              <a:t>personally</a:t>
            </a:r>
            <a:r>
              <a:rPr lang="en-JM" b="0" baseline="0" dirty="0" smtClean="0"/>
              <a:t> for yourself! Be </a:t>
            </a:r>
            <a:r>
              <a:rPr lang="en-JM" b="1" baseline="0" dirty="0" smtClean="0"/>
              <a:t>humble</a:t>
            </a:r>
            <a:r>
              <a:rPr lang="en-JM" b="0" baseline="0" dirty="0" smtClean="0"/>
              <a:t>! Don’t be haughty like Pharaoh!! </a:t>
            </a:r>
            <a:r>
              <a:rPr lang="en-JM" b="1" baseline="0" dirty="0" smtClean="0"/>
              <a:t>Do not reject / neglect / make of non-effect God’s words in the Bible and the Spirit of Prophecy! </a:t>
            </a:r>
            <a:r>
              <a:rPr lang="en-JM" b="0" baseline="0" dirty="0" smtClean="0"/>
              <a:t>That’s very dangerous ground!!</a:t>
            </a:r>
          </a:p>
        </p:txBody>
      </p:sp>
      <p:sp>
        <p:nvSpPr>
          <p:cNvPr id="4" name="Slide Number Placeholder 3"/>
          <p:cNvSpPr>
            <a:spLocks noGrp="1"/>
          </p:cNvSpPr>
          <p:nvPr>
            <p:ph type="sldNum" sz="quarter" idx="10"/>
          </p:nvPr>
        </p:nvSpPr>
        <p:spPr/>
        <p:txBody>
          <a:bodyPr/>
          <a:lstStyle/>
          <a:p>
            <a:fld id="{96A5CE52-A92E-424F-BF19-42E235F26234}" type="slidenum">
              <a:rPr lang="en-US" smtClean="0"/>
              <a:t>86</a:t>
            </a:fld>
            <a:endParaRPr lang="en-US"/>
          </a:p>
        </p:txBody>
      </p:sp>
    </p:spTree>
    <p:extLst>
      <p:ext uri="{BB962C8B-B14F-4D97-AF65-F5344CB8AC3E}">
        <p14:creationId xmlns:p14="http://schemas.microsoft.com/office/powerpoint/2010/main" val="19315951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Many reject the </a:t>
            </a:r>
            <a:r>
              <a:rPr lang="en-JM" b="1" dirty="0" smtClean="0"/>
              <a:t>Sanctuary Message</a:t>
            </a:r>
            <a:r>
              <a:rPr lang="en-JM" b="0" dirty="0" smtClean="0"/>
              <a:t>…Which is our central pillar!!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87</a:t>
            </a:fld>
            <a:endParaRPr lang="en-US"/>
          </a:p>
        </p:txBody>
      </p:sp>
    </p:spTree>
    <p:extLst>
      <p:ext uri="{BB962C8B-B14F-4D97-AF65-F5344CB8AC3E}">
        <p14:creationId xmlns:p14="http://schemas.microsoft.com/office/powerpoint/2010/main" val="1828929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Remember</a:t>
            </a:r>
            <a:r>
              <a:rPr lang="en-JM" baseline="0" dirty="0" smtClean="0"/>
              <a:t> the golden pot? Jesus is asking us now – while there is still time, to buy of Him “gold tried in the fire”! (Revelation 3:18) </a:t>
            </a:r>
            <a:r>
              <a:rPr lang="en-JM" b="1" baseline="0" dirty="0" smtClean="0"/>
              <a:t>LORD HELP US!!</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88</a:t>
            </a:fld>
            <a:endParaRPr lang="en-US"/>
          </a:p>
        </p:txBody>
      </p:sp>
    </p:spTree>
    <p:extLst>
      <p:ext uri="{BB962C8B-B14F-4D97-AF65-F5344CB8AC3E}">
        <p14:creationId xmlns:p14="http://schemas.microsoft.com/office/powerpoint/2010/main" val="2216371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2 Peter 1:12</a:t>
            </a:r>
            <a:r>
              <a:rPr lang="en-JM" sz="1200" b="0" i="0" u="none" strike="noStrike" kern="1200" baseline="0" dirty="0" smtClean="0">
                <a:solidFill>
                  <a:schemeClr val="tx1"/>
                </a:solidFill>
                <a:latin typeface="+mn-lt"/>
                <a:ea typeface="+mn-ea"/>
                <a:cs typeface="+mn-cs"/>
              </a:rPr>
              <a:t> Wherefore I will not be negligent to put you always in remembrance of these things, though ye know </a:t>
            </a:r>
            <a:r>
              <a:rPr lang="en-JM" sz="1200" b="0" i="1" u="none" strike="noStrike" kern="1200" baseline="0" dirty="0" smtClean="0">
                <a:solidFill>
                  <a:schemeClr val="tx1"/>
                </a:solidFill>
                <a:latin typeface="+mn-lt"/>
                <a:ea typeface="+mn-ea"/>
                <a:cs typeface="+mn-cs"/>
              </a:rPr>
              <a:t>them,</a:t>
            </a:r>
            <a:r>
              <a:rPr lang="en-JM" sz="1200" b="0" i="0" u="none" strike="noStrike" kern="1200" baseline="0" dirty="0" smtClean="0">
                <a:solidFill>
                  <a:schemeClr val="tx1"/>
                </a:solidFill>
                <a:latin typeface="+mn-lt"/>
                <a:ea typeface="+mn-ea"/>
                <a:cs typeface="+mn-cs"/>
              </a:rPr>
              <a:t> and be established in the present truth. │Mat 26:38 - 46  38 Then saith he unto them, My soul is exceeding sorrowful, even unto death: tarry ye here, and watch with me. 39  And he went a little further, and fell on his face, and prayed, saying, O my Father, if it be possible, let this cup pass from me: nevertheless not as I will, but as thou wilt. 40  And he cometh unto the disciples, and </a:t>
            </a:r>
            <a:r>
              <a:rPr lang="en-JM" sz="1200" b="1" i="0" u="none" strike="noStrike" kern="1200" baseline="0" dirty="0" smtClean="0">
                <a:solidFill>
                  <a:schemeClr val="tx1"/>
                </a:solidFill>
                <a:latin typeface="+mn-lt"/>
                <a:ea typeface="+mn-ea"/>
                <a:cs typeface="+mn-cs"/>
              </a:rPr>
              <a:t>findeth them asleep</a:t>
            </a:r>
            <a:r>
              <a:rPr lang="en-JM" sz="1200" b="0" i="0" u="none" strike="noStrike" kern="1200" baseline="0" dirty="0" smtClean="0">
                <a:solidFill>
                  <a:schemeClr val="tx1"/>
                </a:solidFill>
                <a:latin typeface="+mn-lt"/>
                <a:ea typeface="+mn-ea"/>
                <a:cs typeface="+mn-cs"/>
              </a:rPr>
              <a:t>, and saith unto Peter, What, could ye not watch with me one hour? 41  </a:t>
            </a:r>
            <a:r>
              <a:rPr lang="en-JM" sz="1200" b="1" i="0" u="none" strike="noStrike" kern="1200" baseline="0" dirty="0" smtClean="0">
                <a:solidFill>
                  <a:schemeClr val="tx1"/>
                </a:solidFill>
                <a:latin typeface="+mn-lt"/>
                <a:ea typeface="+mn-ea"/>
                <a:cs typeface="+mn-cs"/>
              </a:rPr>
              <a:t>Watch and pray, that ye enter not into temptation</a:t>
            </a:r>
            <a:r>
              <a:rPr lang="en-JM" sz="1200" b="0" i="0" u="none" strike="noStrike" kern="1200" baseline="0" dirty="0" smtClean="0">
                <a:solidFill>
                  <a:schemeClr val="tx1"/>
                </a:solidFill>
                <a:latin typeface="+mn-lt"/>
                <a:ea typeface="+mn-ea"/>
                <a:cs typeface="+mn-cs"/>
              </a:rPr>
              <a:t>: </a:t>
            </a:r>
            <a:r>
              <a:rPr lang="en-JM" sz="1200" b="1" i="1" u="none" strike="noStrike" kern="1200" baseline="0" dirty="0" smtClean="0">
                <a:solidFill>
                  <a:schemeClr val="tx1"/>
                </a:solidFill>
                <a:latin typeface="+mn-lt"/>
                <a:ea typeface="+mn-ea"/>
                <a:cs typeface="+mn-cs"/>
              </a:rPr>
              <a:t>the spirit indeed is willing, but the flesh is weak</a:t>
            </a:r>
            <a:r>
              <a:rPr lang="en-JM" sz="1200" b="0" i="0" u="none" strike="noStrike" kern="1200" baseline="0" dirty="0" smtClean="0">
                <a:solidFill>
                  <a:schemeClr val="tx1"/>
                </a:solidFill>
                <a:latin typeface="+mn-lt"/>
                <a:ea typeface="+mn-ea"/>
                <a:cs typeface="+mn-cs"/>
              </a:rPr>
              <a:t>. 42  He went away again the second time, and prayed, saying, O my Father, if this cup may not pass away from me, except I drink it, thy will be done. 43  And he came and found them asleep again: for their eyes were heavy. 44  And he left them, and went away again, and prayed the third time, saying the same words. 45  Then cometh he to his disciples, and saith unto them, Sleep on now, and take your rest: behold, the hour is at hand, and the Son of man is betrayed into the hands of sinners. 46  Rise, let us be going: </a:t>
            </a:r>
            <a:r>
              <a:rPr lang="en-JM" sz="1200" b="1" i="0" u="none" strike="noStrike" kern="1200" baseline="0" dirty="0" smtClean="0">
                <a:solidFill>
                  <a:schemeClr val="tx1"/>
                </a:solidFill>
                <a:latin typeface="+mn-lt"/>
                <a:ea typeface="+mn-ea"/>
                <a:cs typeface="+mn-cs"/>
              </a:rPr>
              <a:t>behold, he is at hand that doth betray me</a:t>
            </a:r>
            <a:r>
              <a:rPr lang="en-JM" sz="1200" b="0" i="0" u="none" strike="noStrike" kern="1200" baseline="0" dirty="0" smtClean="0">
                <a:solidFill>
                  <a:schemeClr val="tx1"/>
                </a:solidFill>
                <a:latin typeface="+mn-lt"/>
                <a:ea typeface="+mn-ea"/>
                <a:cs typeface="+mn-cs"/>
              </a:rPr>
              <a:t>. </a:t>
            </a:r>
            <a:r>
              <a:rPr lang="en-JM" sz="1200" b="1" i="0" u="none" strike="noStrike" kern="1200" baseline="0" dirty="0" smtClean="0">
                <a:solidFill>
                  <a:schemeClr val="tx1"/>
                </a:solidFill>
                <a:latin typeface="+mn-lt"/>
                <a:ea typeface="+mn-ea"/>
                <a:cs typeface="+mn-cs"/>
              </a:rPr>
              <a:t>**Summary / Lesson: </a:t>
            </a:r>
            <a:r>
              <a:rPr lang="en-JM" sz="1200" b="0" i="0" u="none" strike="noStrike" kern="1200" baseline="0" dirty="0" smtClean="0">
                <a:solidFill>
                  <a:schemeClr val="tx1"/>
                </a:solidFill>
                <a:latin typeface="+mn-lt"/>
                <a:ea typeface="+mn-ea"/>
                <a:cs typeface="+mn-cs"/>
              </a:rPr>
              <a:t>JESUS WAS IN A TERRIBLE CRISIS! NOT EVEN HIS DISCIPLES WAS OF ANY HELP TO HIM! THEY WERE TOO WEAK – THEY COULDN’T STAY AWAKE / WATCH! Condition of LAODICEA! </a:t>
            </a:r>
            <a:endParaRPr lang="en-GB" b="1" dirty="0"/>
          </a:p>
        </p:txBody>
      </p:sp>
      <p:sp>
        <p:nvSpPr>
          <p:cNvPr id="4" name="Slide Number Placeholder 3"/>
          <p:cNvSpPr>
            <a:spLocks noGrp="1"/>
          </p:cNvSpPr>
          <p:nvPr>
            <p:ph type="sldNum" sz="quarter" idx="10"/>
          </p:nvPr>
        </p:nvSpPr>
        <p:spPr/>
        <p:txBody>
          <a:bodyPr/>
          <a:lstStyle/>
          <a:p>
            <a:fld id="{26A2E7E2-C79F-43C9-B2C6-59CA0DFC87F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250639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Matthew 3:11 (See also Luke 3:16) I indeed baptize you with water unto repentance. but he that cometh after me is mightier than I, whose shoes I am not worthy to bear: he shall baptize you with the Holy Ghost, and with fire:</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89</a:t>
            </a:fld>
            <a:endParaRPr lang="en-US"/>
          </a:p>
        </p:txBody>
      </p:sp>
    </p:spTree>
    <p:extLst>
      <p:ext uri="{BB962C8B-B14F-4D97-AF65-F5344CB8AC3E}">
        <p14:creationId xmlns:p14="http://schemas.microsoft.com/office/powerpoint/2010/main" val="32443219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the fast we are to have today? The antitypical fast? Are the commandments still valid? The Decalogue covers every aspect of our lives. </a:t>
            </a:r>
          </a:p>
          <a:p>
            <a:r>
              <a:rPr lang="en-US" b="1" dirty="0" smtClean="0"/>
              <a:t>1. Sin </a:t>
            </a:r>
            <a:r>
              <a:rPr lang="en-US" b="0" dirty="0" smtClean="0"/>
              <a:t>is the transgression of God’s law (1 John 3:4). </a:t>
            </a:r>
            <a:r>
              <a:rPr lang="en-US" b="1" dirty="0" smtClean="0"/>
              <a:t>2. </a:t>
            </a:r>
            <a:r>
              <a:rPr lang="en-US" b="0" dirty="0" smtClean="0"/>
              <a:t>It is because of sin man fell and why Jesus had to die – Because the commandments </a:t>
            </a:r>
            <a:r>
              <a:rPr lang="en-US" b="1" dirty="0" smtClean="0"/>
              <a:t>cannot be changed</a:t>
            </a:r>
            <a:r>
              <a:rPr lang="en-US" b="0" dirty="0" smtClean="0"/>
              <a:t> or be removed, because it is the foundation of God’s throne!</a:t>
            </a:r>
            <a:r>
              <a:rPr lang="en-US" b="0" baseline="0" dirty="0" smtClean="0"/>
              <a:t> (Typified by the ark with the law inside / the Mercy Seat and Shekinah Glory in the MHP)</a:t>
            </a:r>
            <a:r>
              <a:rPr lang="en-US" b="0" dirty="0" smtClean="0"/>
              <a:t> </a:t>
            </a:r>
            <a:r>
              <a:rPr lang="en-US" b="1" dirty="0" smtClean="0"/>
              <a:t>3. The Sabbath </a:t>
            </a:r>
            <a:r>
              <a:rPr lang="en-US" b="0" dirty="0" smtClean="0"/>
              <a:t>is</a:t>
            </a:r>
            <a:r>
              <a:rPr lang="en-US" b="0" baseline="0" dirty="0" smtClean="0"/>
              <a:t> key! That command tells us </a:t>
            </a:r>
            <a:r>
              <a:rPr lang="en-US" b="1" baseline="0" dirty="0" smtClean="0"/>
              <a:t>Who</a:t>
            </a:r>
            <a:r>
              <a:rPr lang="en-US" b="0" baseline="0" dirty="0" smtClean="0"/>
              <a:t> wrote the commandments! </a:t>
            </a:r>
            <a:r>
              <a:rPr lang="en-US" b="1" baseline="0" dirty="0" smtClean="0"/>
              <a:t>4.</a:t>
            </a:r>
            <a:r>
              <a:rPr lang="en-US" b="0" baseline="0" dirty="0" smtClean="0"/>
              <a:t> Sin separated man from </a:t>
            </a:r>
            <a:r>
              <a:rPr lang="en-US" b="1" baseline="0" dirty="0" smtClean="0"/>
              <a:t>God</a:t>
            </a:r>
            <a:r>
              <a:rPr lang="en-US" b="0" baseline="0" dirty="0" smtClean="0"/>
              <a:t>. </a:t>
            </a:r>
            <a:r>
              <a:rPr lang="en-US" b="1" baseline="0" dirty="0" smtClean="0"/>
              <a:t>5.</a:t>
            </a:r>
            <a:r>
              <a:rPr lang="en-US" b="0" baseline="0" dirty="0" smtClean="0"/>
              <a:t> God desires that all men be saved – that He and man be united in one again, back to man being the image of God! </a:t>
            </a:r>
            <a:r>
              <a:rPr lang="en-US" b="1" baseline="0" dirty="0" smtClean="0"/>
              <a:t>6. </a:t>
            </a:r>
            <a:r>
              <a:rPr lang="en-US" b="0" baseline="0" dirty="0" smtClean="0"/>
              <a:t>So, the antitypical fast – is to reach the place where we have a </a:t>
            </a:r>
            <a:r>
              <a:rPr lang="en-US" b="1" baseline="0" dirty="0" smtClean="0"/>
              <a:t>permanent fast from sin</a:t>
            </a:r>
            <a:r>
              <a:rPr lang="en-US" b="0" baseline="0" dirty="0" smtClean="0"/>
              <a:t>!!!  </a:t>
            </a:r>
            <a:r>
              <a:rPr lang="en-US" b="1" u="sng" baseline="0" dirty="0" smtClean="0"/>
              <a:t>So – we – can – get - back – together with God</a:t>
            </a:r>
            <a:r>
              <a:rPr lang="en-US" b="1" u="none" baseline="0" dirty="0" smtClean="0"/>
              <a:t>!!</a:t>
            </a:r>
            <a:r>
              <a:rPr lang="en-US" b="0" u="none" baseline="0" dirty="0" smtClean="0"/>
              <a:t> So, we have to get rid of everything that is offensive to God. We have to be obedient in </a:t>
            </a:r>
            <a:r>
              <a:rPr lang="en-US" b="1" u="none" baseline="0" dirty="0" smtClean="0"/>
              <a:t>ALL </a:t>
            </a:r>
            <a:r>
              <a:rPr lang="en-US" b="0" u="none" baseline="0" dirty="0" smtClean="0"/>
              <a:t>things! </a:t>
            </a:r>
            <a:r>
              <a:rPr lang="en-US" b="1" u="none" baseline="0" dirty="0" smtClean="0"/>
              <a:t>HELP US LORD!!!</a:t>
            </a:r>
          </a:p>
          <a:p>
            <a:r>
              <a:rPr lang="en-US" b="0" baseline="0" dirty="0" smtClean="0"/>
              <a:t> </a:t>
            </a:r>
            <a:endParaRPr lang="en-US" b="1"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24650040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The whosoever – John 3:16.</a:t>
            </a:r>
            <a:r>
              <a:rPr lang="en-JM" baseline="0" dirty="0" smtClean="0"/>
              <a:t> The whatsoever – Philippians 4:8.</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91</a:t>
            </a:fld>
            <a:endParaRPr lang="en-US"/>
          </a:p>
        </p:txBody>
      </p:sp>
    </p:spTree>
    <p:extLst>
      <p:ext uri="{BB962C8B-B14F-4D97-AF65-F5344CB8AC3E}">
        <p14:creationId xmlns:p14="http://schemas.microsoft.com/office/powerpoint/2010/main" val="37427435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JM" b="1" dirty="0" smtClean="0"/>
              <a:t>James 2:23 </a:t>
            </a:r>
            <a:r>
              <a:rPr lang="en-JM" dirty="0" smtClean="0"/>
              <a:t>And the scripture was fulfilled which saith, Abraham </a:t>
            </a:r>
            <a:r>
              <a:rPr lang="en-JM" b="1" dirty="0" smtClean="0"/>
              <a:t>believed God</a:t>
            </a:r>
            <a:r>
              <a:rPr lang="en-JM" dirty="0" smtClean="0"/>
              <a:t>, and it was imputed unto him for righteousness: and he was called </a:t>
            </a:r>
            <a:r>
              <a:rPr lang="en-JM" b="1" dirty="0" smtClean="0"/>
              <a:t>the Friend of God</a:t>
            </a:r>
            <a:r>
              <a:rPr lang="en-JM" dirty="0" smtClean="0"/>
              <a:t>.</a:t>
            </a:r>
          </a:p>
          <a:p>
            <a:endParaRPr lang="en-JM" dirty="0" smtClean="0"/>
          </a:p>
          <a:p>
            <a:r>
              <a:rPr lang="en-JM" dirty="0" smtClean="0"/>
              <a:t>OVERCOMING SIN! </a:t>
            </a:r>
            <a:r>
              <a:rPr lang="en-JM" b="1" dirty="0" smtClean="0"/>
              <a:t>1 JOHN 3</a:t>
            </a:r>
            <a:r>
              <a:rPr lang="en-JM" dirty="0" smtClean="0"/>
              <a:t>, etc. / </a:t>
            </a:r>
            <a:r>
              <a:rPr lang="en-JM" b="1" dirty="0" smtClean="0"/>
              <a:t>REV. 12:17</a:t>
            </a:r>
            <a:r>
              <a:rPr lang="en-JM" dirty="0" smtClean="0"/>
              <a:t>!! </a:t>
            </a:r>
          </a:p>
        </p:txBody>
      </p:sp>
      <p:sp>
        <p:nvSpPr>
          <p:cNvPr id="4" name="Slide Number Placeholder 3"/>
          <p:cNvSpPr>
            <a:spLocks noGrp="1"/>
          </p:cNvSpPr>
          <p:nvPr>
            <p:ph type="sldNum" sz="quarter" idx="10"/>
          </p:nvPr>
        </p:nvSpPr>
        <p:spPr/>
        <p:txBody>
          <a:bodyPr/>
          <a:lstStyle/>
          <a:p>
            <a:fld id="{96A5CE52-A92E-424F-BF19-42E235F26234}" type="slidenum">
              <a:rPr lang="en-US" smtClean="0"/>
              <a:t>92</a:t>
            </a:fld>
            <a:endParaRPr lang="en-US"/>
          </a:p>
        </p:txBody>
      </p:sp>
    </p:spTree>
    <p:extLst>
      <p:ext uri="{BB962C8B-B14F-4D97-AF65-F5344CB8AC3E}">
        <p14:creationId xmlns:p14="http://schemas.microsoft.com/office/powerpoint/2010/main" val="19137543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93</a:t>
            </a:fld>
            <a:endParaRPr lang="en-US"/>
          </a:p>
        </p:txBody>
      </p:sp>
    </p:spTree>
    <p:extLst>
      <p:ext uri="{BB962C8B-B14F-4D97-AF65-F5344CB8AC3E}">
        <p14:creationId xmlns:p14="http://schemas.microsoft.com/office/powerpoint/2010/main" val="6265347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Reading assignment – The Great Controversy</a:t>
            </a:r>
            <a:r>
              <a:rPr lang="en-US" b="1" baseline="0" dirty="0" smtClean="0"/>
              <a:t> Chapters 28 (The Investigative Judgment – 1888 OR Facing Life’s Record) AND Chapter 32 (Snares of Satan).</a:t>
            </a:r>
            <a:endParaRPr lang="en-US" b="1" dirty="0"/>
          </a:p>
        </p:txBody>
      </p:sp>
      <p:sp>
        <p:nvSpPr>
          <p:cNvPr id="4" name="Slide Number Placeholder 3"/>
          <p:cNvSpPr>
            <a:spLocks noGrp="1"/>
          </p:cNvSpPr>
          <p:nvPr>
            <p:ph type="sldNum" sz="quarter" idx="10"/>
          </p:nvPr>
        </p:nvSpPr>
        <p:spPr/>
        <p:txBody>
          <a:bodyPr/>
          <a:lstStyle/>
          <a:p>
            <a:fld id="{96A5CE52-A92E-424F-BF19-42E235F26234}" type="slidenum">
              <a:rPr lang="en-US" smtClean="0"/>
              <a:t>94</a:t>
            </a:fld>
            <a:endParaRPr lang="en-US"/>
          </a:p>
        </p:txBody>
      </p:sp>
    </p:spTree>
    <p:extLst>
      <p:ext uri="{BB962C8B-B14F-4D97-AF65-F5344CB8AC3E}">
        <p14:creationId xmlns:p14="http://schemas.microsoft.com/office/powerpoint/2010/main" val="19047758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Every device: Flesh food – Adventists eating even duck, turtle, etc.</a:t>
            </a:r>
            <a:r>
              <a:rPr lang="en-JM" baseline="0" dirty="0" smtClean="0"/>
              <a:t> / Adventists drinking wine, green tea, coffee, etc. </a:t>
            </a:r>
            <a:r>
              <a:rPr lang="en-JM" dirty="0" smtClean="0"/>
              <a:t>/ Fast food / Processed foods and delicacies / Meat substitutes – Veggie this and veggie that…Even </a:t>
            </a:r>
            <a:r>
              <a:rPr lang="en-JM" b="1" dirty="0" smtClean="0"/>
              <a:t>veggie bacon! </a:t>
            </a:r>
            <a:r>
              <a:rPr lang="en-JM" dirty="0" smtClean="0"/>
              <a:t>etc.</a:t>
            </a:r>
          </a:p>
          <a:p>
            <a:r>
              <a:rPr lang="en-JM" dirty="0" smtClean="0"/>
              <a:t>Kress Collection, 1985 / Temperance 1949, Section 4</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95</a:t>
            </a:fld>
            <a:endParaRPr lang="en-US"/>
          </a:p>
        </p:txBody>
      </p:sp>
    </p:spTree>
    <p:extLst>
      <p:ext uri="{BB962C8B-B14F-4D97-AF65-F5344CB8AC3E}">
        <p14:creationId xmlns:p14="http://schemas.microsoft.com/office/powerpoint/2010/main" val="6526706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MYP (1930) Chapter 21 – Simplicity</a:t>
            </a:r>
            <a:r>
              <a:rPr lang="en-JM" baseline="0" dirty="0" smtClean="0"/>
              <a:t> in Dress</a:t>
            </a:r>
            <a:r>
              <a:rPr lang="en-JM"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96</a:t>
            </a:fld>
            <a:endParaRPr lang="en-US"/>
          </a:p>
        </p:txBody>
      </p:sp>
    </p:spTree>
    <p:extLst>
      <p:ext uri="{BB962C8B-B14F-4D97-AF65-F5344CB8AC3E}">
        <p14:creationId xmlns:p14="http://schemas.microsoft.com/office/powerpoint/2010/main" val="16309434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MYP (1930) Chapter 21 – Simplicity</a:t>
            </a:r>
            <a:r>
              <a:rPr lang="en-JM" baseline="0" dirty="0" smtClean="0"/>
              <a:t> in Dress</a:t>
            </a:r>
            <a:r>
              <a:rPr lang="en-JM"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97</a:t>
            </a:fld>
            <a:endParaRPr lang="en-US"/>
          </a:p>
        </p:txBody>
      </p:sp>
    </p:spTree>
    <p:extLst>
      <p:ext uri="{BB962C8B-B14F-4D97-AF65-F5344CB8AC3E}">
        <p14:creationId xmlns:p14="http://schemas.microsoft.com/office/powerpoint/2010/main" val="7788889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Will watching, participating in, winning in sports save us? Yet we do so while neglecting a </a:t>
            </a:r>
            <a:r>
              <a:rPr lang="en-JM" b="1" dirty="0" smtClean="0"/>
              <a:t>study of the word</a:t>
            </a:r>
            <a:r>
              <a:rPr lang="en-JM" dirty="0" smtClean="0"/>
              <a:t> of God and </a:t>
            </a:r>
            <a:r>
              <a:rPr lang="en-JM" b="1" dirty="0" smtClean="0"/>
              <a:t>prayer</a:t>
            </a:r>
            <a:r>
              <a:rPr lang="en-JM" dirty="0" smtClean="0"/>
              <a:t>!! </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98</a:t>
            </a:fld>
            <a:endParaRPr lang="en-US"/>
          </a:p>
        </p:txBody>
      </p:sp>
    </p:spTree>
    <p:extLst>
      <p:ext uri="{BB962C8B-B14F-4D97-AF65-F5344CB8AC3E}">
        <p14:creationId xmlns:p14="http://schemas.microsoft.com/office/powerpoint/2010/main" val="1639732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 </a:t>
            </a:r>
            <a:r>
              <a:rPr lang="en-US" dirty="0" smtClean="0"/>
              <a:t>And, </a:t>
            </a:r>
            <a:r>
              <a:rPr lang="en-US" dirty="0"/>
              <a:t>what is the 3</a:t>
            </a:r>
            <a:r>
              <a:rPr lang="en-US" baseline="30000" dirty="0"/>
              <a:t>rd</a:t>
            </a:r>
            <a:r>
              <a:rPr lang="en-US" dirty="0"/>
              <a:t> Angel’s </a:t>
            </a:r>
            <a:r>
              <a:rPr lang="en-US" dirty="0" smtClean="0"/>
              <a:t>message?</a:t>
            </a:r>
            <a:r>
              <a:rPr lang="en-US" baseline="0" dirty="0" smtClean="0"/>
              <a:t> </a:t>
            </a:r>
            <a:r>
              <a:rPr lang="en-US" b="1" baseline="0" dirty="0" smtClean="0"/>
              <a:t>A: </a:t>
            </a:r>
            <a:r>
              <a:rPr lang="en-US" baseline="0" dirty="0" smtClean="0"/>
              <a:t>The final message of warning – against receiving the MOB - that is the Gospel that must be preached in all the world for a witness – and then shall the end come. (Matthew 24:14) </a:t>
            </a:r>
            <a:r>
              <a:rPr lang="en-US" b="1" baseline="0" dirty="0" smtClean="0"/>
              <a:t>See Revelation 14:13 -</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13</a:t>
            </a:fld>
            <a:endParaRPr lang="en-US"/>
          </a:p>
        </p:txBody>
      </p:sp>
    </p:spTree>
    <p:extLst>
      <p:ext uri="{BB962C8B-B14F-4D97-AF65-F5344CB8AC3E}">
        <p14:creationId xmlns:p14="http://schemas.microsoft.com/office/powerpoint/2010/main" val="10170107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Are we near the close of probation?? What should we</a:t>
            </a:r>
            <a:r>
              <a:rPr lang="en-JM" baseline="0" dirty="0" smtClean="0"/>
              <a:t> be doing??</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99</a:t>
            </a:fld>
            <a:endParaRPr lang="en-US"/>
          </a:p>
        </p:txBody>
      </p:sp>
    </p:spTree>
    <p:extLst>
      <p:ext uri="{BB962C8B-B14F-4D97-AF65-F5344CB8AC3E}">
        <p14:creationId xmlns:p14="http://schemas.microsoft.com/office/powerpoint/2010/main" val="297239095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What is that truth? The </a:t>
            </a:r>
            <a:r>
              <a:rPr lang="en-JM" b="1" dirty="0" smtClean="0"/>
              <a:t>present truth!! THE THREE ANGELS’ MESSAGES!!!!</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100</a:t>
            </a:fld>
            <a:endParaRPr lang="en-US"/>
          </a:p>
        </p:txBody>
      </p:sp>
    </p:spTree>
    <p:extLst>
      <p:ext uri="{BB962C8B-B14F-4D97-AF65-F5344CB8AC3E}">
        <p14:creationId xmlns:p14="http://schemas.microsoft.com/office/powerpoint/2010/main" val="11269801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Reading assignment – The Great Controversy</a:t>
            </a:r>
            <a:r>
              <a:rPr lang="en-US" b="1" baseline="0" dirty="0" smtClean="0"/>
              <a:t> Chapters 28 (The Investigative Judgment – 1888 OR Facing Life’s Record) AND Chapter 32 (Snares of Satan).</a:t>
            </a:r>
            <a:endParaRPr lang="en-US" b="1" dirty="0"/>
          </a:p>
        </p:txBody>
      </p:sp>
      <p:sp>
        <p:nvSpPr>
          <p:cNvPr id="4" name="Slide Number Placeholder 3"/>
          <p:cNvSpPr>
            <a:spLocks noGrp="1"/>
          </p:cNvSpPr>
          <p:nvPr>
            <p:ph type="sldNum" sz="quarter" idx="10"/>
          </p:nvPr>
        </p:nvSpPr>
        <p:spPr/>
        <p:txBody>
          <a:bodyPr/>
          <a:lstStyle/>
          <a:p>
            <a:fld id="{96A5CE52-A92E-424F-BF19-42E235F26234}" type="slidenum">
              <a:rPr lang="en-US" smtClean="0"/>
              <a:t>101</a:t>
            </a:fld>
            <a:endParaRPr lang="en-US"/>
          </a:p>
        </p:txBody>
      </p:sp>
    </p:spTree>
    <p:extLst>
      <p:ext uri="{BB962C8B-B14F-4D97-AF65-F5344CB8AC3E}">
        <p14:creationId xmlns:p14="http://schemas.microsoft.com/office/powerpoint/2010/main" val="34115095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t>Reading assignment – The Great Controversy</a:t>
            </a:r>
            <a:r>
              <a:rPr lang="en-US" b="1" baseline="0" dirty="0" smtClean="0"/>
              <a:t> Chapters 28 (The Investigative Judgment – 1888 OR Facing Life’s Record) AND Chapter 32 (Snares of Satan).</a:t>
            </a:r>
            <a:endParaRPr lang="en-US" b="1" dirty="0"/>
          </a:p>
        </p:txBody>
      </p:sp>
      <p:sp>
        <p:nvSpPr>
          <p:cNvPr id="4" name="Slide Number Placeholder 3"/>
          <p:cNvSpPr>
            <a:spLocks noGrp="1"/>
          </p:cNvSpPr>
          <p:nvPr>
            <p:ph type="sldNum" sz="quarter" idx="10"/>
          </p:nvPr>
        </p:nvSpPr>
        <p:spPr/>
        <p:txBody>
          <a:bodyPr/>
          <a:lstStyle/>
          <a:p>
            <a:fld id="{96A5CE52-A92E-424F-BF19-42E235F26234}" type="slidenum">
              <a:rPr lang="en-US" smtClean="0"/>
              <a:t>102</a:t>
            </a:fld>
            <a:endParaRPr lang="en-US"/>
          </a:p>
        </p:txBody>
      </p:sp>
    </p:spTree>
    <p:extLst>
      <p:ext uri="{BB962C8B-B14F-4D97-AF65-F5344CB8AC3E}">
        <p14:creationId xmlns:p14="http://schemas.microsoft.com/office/powerpoint/2010/main" val="3947869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In every era there</a:t>
            </a:r>
            <a:r>
              <a:rPr lang="en-JM" baseline="0" dirty="0" smtClean="0"/>
              <a:t> is a </a:t>
            </a:r>
            <a:r>
              <a:rPr lang="en-JM" b="1" baseline="0" dirty="0" smtClean="0"/>
              <a:t>present truth!!</a:t>
            </a:r>
            <a:endParaRPr lang="en-JM" dirty="0"/>
          </a:p>
        </p:txBody>
      </p:sp>
      <p:sp>
        <p:nvSpPr>
          <p:cNvPr id="4" name="Slide Number Placeholder 3"/>
          <p:cNvSpPr>
            <a:spLocks noGrp="1"/>
          </p:cNvSpPr>
          <p:nvPr>
            <p:ph type="sldNum" sz="quarter" idx="10"/>
          </p:nvPr>
        </p:nvSpPr>
        <p:spPr/>
        <p:txBody>
          <a:bodyPr/>
          <a:lstStyle/>
          <a:p>
            <a:fld id="{96A5CE52-A92E-424F-BF19-42E235F26234}" type="slidenum">
              <a:rPr lang="en-US" smtClean="0"/>
              <a:t>103</a:t>
            </a:fld>
            <a:endParaRPr lang="en-US"/>
          </a:p>
        </p:txBody>
      </p:sp>
    </p:spTree>
    <p:extLst>
      <p:ext uri="{BB962C8B-B14F-4D97-AF65-F5344CB8AC3E}">
        <p14:creationId xmlns:p14="http://schemas.microsoft.com/office/powerpoint/2010/main" val="11953002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Study </a:t>
            </a:r>
            <a:r>
              <a:rPr lang="en-JM" b="1" baseline="0" dirty="0" smtClean="0"/>
              <a:t>Assignment – Ephesians 6:10 - 18.</a:t>
            </a:r>
            <a:endParaRPr lang="en-JM" b="1" dirty="0"/>
          </a:p>
        </p:txBody>
      </p:sp>
      <p:sp>
        <p:nvSpPr>
          <p:cNvPr id="4" name="Slide Number Placeholder 3"/>
          <p:cNvSpPr>
            <a:spLocks noGrp="1"/>
          </p:cNvSpPr>
          <p:nvPr>
            <p:ph type="sldNum" sz="quarter" idx="10"/>
          </p:nvPr>
        </p:nvSpPr>
        <p:spPr/>
        <p:txBody>
          <a:bodyPr/>
          <a:lstStyle/>
          <a:p>
            <a:fld id="{96A5CE52-A92E-424F-BF19-42E235F26234}" type="slidenum">
              <a:rPr lang="en-US" smtClean="0"/>
              <a:t>104</a:t>
            </a:fld>
            <a:endParaRPr lang="en-US"/>
          </a:p>
        </p:txBody>
      </p:sp>
    </p:spTree>
    <p:extLst>
      <p:ext uri="{BB962C8B-B14F-4D97-AF65-F5344CB8AC3E}">
        <p14:creationId xmlns:p14="http://schemas.microsoft.com/office/powerpoint/2010/main" val="24517313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 Thessalonians 2:9 – 12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DELUSION</a:t>
            </a:r>
            <a:r>
              <a:rPr lang="en-US" baseline="0" dirty="0"/>
              <a:t> - An erroneous belief that is held in the face of evidence to the contrary. </a:t>
            </a:r>
            <a:endParaRPr lang="en-US" dirty="0"/>
          </a:p>
          <a:p>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t>105</a:t>
            </a:fld>
            <a:endParaRPr lang="en-US"/>
          </a:p>
        </p:txBody>
      </p:sp>
    </p:spTree>
    <p:extLst>
      <p:ext uri="{BB962C8B-B14F-4D97-AF65-F5344CB8AC3E}">
        <p14:creationId xmlns:p14="http://schemas.microsoft.com/office/powerpoint/2010/main" val="8293132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Reading Assignment - John chapter 17.</a:t>
            </a:r>
          </a:p>
          <a:p>
            <a:r>
              <a:rPr lang="en-JM" b="1" dirty="0" smtClean="0"/>
              <a:t>WHEN</a:t>
            </a:r>
            <a:r>
              <a:rPr lang="en-JM" b="1" baseline="0" dirty="0" smtClean="0"/>
              <a:t> WE ARE UNITED AND SANCTIFIED – (AS THE PEOPLE WERE ON THE DAY OF ATONEMENT!) SATAN’S DOOM IS SECURED!!! HE – KNOWS – THAT…HENCE THE </a:t>
            </a:r>
            <a:r>
              <a:rPr lang="en-JM" b="1" u="sng" baseline="0" dirty="0" smtClean="0"/>
              <a:t>WAR</a:t>
            </a:r>
            <a:r>
              <a:rPr lang="en-JM" b="1" baseline="0" dirty="0" smtClean="0"/>
              <a:t> ON THE REMNANT CHURCH!!! </a:t>
            </a:r>
            <a:endParaRPr lang="en-JM" b="1" dirty="0"/>
          </a:p>
        </p:txBody>
      </p:sp>
      <p:sp>
        <p:nvSpPr>
          <p:cNvPr id="4" name="Slide Number Placeholder 3"/>
          <p:cNvSpPr>
            <a:spLocks noGrp="1"/>
          </p:cNvSpPr>
          <p:nvPr>
            <p:ph type="sldNum" sz="quarter" idx="10"/>
          </p:nvPr>
        </p:nvSpPr>
        <p:spPr/>
        <p:txBody>
          <a:bodyPr/>
          <a:lstStyle/>
          <a:p>
            <a:fld id="{96A5CE52-A92E-424F-BF19-42E235F26234}" type="slidenum">
              <a:rPr lang="en-US" smtClean="0"/>
              <a:t>106</a:t>
            </a:fld>
            <a:endParaRPr lang="en-US"/>
          </a:p>
        </p:txBody>
      </p:sp>
    </p:spTree>
    <p:extLst>
      <p:ext uri="{BB962C8B-B14F-4D97-AF65-F5344CB8AC3E}">
        <p14:creationId xmlns:p14="http://schemas.microsoft.com/office/powerpoint/2010/main" val="31010871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the keeping of the commandments that saves us – It is the merits of Christ’s </a:t>
            </a:r>
            <a:r>
              <a:rPr lang="en-US" dirty="0" smtClean="0"/>
              <a:t>blood…His sinless life and perfect </a:t>
            </a:r>
            <a:r>
              <a:rPr lang="en-US" dirty="0"/>
              <a:t>sacrificial </a:t>
            </a:r>
            <a:r>
              <a:rPr lang="en-US" dirty="0" smtClean="0"/>
              <a:t>death </a:t>
            </a:r>
            <a:r>
              <a:rPr lang="en-US" dirty="0"/>
              <a:t>and His bountiful provision of mercy and grace such that He clothes us with His robe of righteousness when we accept Him completely both as our Saviour and the Lord or Master of our lives!! BUT – It is because that we are saved and love Jesus why we keep His commandments, that is, we are obedient to Him / we become His friends – John 14:15 &amp; John 15:14.</a:t>
            </a:r>
          </a:p>
          <a:p>
            <a:r>
              <a:rPr lang="en-US" dirty="0"/>
              <a:t>Revelation 22:14-15 // </a:t>
            </a:r>
            <a:r>
              <a:rPr lang="en-US" b="1" dirty="0"/>
              <a:t>LORD HELP US PLEASE. PLEASE LORD.</a:t>
            </a:r>
          </a:p>
        </p:txBody>
      </p:sp>
      <p:sp>
        <p:nvSpPr>
          <p:cNvPr id="4" name="Slide Number Placeholder 3"/>
          <p:cNvSpPr>
            <a:spLocks noGrp="1"/>
          </p:cNvSpPr>
          <p:nvPr>
            <p:ph type="sldNum" sz="quarter" idx="10"/>
          </p:nvPr>
        </p:nvSpPr>
        <p:spPr/>
        <p:txBody>
          <a:bodyPr/>
          <a:lstStyle/>
          <a:p>
            <a:fld id="{96A5CE52-A92E-424F-BF19-42E235F26234}" type="slidenum">
              <a:rPr lang="en-US" smtClean="0"/>
              <a:t>107</a:t>
            </a:fld>
            <a:endParaRPr lang="en-US"/>
          </a:p>
        </p:txBody>
      </p:sp>
    </p:spTree>
    <p:extLst>
      <p:ext uri="{BB962C8B-B14F-4D97-AF65-F5344CB8AC3E}">
        <p14:creationId xmlns:p14="http://schemas.microsoft.com/office/powerpoint/2010/main" val="2767411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F614F8B-8247-4C43-9ECD-773985301DC1}" type="datetime1">
              <a:rPr lang="en-US" smtClean="0"/>
              <a:t>8/13/2021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23437507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F1530-495F-4DE8-8869-CAC5C0301C21}" type="datetime1">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420095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114FEB-9F20-4E30-85F2-063D2CF9C919}"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1485219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B5FE2B-7D55-4BA8-A3DD-226CE0409EFC}"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3916917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E3FA3-27E0-4D3F-84D4-C85DB57BE499}"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760812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F1AC49-2D3A-4BA5-B629-5064712ADE96}"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1259743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7412C-5FDD-4729-9932-1F0722C73BCC}"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55842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8F279-5369-4BB9-9BAA-6AA22F4D426D}"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940579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F27ED-29D7-4ADD-BBA7-B05F83947BAD}"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4066898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A467537-F009-4D61-909D-7385BB790FCF}" type="datetime1">
              <a:rPr lang="en-US" smtClean="0"/>
              <a:t>8/13/2021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B152963-828B-4F6C-A2EF-6F3A3A0F12BD}" type="slidenum">
              <a:rPr lang="en-US"/>
              <a:pPr>
                <a:defRPr/>
              </a:pPr>
              <a:t>‹#›</a:t>
            </a:fld>
            <a:endParaRPr lang="en-US"/>
          </a:p>
        </p:txBody>
      </p:sp>
    </p:spTree>
    <p:extLst>
      <p:ext uri="{BB962C8B-B14F-4D97-AF65-F5344CB8AC3E}">
        <p14:creationId xmlns:p14="http://schemas.microsoft.com/office/powerpoint/2010/main" val="665045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174BDDF-5E87-49FF-950C-ED5FC3850272}" type="datetime1">
              <a:rPr lang="en-US" smtClean="0"/>
              <a:t>8/13/2021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CF3368-BBF5-4BD4-AE6E-A8007C7A7CA0}" type="slidenum">
              <a:rPr lang="en-US"/>
              <a:pPr>
                <a:defRPr/>
              </a:pPr>
              <a:t>‹#›</a:t>
            </a:fld>
            <a:endParaRPr lang="en-US"/>
          </a:p>
        </p:txBody>
      </p:sp>
    </p:spTree>
    <p:extLst>
      <p:ext uri="{BB962C8B-B14F-4D97-AF65-F5344CB8AC3E}">
        <p14:creationId xmlns:p14="http://schemas.microsoft.com/office/powerpoint/2010/main" val="379086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A2D49-7F83-4C30-A467-BD87BD23FD96}"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3074229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8E7A19D-1423-4F21-8A6F-0FD06A20F5ED}" type="datetime1">
              <a:rPr lang="en-US" smtClean="0"/>
              <a:t>8/13/2021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EACFD42-EFD6-4DC6-B7DC-D2371B57B34C}" type="slidenum">
              <a:rPr lang="en-US"/>
              <a:pPr>
                <a:defRPr/>
              </a:pPr>
              <a:t>‹#›</a:t>
            </a:fld>
            <a:endParaRPr lang="en-US"/>
          </a:p>
        </p:txBody>
      </p:sp>
    </p:spTree>
    <p:extLst>
      <p:ext uri="{BB962C8B-B14F-4D97-AF65-F5344CB8AC3E}">
        <p14:creationId xmlns:p14="http://schemas.microsoft.com/office/powerpoint/2010/main" val="62031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73FF15D-ADFA-4066-8F1B-BF630C930246}" type="datetime1">
              <a:rPr lang="en-US" smtClean="0"/>
              <a:t>8/13/2021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30161BAB-1E66-4203-826B-E1D22C3BB0BB}" type="slidenum">
              <a:rPr lang="en-US"/>
              <a:pPr>
                <a:defRPr/>
              </a:pPr>
              <a:t>‹#›</a:t>
            </a:fld>
            <a:endParaRPr lang="en-US"/>
          </a:p>
        </p:txBody>
      </p:sp>
    </p:spTree>
    <p:extLst>
      <p:ext uri="{BB962C8B-B14F-4D97-AF65-F5344CB8AC3E}">
        <p14:creationId xmlns:p14="http://schemas.microsoft.com/office/powerpoint/2010/main" val="331779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A20A653-4478-4368-B460-E8F89552849A}" type="datetime1">
              <a:rPr lang="en-US" smtClean="0"/>
              <a:t>8/13/2021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C27171BF-F68B-4038-981D-3EFCC5A7B1AA}" type="slidenum">
              <a:rPr lang="en-US"/>
              <a:pPr>
                <a:defRPr/>
              </a:pPr>
              <a:t>‹#›</a:t>
            </a:fld>
            <a:endParaRPr lang="en-US"/>
          </a:p>
        </p:txBody>
      </p:sp>
    </p:spTree>
    <p:extLst>
      <p:ext uri="{BB962C8B-B14F-4D97-AF65-F5344CB8AC3E}">
        <p14:creationId xmlns:p14="http://schemas.microsoft.com/office/powerpoint/2010/main" val="3836872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05EEE47-9397-4B34-BE52-32BD1F533936}" type="datetime1">
              <a:rPr lang="en-US" smtClean="0"/>
              <a:t>8/13/2021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018B5E6-C777-49A2-8403-0A4B4D367A55}" type="slidenum">
              <a:rPr lang="en-US"/>
              <a:pPr>
                <a:defRPr/>
              </a:pPr>
              <a:t>‹#›</a:t>
            </a:fld>
            <a:endParaRPr lang="en-US"/>
          </a:p>
        </p:txBody>
      </p:sp>
    </p:spTree>
    <p:extLst>
      <p:ext uri="{BB962C8B-B14F-4D97-AF65-F5344CB8AC3E}">
        <p14:creationId xmlns:p14="http://schemas.microsoft.com/office/powerpoint/2010/main" val="2728136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6A97E55-C6D6-40B0-89DF-259603AD80A7}" type="datetime1">
              <a:rPr lang="en-US" smtClean="0"/>
              <a:t>8/13/2021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F2A69D4-A8A7-424F-9852-ED0C654F5D6E}" type="slidenum">
              <a:rPr lang="en-US"/>
              <a:pPr>
                <a:defRPr/>
              </a:pPr>
              <a:t>‹#›</a:t>
            </a:fld>
            <a:endParaRPr lang="en-US"/>
          </a:p>
        </p:txBody>
      </p:sp>
    </p:spTree>
    <p:extLst>
      <p:ext uri="{BB962C8B-B14F-4D97-AF65-F5344CB8AC3E}">
        <p14:creationId xmlns:p14="http://schemas.microsoft.com/office/powerpoint/2010/main" val="96905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A7F607-982B-4B45-9F70-8DAF45EB974D}" type="datetime1">
              <a:rPr lang="en-US" smtClean="0"/>
              <a:t>8/13/2021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B5EC0E6-57A9-4157-AD89-824BA717E57E}" type="slidenum">
              <a:rPr lang="en-US"/>
              <a:pPr>
                <a:defRPr/>
              </a:pPr>
              <a:t>‹#›</a:t>
            </a:fld>
            <a:endParaRPr lang="en-US"/>
          </a:p>
        </p:txBody>
      </p:sp>
    </p:spTree>
    <p:extLst>
      <p:ext uri="{BB962C8B-B14F-4D97-AF65-F5344CB8AC3E}">
        <p14:creationId xmlns:p14="http://schemas.microsoft.com/office/powerpoint/2010/main" val="1985842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3C050C8D-B15C-4828-98CC-A0051DC2CA4F}" type="datetime1">
              <a:rPr lang="en-US" smtClean="0"/>
              <a:t>8/13/2021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549121D-B55F-4480-8B4B-25C597524E13}" type="slidenum">
              <a:rPr lang="en-US"/>
              <a:pPr>
                <a:defRPr/>
              </a:pPr>
              <a:t>‹#›</a:t>
            </a:fld>
            <a:endParaRPr lang="en-US"/>
          </a:p>
        </p:txBody>
      </p:sp>
    </p:spTree>
    <p:extLst>
      <p:ext uri="{BB962C8B-B14F-4D97-AF65-F5344CB8AC3E}">
        <p14:creationId xmlns:p14="http://schemas.microsoft.com/office/powerpoint/2010/main" val="1799900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7FA63F0-8D88-40F5-BFD0-7FB1677FFCBE}" type="datetime1">
              <a:rPr lang="en-US" smtClean="0"/>
              <a:t>8/13/2021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D552842-1C18-40A1-9B82-268B8B7D567A}" type="slidenum">
              <a:rPr lang="en-US"/>
              <a:pPr>
                <a:defRPr/>
              </a:pPr>
              <a:t>‹#›</a:t>
            </a:fld>
            <a:endParaRPr lang="en-US"/>
          </a:p>
        </p:txBody>
      </p:sp>
    </p:spTree>
    <p:extLst>
      <p:ext uri="{BB962C8B-B14F-4D97-AF65-F5344CB8AC3E}">
        <p14:creationId xmlns:p14="http://schemas.microsoft.com/office/powerpoint/2010/main" val="687941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0484032-A43B-4BD2-B2FA-B829FA8BB6F5}" type="datetime1">
              <a:rPr lang="en-US" smtClean="0"/>
              <a:t>8/13/2021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EB8963B-1AEC-4355-8560-8D436EE7C453}" type="slidenum">
              <a:rPr lang="en-US"/>
              <a:pPr>
                <a:defRPr/>
              </a:pPr>
              <a:t>‹#›</a:t>
            </a:fld>
            <a:endParaRPr lang="en-US"/>
          </a:p>
        </p:txBody>
      </p:sp>
    </p:spTree>
    <p:extLst>
      <p:ext uri="{BB962C8B-B14F-4D97-AF65-F5344CB8AC3E}">
        <p14:creationId xmlns:p14="http://schemas.microsoft.com/office/powerpoint/2010/main" val="724704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B02FDF90-A38C-4650-90BF-C66B8377E3AC}" type="datetime1">
              <a:rPr lang="en-US" smtClean="0"/>
              <a:t>8/13/2021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2FE7664-3D71-466D-B33F-1510ADF0333F}" type="slidenum">
              <a:rPr lang="en-US"/>
              <a:pPr>
                <a:defRPr/>
              </a:pPr>
              <a:t>‹#›</a:t>
            </a:fld>
            <a:endParaRPr lang="en-US"/>
          </a:p>
        </p:txBody>
      </p:sp>
    </p:spTree>
    <p:extLst>
      <p:ext uri="{BB962C8B-B14F-4D97-AF65-F5344CB8AC3E}">
        <p14:creationId xmlns:p14="http://schemas.microsoft.com/office/powerpoint/2010/main" val="324226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9B028B-2EE7-439D-A45C-212BEB4ACA55}" type="datetime1">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3456279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8ECBEE8-087C-4EC8-A6DA-D4C5E990F526}" type="datetime1">
              <a:rPr lang="en-US" smtClean="0"/>
              <a:t>8/13/2021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F29BB12-332F-4B44-893A-4491C7E7C510}" type="slidenum">
              <a:rPr lang="en-US"/>
              <a:pPr>
                <a:defRPr/>
              </a:pPr>
              <a:t>‹#›</a:t>
            </a:fld>
            <a:endParaRPr lang="en-US"/>
          </a:p>
        </p:txBody>
      </p:sp>
    </p:spTree>
    <p:extLst>
      <p:ext uri="{BB962C8B-B14F-4D97-AF65-F5344CB8AC3E}">
        <p14:creationId xmlns:p14="http://schemas.microsoft.com/office/powerpoint/2010/main" val="2149076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1BED9D-5A73-447C-AB30-C2A8E1310747}" type="datetime1">
              <a:rPr lang="en-US" smtClean="0"/>
              <a:t>8/13/2021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7EB57FF-B176-4682-A6CF-C88284553D0B}" type="slidenum">
              <a:rPr lang="en-US"/>
              <a:pPr>
                <a:defRPr/>
              </a:pPr>
              <a:t>‹#›</a:t>
            </a:fld>
            <a:endParaRPr lang="en-US"/>
          </a:p>
        </p:txBody>
      </p:sp>
    </p:spTree>
    <p:extLst>
      <p:ext uri="{BB962C8B-B14F-4D97-AF65-F5344CB8AC3E}">
        <p14:creationId xmlns:p14="http://schemas.microsoft.com/office/powerpoint/2010/main" val="1218061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26906E3-2D56-4524-9C16-E4A9EDA7A4F8}" type="datetime1">
              <a:rPr lang="en-US" smtClean="0"/>
              <a:t>8/13/2021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4080A26-7B9A-47B1-9798-346916265F77}" type="slidenum">
              <a:rPr lang="en-US"/>
              <a:pPr>
                <a:defRPr/>
              </a:pPr>
              <a:t>‹#›</a:t>
            </a:fld>
            <a:endParaRPr lang="en-US"/>
          </a:p>
        </p:txBody>
      </p:sp>
    </p:spTree>
    <p:extLst>
      <p:ext uri="{BB962C8B-B14F-4D97-AF65-F5344CB8AC3E}">
        <p14:creationId xmlns:p14="http://schemas.microsoft.com/office/powerpoint/2010/main" val="2128193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C6DEF8-EF25-421A-AA2B-45C26FD325DE}" type="datetime1">
              <a:rPr lang="en-US" smtClean="0"/>
              <a:t>8/13/2021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37C4CE34-7565-4C5E-96DD-768815E59DCE}" type="slidenum">
              <a:rPr lang="en-US"/>
              <a:pPr>
                <a:defRPr/>
              </a:pPr>
              <a:t>‹#›</a:t>
            </a:fld>
            <a:endParaRPr lang="en-US"/>
          </a:p>
        </p:txBody>
      </p:sp>
    </p:spTree>
    <p:extLst>
      <p:ext uri="{BB962C8B-B14F-4D97-AF65-F5344CB8AC3E}">
        <p14:creationId xmlns:p14="http://schemas.microsoft.com/office/powerpoint/2010/main" val="248190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79BFE99-171B-47FF-AB4A-23BE101862A8}" type="datetime1">
              <a:rPr lang="en-US" smtClean="0"/>
              <a:t>8/13/2021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01D2AEC-08CE-4079-9F07-E7C94069CB76}" type="slidenum">
              <a:rPr lang="en-US"/>
              <a:pPr>
                <a:defRPr/>
              </a:pPr>
              <a:t>‹#›</a:t>
            </a:fld>
            <a:endParaRPr lang="en-US"/>
          </a:p>
        </p:txBody>
      </p:sp>
    </p:spTree>
    <p:extLst>
      <p:ext uri="{BB962C8B-B14F-4D97-AF65-F5344CB8AC3E}">
        <p14:creationId xmlns:p14="http://schemas.microsoft.com/office/powerpoint/2010/main" val="458943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96A04C-2FFD-456E-AD4C-01D8B52029D3}" type="datetime1">
              <a:rPr lang="en-US" smtClean="0"/>
              <a:t>8/13/2021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1F8C30D-85AD-4A91-AAF9-A82E477B2CA4}" type="slidenum">
              <a:rPr lang="en-US"/>
              <a:pPr>
                <a:defRPr/>
              </a:pPr>
              <a:t>‹#›</a:t>
            </a:fld>
            <a:endParaRPr lang="en-US"/>
          </a:p>
        </p:txBody>
      </p:sp>
    </p:spTree>
    <p:extLst>
      <p:ext uri="{BB962C8B-B14F-4D97-AF65-F5344CB8AC3E}">
        <p14:creationId xmlns:p14="http://schemas.microsoft.com/office/powerpoint/2010/main" val="2204180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11A4BF8-0FB9-42D7-A565-9A0670D7773F}" type="datetime1">
              <a:rPr lang="en-US" smtClean="0"/>
              <a:t>8/13/2021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DF82B1F-1491-4F4B-B294-F5939A7F6265}" type="slidenum">
              <a:rPr lang="en-US"/>
              <a:pPr>
                <a:defRPr/>
              </a:pPr>
              <a:t>‹#›</a:t>
            </a:fld>
            <a:endParaRPr lang="en-US"/>
          </a:p>
        </p:txBody>
      </p:sp>
    </p:spTree>
    <p:extLst>
      <p:ext uri="{BB962C8B-B14F-4D97-AF65-F5344CB8AC3E}">
        <p14:creationId xmlns:p14="http://schemas.microsoft.com/office/powerpoint/2010/main" val="462346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374D2D-1689-4065-8F6E-1ACC7EF8726B}" type="datetime1">
              <a:rPr lang="en-US" smtClean="0"/>
              <a:t>8/13/2021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33F0F4DF-E242-4913-9C68-3ECE9304DA8C}" type="slidenum">
              <a:rPr lang="en-US"/>
              <a:pPr>
                <a:defRPr/>
              </a:pPr>
              <a:t>‹#›</a:t>
            </a:fld>
            <a:endParaRPr lang="en-US"/>
          </a:p>
        </p:txBody>
      </p:sp>
    </p:spTree>
    <p:extLst>
      <p:ext uri="{BB962C8B-B14F-4D97-AF65-F5344CB8AC3E}">
        <p14:creationId xmlns:p14="http://schemas.microsoft.com/office/powerpoint/2010/main" val="3480937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75D4033-174F-4601-A0A1-AEF00E7D8D88}" type="datetime1">
              <a:rPr lang="en-US" smtClean="0"/>
              <a:t>8/13/2021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93C6592-603E-4B77-B131-5E37CFD9DA0D}" type="slidenum">
              <a:rPr lang="en-US"/>
              <a:pPr>
                <a:defRPr/>
              </a:pPr>
              <a:t>‹#›</a:t>
            </a:fld>
            <a:endParaRPr lang="en-US"/>
          </a:p>
        </p:txBody>
      </p:sp>
    </p:spTree>
    <p:extLst>
      <p:ext uri="{BB962C8B-B14F-4D97-AF65-F5344CB8AC3E}">
        <p14:creationId xmlns:p14="http://schemas.microsoft.com/office/powerpoint/2010/main" val="347188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7D5A95FB-811A-47C9-A3CD-EA32988EABB3}" type="datetime1">
              <a:rPr lang="en-US" smtClean="0"/>
              <a:t>8/13/2021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0F14F62-215C-452A-9FB5-042D2E72153A}" type="slidenum">
              <a:rPr lang="en-US"/>
              <a:pPr>
                <a:defRPr/>
              </a:pPr>
              <a:t>‹#›</a:t>
            </a:fld>
            <a:endParaRPr lang="en-US"/>
          </a:p>
        </p:txBody>
      </p:sp>
    </p:spTree>
    <p:extLst>
      <p:ext uri="{BB962C8B-B14F-4D97-AF65-F5344CB8AC3E}">
        <p14:creationId xmlns:p14="http://schemas.microsoft.com/office/powerpoint/2010/main" val="355174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327019-E8D0-4B2F-82D5-4A7830A48255}" type="datetime1">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19804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B6B754-208C-4B5E-A189-3DDD4237693C}" type="datetime1">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419322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DEEDE1-9AC7-47C8-802D-96F34CC1EF93}" type="datetime1">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3151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EEF1024-193B-400C-9C00-912EA874DFAB}" type="datetime1">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312678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B4A279-3169-4B3D-9590-D1E7383D1D31}" type="datetime1">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145604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82E6D1-AA01-4765-B0E0-A3AF67709C67}" type="datetime1">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12022-A3C9-497A-A4CA-B86B1D675E26}" type="slidenum">
              <a:rPr lang="en-US" smtClean="0"/>
              <a:t>‹#›</a:t>
            </a:fld>
            <a:endParaRPr lang="en-US"/>
          </a:p>
        </p:txBody>
      </p:sp>
    </p:spTree>
    <p:extLst>
      <p:ext uri="{BB962C8B-B14F-4D97-AF65-F5344CB8AC3E}">
        <p14:creationId xmlns:p14="http://schemas.microsoft.com/office/powerpoint/2010/main" val="68457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641D3C-9D47-4D17-B86B-2550770E665E}" type="datetime1">
              <a:rPr lang="en-US" smtClean="0"/>
              <a:t>8/13/2021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412022-A3C9-497A-A4CA-B86B1D675E26}" type="slidenum">
              <a:rPr lang="en-US" smtClean="0"/>
              <a:t>‹#›</a:t>
            </a:fld>
            <a:endParaRPr lang="en-US"/>
          </a:p>
        </p:txBody>
      </p:sp>
    </p:spTree>
    <p:extLst>
      <p:ext uri="{BB962C8B-B14F-4D97-AF65-F5344CB8AC3E}">
        <p14:creationId xmlns:p14="http://schemas.microsoft.com/office/powerpoint/2010/main" val="2435344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D455C691-D47E-4CA2-94AD-7011156A759C}" type="datetime1">
              <a:rPr lang="en-US" smtClean="0"/>
              <a:t>8/13/2021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cs typeface="+mn-cs"/>
              </a:defRPr>
            </a:lvl1pPr>
          </a:lstStyle>
          <a:p>
            <a:pPr>
              <a:defRPr/>
            </a:pPr>
            <a:fld id="{8F770278-E096-485E-BACD-9DE839ABB610}" type="slidenum">
              <a:rPr lang="en-US"/>
              <a:pPr>
                <a:defRPr/>
              </a:pPr>
              <a:t>‹#›</a:t>
            </a:fld>
            <a:endParaRPr lang="en-US"/>
          </a:p>
        </p:txBody>
      </p:sp>
    </p:spTree>
    <p:extLst>
      <p:ext uri="{BB962C8B-B14F-4D97-AF65-F5344CB8AC3E}">
        <p14:creationId xmlns:p14="http://schemas.microsoft.com/office/powerpoint/2010/main" val="42906401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prstClr val="black">
                    <a:tint val="75000"/>
                  </a:prstClr>
                </a:solidFill>
                <a:latin typeface="Calibri"/>
                <a:cs typeface="+mn-cs"/>
              </a:defRPr>
            </a:lvl1pPr>
          </a:lstStyle>
          <a:p>
            <a:pPr>
              <a:defRPr/>
            </a:pPr>
            <a:fld id="{F9F8B030-5321-4931-BC46-7ECA695EDDD4}" type="datetime1">
              <a:rPr lang="en-US" smtClean="0"/>
              <a:t>8/13/2021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a:cs typeface="+mn-cs"/>
              </a:defRPr>
            </a:lvl1pPr>
          </a:lstStyle>
          <a:p>
            <a:pPr>
              <a:defRPr/>
            </a:pPr>
            <a:fld id="{FDF2EDFA-7BD8-41B3-9989-7A32DCE12208}" type="slidenum">
              <a:rPr lang="en-US"/>
              <a:pPr>
                <a:defRPr/>
              </a:pPr>
              <a:t>‹#›</a:t>
            </a:fld>
            <a:endParaRPr lang="en-US"/>
          </a:p>
        </p:txBody>
      </p:sp>
    </p:spTree>
    <p:extLst>
      <p:ext uri="{BB962C8B-B14F-4D97-AF65-F5344CB8AC3E}">
        <p14:creationId xmlns:p14="http://schemas.microsoft.com/office/powerpoint/2010/main" val="14147498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12022-A3C9-497A-A4CA-B86B1D675E26}" type="slidenum">
              <a:rPr lang="en-US" smtClean="0"/>
              <a:t>1</a:t>
            </a:fld>
            <a:endParaRPr lang="en-US"/>
          </a:p>
        </p:txBody>
      </p:sp>
      <p:pic>
        <p:nvPicPr>
          <p:cNvPr id="3" name="Picture 2" descr="http://rune.galactic.to/moses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9638675" y="179881"/>
            <a:ext cx="2265339" cy="1169233"/>
          </a:xfrm>
          <a:prstGeom prst="ellipse">
            <a:avLst/>
          </a:prstGeom>
          <a:solidFill>
            <a:schemeClr val="accent5">
              <a:lumMod val="20000"/>
              <a:lumOff val="80000"/>
            </a:schemeClr>
          </a:solidFill>
          <a:effectLst>
            <a:glow rad="190500">
              <a:schemeClr val="accent1">
                <a:lumMod val="60000"/>
                <a:lumOff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400" b="1" dirty="0" smtClean="0">
                <a:solidFill>
                  <a:schemeClr val="bg2"/>
                </a:solidFill>
              </a:rPr>
              <a:t>PROLOGUE</a:t>
            </a:r>
            <a:endParaRPr lang="en-JM" sz="2400" b="1" dirty="0">
              <a:solidFill>
                <a:schemeClr val="bg2"/>
              </a:solidFill>
            </a:endParaRPr>
          </a:p>
        </p:txBody>
      </p:sp>
    </p:spTree>
    <p:extLst>
      <p:ext uri="{BB962C8B-B14F-4D97-AF65-F5344CB8AC3E}">
        <p14:creationId xmlns:p14="http://schemas.microsoft.com/office/powerpoint/2010/main" val="1508491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25305"/>
          </a:xfrm>
        </p:spPr>
        <p:txBody>
          <a:bodyPr/>
          <a:lstStyle/>
          <a:p>
            <a:pPr algn="ctr"/>
            <a:r>
              <a:rPr lang="en-JM" b="1" dirty="0" smtClean="0"/>
              <a:t>PP Chapter 22 – MOSES </a:t>
            </a:r>
            <a:r>
              <a:rPr lang="en-JM" b="1" i="1" dirty="0" smtClean="0"/>
              <a:t>(pp pages 255 – 257)</a:t>
            </a:r>
            <a:endParaRPr lang="en-JM" b="1" i="1" dirty="0"/>
          </a:p>
        </p:txBody>
      </p:sp>
      <p:sp>
        <p:nvSpPr>
          <p:cNvPr id="3" name="Content Placeholder 2"/>
          <p:cNvSpPr>
            <a:spLocks noGrp="1"/>
          </p:cNvSpPr>
          <p:nvPr>
            <p:ph idx="1"/>
          </p:nvPr>
        </p:nvSpPr>
        <p:spPr>
          <a:xfrm>
            <a:off x="685801" y="1659993"/>
            <a:ext cx="11145128" cy="4588407"/>
          </a:xfrm>
        </p:spPr>
        <p:txBody>
          <a:bodyPr>
            <a:normAutofit/>
          </a:bodyPr>
          <a:lstStyle/>
          <a:p>
            <a:pPr algn="just"/>
            <a:r>
              <a:rPr lang="en-JM" sz="2600" dirty="0" smtClean="0"/>
              <a:t>A </a:t>
            </a:r>
            <a:r>
              <a:rPr lang="en-JM" sz="2600" dirty="0"/>
              <a:t>secret dread of Pharaoh and the Egyptians, whose anger had been kindled against him forty years before, had rendered Moses still more reluctant to return to Egypt; but after he had set out to obey the divine command, the Lord revealed to him that his enemies were dead.  {PP 255.4}  </a:t>
            </a:r>
          </a:p>
          <a:p>
            <a:pPr algn="just"/>
            <a:r>
              <a:rPr lang="en-JM" sz="2600" dirty="0"/>
              <a:t>     On the way from Midian, Moses received a startling and terrible warning of the Lord's displeasure. An angel appeared to him in a threatening manner, as if he would immediately destroy him. No explanation was given; but </a:t>
            </a:r>
            <a:r>
              <a:rPr lang="en-JM" sz="2600" b="1" u="sng" dirty="0"/>
              <a:t>Moses remembered that he had disregarded one of God's requirements</a:t>
            </a:r>
            <a:r>
              <a:rPr lang="en-JM" sz="2600" dirty="0"/>
              <a:t>; </a:t>
            </a:r>
            <a:r>
              <a:rPr lang="en-JM" sz="2600" b="1" u="sng" dirty="0">
                <a:solidFill>
                  <a:srgbClr val="FFFF00"/>
                </a:solidFill>
              </a:rPr>
              <a:t>yielding to the </a:t>
            </a:r>
            <a:r>
              <a:rPr lang="en-JM" sz="2600" b="1" u="sng" dirty="0" smtClean="0">
                <a:solidFill>
                  <a:srgbClr val="FFFF00"/>
                </a:solidFill>
              </a:rPr>
              <a:t>(256) </a:t>
            </a:r>
            <a:r>
              <a:rPr lang="en-JM" sz="2600" b="1" u="sng" dirty="0">
                <a:solidFill>
                  <a:srgbClr val="FFFF00"/>
                </a:solidFill>
              </a:rPr>
              <a:t>persuasion of his wife</a:t>
            </a:r>
            <a:r>
              <a:rPr lang="en-JM" sz="2600" dirty="0"/>
              <a:t>, he had neglected to perform the rite of circumcision upon their youngest son. </a:t>
            </a:r>
          </a:p>
        </p:txBody>
      </p:sp>
      <p:sp>
        <p:nvSpPr>
          <p:cNvPr id="4" name="Slide Number Placeholder 3"/>
          <p:cNvSpPr>
            <a:spLocks noGrp="1"/>
          </p:cNvSpPr>
          <p:nvPr>
            <p:ph type="sldNum" sz="quarter" idx="12"/>
          </p:nvPr>
        </p:nvSpPr>
        <p:spPr/>
        <p:txBody>
          <a:bodyPr/>
          <a:lstStyle/>
          <a:p>
            <a:fld id="{D9412022-A3C9-497A-A4CA-B86B1D675E26}" type="slidenum">
              <a:rPr lang="en-US" smtClean="0"/>
              <a:t>10</a:t>
            </a:fld>
            <a:endParaRPr lang="en-US"/>
          </a:p>
        </p:txBody>
      </p:sp>
    </p:spTree>
    <p:extLst>
      <p:ext uri="{BB962C8B-B14F-4D97-AF65-F5344CB8AC3E}">
        <p14:creationId xmlns:p14="http://schemas.microsoft.com/office/powerpoint/2010/main" val="26995262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5703" y="219857"/>
            <a:ext cx="10131425" cy="829456"/>
          </a:xfrm>
        </p:spPr>
        <p:txBody>
          <a:bodyPr/>
          <a:lstStyle/>
          <a:p>
            <a:pPr algn="ctr"/>
            <a:r>
              <a:rPr lang="en-JM" b="1" dirty="0" smtClean="0"/>
              <a:t>Role of music!!</a:t>
            </a:r>
            <a:endParaRPr lang="en-JM" b="1" dirty="0"/>
          </a:p>
        </p:txBody>
      </p:sp>
      <p:sp>
        <p:nvSpPr>
          <p:cNvPr id="3" name="Content Placeholder 2"/>
          <p:cNvSpPr>
            <a:spLocks noGrp="1"/>
          </p:cNvSpPr>
          <p:nvPr>
            <p:ph idx="1"/>
          </p:nvPr>
        </p:nvSpPr>
        <p:spPr>
          <a:xfrm>
            <a:off x="494674" y="1139253"/>
            <a:ext cx="11242623" cy="5321509"/>
          </a:xfrm>
          <a:noFill/>
        </p:spPr>
        <p:txBody>
          <a:bodyPr>
            <a:normAutofit fontScale="92500" lnSpcReduction="10000"/>
          </a:bodyPr>
          <a:lstStyle/>
          <a:p>
            <a:pPr algn="just"/>
            <a:r>
              <a:rPr lang="en-JM" sz="3200" b="1" dirty="0"/>
              <a:t> Worship With a Bedlam of Noise </a:t>
            </a:r>
          </a:p>
          <a:p>
            <a:pPr marL="0" indent="0" algn="just">
              <a:buNone/>
            </a:pPr>
            <a:r>
              <a:rPr lang="en-JM" sz="3200" dirty="0" smtClean="0"/>
              <a:t>The </a:t>
            </a:r>
            <a:r>
              <a:rPr lang="en-JM" sz="3200" dirty="0"/>
              <a:t>Holy Spirit never reveals itself in such methods, in such a bedlam of noise. </a:t>
            </a:r>
            <a:r>
              <a:rPr lang="en-JM" sz="3200" b="1" u="sng" dirty="0"/>
              <a:t>This is an invention of Satan to cover up his ingenious methods for making of none effect the pure, sincere, elevating, ennobling, sanctifying truth for this time</a:t>
            </a:r>
            <a:r>
              <a:rPr lang="en-JM" sz="3200" dirty="0"/>
              <a:t>. Better never have the worship of God blended with music than to use musical instruments to do the work which last January was represented to me would be brought into our camp meetings. </a:t>
            </a:r>
            <a:r>
              <a:rPr lang="en-JM" sz="3200" b="1" u="sng" dirty="0"/>
              <a:t>The truth for this time needs nothing of this kind in its work of converting souls</a:t>
            </a:r>
            <a:r>
              <a:rPr lang="en-JM" sz="3200" dirty="0"/>
              <a:t>. A bedlam of noise shocks the senses and perverts that which if conducted aright might be a blessing. The powers of satanic agencies blend with the din and noise, to have a carnival, and this is termed the Holy Spirit's working. </a:t>
            </a:r>
          </a:p>
        </p:txBody>
      </p:sp>
      <p:sp>
        <p:nvSpPr>
          <p:cNvPr id="4" name="Slide Number Placeholder 3"/>
          <p:cNvSpPr>
            <a:spLocks noGrp="1"/>
          </p:cNvSpPr>
          <p:nvPr>
            <p:ph type="sldNum" sz="quarter" idx="12"/>
          </p:nvPr>
        </p:nvSpPr>
        <p:spPr/>
        <p:txBody>
          <a:bodyPr/>
          <a:lstStyle/>
          <a:p>
            <a:fld id="{D9412022-A3C9-497A-A4CA-B86B1D675E26}" type="slidenum">
              <a:rPr lang="en-US" smtClean="0"/>
              <a:t>100</a:t>
            </a:fld>
            <a:endParaRPr lang="en-US"/>
          </a:p>
        </p:txBody>
      </p:sp>
    </p:spTree>
    <p:extLst>
      <p:ext uri="{BB962C8B-B14F-4D97-AF65-F5344CB8AC3E}">
        <p14:creationId xmlns:p14="http://schemas.microsoft.com/office/powerpoint/2010/main" val="20044485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798" y="2217018"/>
            <a:ext cx="10131425" cy="3649133"/>
          </a:xfrm>
          <a:solidFill>
            <a:srgbClr val="009900"/>
          </a:solidFill>
          <a:effectLst>
            <a:glow rad="558800">
              <a:schemeClr val="tx1"/>
            </a:glow>
          </a:effectLst>
        </p:spPr>
        <p:txBody>
          <a:bodyPr>
            <a:normAutofit/>
          </a:bodyPr>
          <a:lstStyle/>
          <a:p>
            <a:pPr marL="0" indent="0" algn="just">
              <a:buNone/>
            </a:pPr>
            <a:r>
              <a:rPr lang="en-JM" sz="3200" dirty="0"/>
              <a:t> There has ever been a class professing godliness, who, instead of following on to know the truth, make it their religion to seek some fault of character or error of faith in those with whom they do not agree. Such are Satan's right-hand helpers. Accusers of the brethren are not few, and they are always active when God is at work and His servants are rendering Him true homage. </a:t>
            </a:r>
            <a:endParaRPr lang="en-US" sz="3200" dirty="0"/>
          </a:p>
        </p:txBody>
      </p:sp>
      <p:sp>
        <p:nvSpPr>
          <p:cNvPr id="4" name="Down Arrow Callout 3"/>
          <p:cNvSpPr/>
          <p:nvPr/>
        </p:nvSpPr>
        <p:spPr>
          <a:xfrm>
            <a:off x="3897442" y="254831"/>
            <a:ext cx="4362138" cy="1813810"/>
          </a:xfrm>
          <a:prstGeom prst="downArrowCallout">
            <a:avLst>
              <a:gd name="adj1" fmla="val 4959"/>
              <a:gd name="adj2" fmla="val 8297"/>
              <a:gd name="adj3" fmla="val 25000"/>
              <a:gd name="adj4" fmla="val 64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1 CORINTHIANS 6:18 - 20</a:t>
            </a:r>
          </a:p>
        </p:txBody>
      </p:sp>
      <p:sp>
        <p:nvSpPr>
          <p:cNvPr id="5" name="Slide Number Placeholder 4"/>
          <p:cNvSpPr>
            <a:spLocks noGrp="1"/>
          </p:cNvSpPr>
          <p:nvPr>
            <p:ph type="sldNum" sz="quarter" idx="12"/>
          </p:nvPr>
        </p:nvSpPr>
        <p:spPr/>
        <p:txBody>
          <a:bodyPr/>
          <a:lstStyle/>
          <a:p>
            <a:fld id="{D9412022-A3C9-497A-A4CA-B86B1D675E26}" type="slidenum">
              <a:rPr lang="en-US" smtClean="0"/>
              <a:t>101</a:t>
            </a:fld>
            <a:endParaRPr lang="en-US"/>
          </a:p>
        </p:txBody>
      </p:sp>
    </p:spTree>
    <p:extLst>
      <p:ext uri="{BB962C8B-B14F-4D97-AF65-F5344CB8AC3E}">
        <p14:creationId xmlns:p14="http://schemas.microsoft.com/office/powerpoint/2010/main" val="169390654"/>
      </p:ext>
    </p:extLst>
  </p:cSld>
  <p:clrMapOvr>
    <a:masterClrMapping/>
  </p:clrMapOvr>
  <p:transition spd="slow">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798" y="2156058"/>
            <a:ext cx="10131425" cy="4214262"/>
          </a:xfrm>
          <a:solidFill>
            <a:srgbClr val="660066"/>
          </a:solidFill>
          <a:effectLst>
            <a:glow rad="558800">
              <a:schemeClr val="tx1"/>
            </a:glow>
          </a:effectLst>
        </p:spPr>
        <p:txBody>
          <a:bodyPr>
            <a:normAutofit lnSpcReduction="10000"/>
          </a:bodyPr>
          <a:lstStyle/>
          <a:p>
            <a:pPr marL="0" indent="0" algn="just">
              <a:buNone/>
            </a:pPr>
            <a:r>
              <a:rPr lang="en-JM" sz="3200" dirty="0"/>
              <a:t> They will put a false coloring upon the words and acts of those who love and obey the truth. They will represent the most earnest, zealous, self-denying servants of Christ as deceived or deceivers. It is their work to misrepresent the motives of every true and noble deed, to circulate insinuations, and arouse suspicion in the minds of the inexperienced. In every conceivable manner they will seek to cause that which is pure and righteous to be regarded as foul and deceptive.{GC 519.2} </a:t>
            </a:r>
            <a:endParaRPr lang="en-US" sz="3200" dirty="0"/>
          </a:p>
        </p:txBody>
      </p:sp>
      <p:sp>
        <p:nvSpPr>
          <p:cNvPr id="4" name="Down Arrow Callout 3"/>
          <p:cNvSpPr/>
          <p:nvPr/>
        </p:nvSpPr>
        <p:spPr>
          <a:xfrm>
            <a:off x="3897442" y="148151"/>
            <a:ext cx="4362138" cy="1813810"/>
          </a:xfrm>
          <a:prstGeom prst="downArrowCallout">
            <a:avLst>
              <a:gd name="adj1" fmla="val 4959"/>
              <a:gd name="adj2" fmla="val 8297"/>
              <a:gd name="adj3" fmla="val 25000"/>
              <a:gd name="adj4" fmla="val 64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1 CORINTHIANS 6:18 - 20</a:t>
            </a:r>
          </a:p>
        </p:txBody>
      </p:sp>
      <p:sp>
        <p:nvSpPr>
          <p:cNvPr id="5" name="Slide Number Placeholder 4"/>
          <p:cNvSpPr>
            <a:spLocks noGrp="1"/>
          </p:cNvSpPr>
          <p:nvPr>
            <p:ph type="sldNum" sz="quarter" idx="12"/>
          </p:nvPr>
        </p:nvSpPr>
        <p:spPr/>
        <p:txBody>
          <a:bodyPr/>
          <a:lstStyle/>
          <a:p>
            <a:fld id="{D9412022-A3C9-497A-A4CA-B86B1D675E26}" type="slidenum">
              <a:rPr lang="en-US" smtClean="0"/>
              <a:t>102</a:t>
            </a:fld>
            <a:endParaRPr lang="en-US"/>
          </a:p>
        </p:txBody>
      </p:sp>
    </p:spTree>
    <p:extLst>
      <p:ext uri="{BB962C8B-B14F-4D97-AF65-F5344CB8AC3E}">
        <p14:creationId xmlns:p14="http://schemas.microsoft.com/office/powerpoint/2010/main" val="3928194705"/>
      </p:ext>
    </p:extLst>
  </p:cSld>
  <p:clrMapOvr>
    <a:masterClrMapping/>
  </p:clrMapOvr>
  <p:transition spd="slow">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3775" y="413653"/>
            <a:ext cx="10131425" cy="713014"/>
          </a:xfrm>
        </p:spPr>
        <p:txBody>
          <a:bodyPr/>
          <a:lstStyle/>
          <a:p>
            <a:pPr algn="ctr"/>
            <a:r>
              <a:rPr lang="en-JM" b="1" dirty="0" smtClean="0"/>
              <a:t>Present truth!! </a:t>
            </a:r>
            <a:endParaRPr lang="en-JM" b="1" dirty="0"/>
          </a:p>
        </p:txBody>
      </p:sp>
      <p:sp>
        <p:nvSpPr>
          <p:cNvPr id="3" name="Content Placeholder 2"/>
          <p:cNvSpPr>
            <a:spLocks noGrp="1"/>
          </p:cNvSpPr>
          <p:nvPr>
            <p:ph idx="1"/>
          </p:nvPr>
        </p:nvSpPr>
        <p:spPr>
          <a:xfrm>
            <a:off x="685801" y="1518557"/>
            <a:ext cx="10548256" cy="4272643"/>
          </a:xfrm>
        </p:spPr>
        <p:txBody>
          <a:bodyPr>
            <a:normAutofit/>
          </a:bodyPr>
          <a:lstStyle/>
          <a:p>
            <a:r>
              <a:rPr lang="en-US" sz="4000" b="1" dirty="0"/>
              <a:t>2 Peter 1:12 </a:t>
            </a:r>
            <a:endParaRPr lang="en-US" sz="4000" b="1" dirty="0" smtClean="0"/>
          </a:p>
          <a:p>
            <a:r>
              <a:rPr lang="en-JM" sz="4000" dirty="0" smtClean="0"/>
              <a:t>Wherefore </a:t>
            </a:r>
            <a:r>
              <a:rPr lang="en-JM" sz="4000" dirty="0"/>
              <a:t>I will not be negligent to put you always in remembrance of these things, though ye know them, and be established in </a:t>
            </a:r>
            <a:r>
              <a:rPr lang="en-JM" sz="4000" b="1" u="sng" dirty="0"/>
              <a:t>the present truth</a:t>
            </a:r>
            <a:r>
              <a:rPr lang="en-JM" sz="4000" dirty="0" smtClean="0"/>
              <a:t>.</a:t>
            </a:r>
            <a:endParaRPr lang="en-US" sz="4000" dirty="0"/>
          </a:p>
          <a:p>
            <a:endParaRPr lang="en-JM" sz="4000" dirty="0"/>
          </a:p>
        </p:txBody>
      </p:sp>
      <p:sp>
        <p:nvSpPr>
          <p:cNvPr id="4" name="Slide Number Placeholder 3"/>
          <p:cNvSpPr>
            <a:spLocks noGrp="1"/>
          </p:cNvSpPr>
          <p:nvPr>
            <p:ph type="sldNum" sz="quarter" idx="12"/>
          </p:nvPr>
        </p:nvSpPr>
        <p:spPr/>
        <p:txBody>
          <a:bodyPr/>
          <a:lstStyle/>
          <a:p>
            <a:fld id="{D9412022-A3C9-497A-A4CA-B86B1D675E26}" type="slidenum">
              <a:rPr lang="en-US" smtClean="0"/>
              <a:t>103</a:t>
            </a:fld>
            <a:endParaRPr lang="en-US"/>
          </a:p>
        </p:txBody>
      </p:sp>
    </p:spTree>
    <p:extLst>
      <p:ext uri="{BB962C8B-B14F-4D97-AF65-F5344CB8AC3E}">
        <p14:creationId xmlns:p14="http://schemas.microsoft.com/office/powerpoint/2010/main" val="15263274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3775" y="518583"/>
            <a:ext cx="10131425" cy="713014"/>
          </a:xfrm>
        </p:spPr>
        <p:txBody>
          <a:bodyPr>
            <a:normAutofit/>
          </a:bodyPr>
          <a:lstStyle/>
          <a:p>
            <a:pPr algn="ctr"/>
            <a:r>
              <a:rPr lang="en-JM" sz="4000" b="1" dirty="0" smtClean="0"/>
              <a:t>Present truth is needed now!! </a:t>
            </a:r>
            <a:endParaRPr lang="en-JM" sz="4000" b="1" dirty="0"/>
          </a:p>
        </p:txBody>
      </p:sp>
      <p:sp>
        <p:nvSpPr>
          <p:cNvPr id="3" name="Content Placeholder 2"/>
          <p:cNvSpPr>
            <a:spLocks noGrp="1"/>
          </p:cNvSpPr>
          <p:nvPr>
            <p:ph idx="1"/>
          </p:nvPr>
        </p:nvSpPr>
        <p:spPr>
          <a:xfrm>
            <a:off x="555173" y="1597932"/>
            <a:ext cx="11054442" cy="4272643"/>
          </a:xfrm>
        </p:spPr>
        <p:txBody>
          <a:bodyPr>
            <a:normAutofit/>
          </a:bodyPr>
          <a:lstStyle/>
          <a:p>
            <a:pPr algn="just"/>
            <a:r>
              <a:rPr lang="en-JM" sz="4400" dirty="0"/>
              <a:t>Satan is pressing in on </a:t>
            </a:r>
            <a:r>
              <a:rPr lang="en-JM" sz="4400" b="1" u="sng" dirty="0"/>
              <a:t>every side</a:t>
            </a:r>
            <a:r>
              <a:rPr lang="en-JM" sz="4400" dirty="0"/>
              <a:t>, and unless we watch for him, and have our eyes open to his </a:t>
            </a:r>
            <a:r>
              <a:rPr lang="en-JM" sz="4400" b="1" u="sng" dirty="0"/>
              <a:t>devices</a:t>
            </a:r>
            <a:r>
              <a:rPr lang="en-JM" sz="4400" dirty="0"/>
              <a:t> and </a:t>
            </a:r>
            <a:r>
              <a:rPr lang="en-JM" sz="4400" b="1" u="sng" dirty="0"/>
              <a:t>snares</a:t>
            </a:r>
            <a:r>
              <a:rPr lang="en-JM" sz="4400" dirty="0"/>
              <a:t>, and have on </a:t>
            </a:r>
            <a:r>
              <a:rPr lang="en-JM" sz="4400" b="1" u="sng" dirty="0">
                <a:solidFill>
                  <a:srgbClr val="FFFF00"/>
                </a:solidFill>
              </a:rPr>
              <a:t>the whole armor of God</a:t>
            </a:r>
            <a:r>
              <a:rPr lang="en-JM" sz="4400" dirty="0"/>
              <a:t>, the fiery darts of the wicked will hit us. </a:t>
            </a:r>
          </a:p>
        </p:txBody>
      </p:sp>
      <p:sp>
        <p:nvSpPr>
          <p:cNvPr id="4" name="Slide Number Placeholder 3"/>
          <p:cNvSpPr>
            <a:spLocks noGrp="1"/>
          </p:cNvSpPr>
          <p:nvPr>
            <p:ph type="sldNum" sz="quarter" idx="12"/>
          </p:nvPr>
        </p:nvSpPr>
        <p:spPr/>
        <p:txBody>
          <a:bodyPr/>
          <a:lstStyle/>
          <a:p>
            <a:fld id="{D9412022-A3C9-497A-A4CA-B86B1D675E26}" type="slidenum">
              <a:rPr lang="en-US" smtClean="0"/>
              <a:t>104</a:t>
            </a:fld>
            <a:endParaRPr lang="en-US"/>
          </a:p>
        </p:txBody>
      </p:sp>
    </p:spTree>
    <p:extLst>
      <p:ext uri="{BB962C8B-B14F-4D97-AF65-F5344CB8AC3E}">
        <p14:creationId xmlns:p14="http://schemas.microsoft.com/office/powerpoint/2010/main" val="16625621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1759" y="1523998"/>
            <a:ext cx="10131425" cy="4673601"/>
          </a:xfrm>
          <a:solidFill>
            <a:srgbClr val="CCFF33"/>
          </a:solidFill>
          <a:effectLst>
            <a:glow rad="800100">
              <a:srgbClr val="FFFFCC"/>
            </a:glow>
          </a:effectLst>
        </p:spPr>
        <p:txBody>
          <a:bodyPr>
            <a:noAutofit/>
          </a:bodyPr>
          <a:lstStyle/>
          <a:p>
            <a:pPr marL="0" indent="0">
              <a:buNone/>
            </a:pPr>
            <a:r>
              <a:rPr lang="en-US" sz="3000" b="1" baseline="30000" dirty="0">
                <a:solidFill>
                  <a:srgbClr val="0066CC"/>
                </a:solidFill>
                <a:effectLst>
                  <a:outerShdw blurRad="38100" dist="38100" dir="2700000" algn="tl">
                    <a:srgbClr val="000000">
                      <a:alpha val="43137"/>
                    </a:srgbClr>
                  </a:outerShdw>
                </a:effectLst>
              </a:rPr>
              <a:t>9 </a:t>
            </a:r>
            <a:r>
              <a:rPr lang="en-US" sz="3000" b="1" dirty="0">
                <a:solidFill>
                  <a:srgbClr val="0066CC"/>
                </a:solidFill>
                <a:effectLst>
                  <a:outerShdw blurRad="38100" dist="38100" dir="2700000" algn="tl">
                    <a:srgbClr val="000000">
                      <a:alpha val="43137"/>
                    </a:srgbClr>
                  </a:outerShdw>
                </a:effectLst>
              </a:rPr>
              <a:t>Even him, whose coming is after the working of Satan with all power and signs and lying wonders,</a:t>
            </a:r>
          </a:p>
          <a:p>
            <a:pPr marL="0" indent="0">
              <a:buNone/>
            </a:pPr>
            <a:r>
              <a:rPr lang="en-US" sz="3000" b="1" baseline="30000" dirty="0">
                <a:solidFill>
                  <a:srgbClr val="0066CC"/>
                </a:solidFill>
                <a:effectLst>
                  <a:outerShdw blurRad="38100" dist="38100" dir="2700000" algn="tl">
                    <a:srgbClr val="000000">
                      <a:alpha val="43137"/>
                    </a:srgbClr>
                  </a:outerShdw>
                </a:effectLst>
              </a:rPr>
              <a:t>10 </a:t>
            </a:r>
            <a:r>
              <a:rPr lang="en-US" sz="3000" b="1" dirty="0">
                <a:solidFill>
                  <a:srgbClr val="0066CC"/>
                </a:solidFill>
                <a:effectLst>
                  <a:outerShdw blurRad="38100" dist="38100" dir="2700000" algn="tl">
                    <a:srgbClr val="000000">
                      <a:alpha val="43137"/>
                    </a:srgbClr>
                  </a:outerShdw>
                </a:effectLst>
              </a:rPr>
              <a:t>And with all deceivableness of unrighteousness in them that perish; </a:t>
            </a:r>
            <a:r>
              <a:rPr lang="en-US" sz="3000" b="1" dirty="0">
                <a:solidFill>
                  <a:srgbClr val="FF0000"/>
                </a:solidFill>
                <a:effectLst>
                  <a:outerShdw blurRad="38100" dist="38100" dir="2700000" algn="tl">
                    <a:srgbClr val="000000">
                      <a:alpha val="43137"/>
                    </a:srgbClr>
                  </a:outerShdw>
                </a:effectLst>
              </a:rPr>
              <a:t>because they received not the love of the truth</a:t>
            </a:r>
            <a:r>
              <a:rPr lang="en-US" sz="3000" b="1" dirty="0">
                <a:solidFill>
                  <a:srgbClr val="0066CC"/>
                </a:solidFill>
                <a:effectLst>
                  <a:outerShdw blurRad="38100" dist="38100" dir="2700000" algn="tl">
                    <a:srgbClr val="000000">
                      <a:alpha val="43137"/>
                    </a:srgbClr>
                  </a:outerShdw>
                </a:effectLst>
              </a:rPr>
              <a:t>, that they might be saved.</a:t>
            </a:r>
          </a:p>
          <a:p>
            <a:pPr marL="0" indent="0">
              <a:buNone/>
            </a:pPr>
            <a:r>
              <a:rPr lang="en-US" sz="3000" b="1" baseline="30000" dirty="0">
                <a:solidFill>
                  <a:srgbClr val="0066CC"/>
                </a:solidFill>
                <a:effectLst>
                  <a:outerShdw blurRad="38100" dist="38100" dir="2700000" algn="tl">
                    <a:srgbClr val="000000">
                      <a:alpha val="43137"/>
                    </a:srgbClr>
                  </a:outerShdw>
                </a:effectLst>
              </a:rPr>
              <a:t>11 </a:t>
            </a:r>
            <a:r>
              <a:rPr lang="en-US" sz="3000" b="1" dirty="0">
                <a:solidFill>
                  <a:srgbClr val="0066CC"/>
                </a:solidFill>
                <a:effectLst>
                  <a:outerShdw blurRad="38100" dist="38100" dir="2700000" algn="tl">
                    <a:srgbClr val="000000">
                      <a:alpha val="43137"/>
                    </a:srgbClr>
                  </a:outerShdw>
                </a:effectLst>
              </a:rPr>
              <a:t>And for this cause God shall send them </a:t>
            </a:r>
            <a:r>
              <a:rPr lang="en-US" sz="3000" b="1" dirty="0">
                <a:solidFill>
                  <a:srgbClr val="FF0000"/>
                </a:solidFill>
                <a:effectLst>
                  <a:outerShdw blurRad="38100" dist="38100" dir="2700000" algn="tl">
                    <a:srgbClr val="000000">
                      <a:alpha val="43137"/>
                    </a:srgbClr>
                  </a:outerShdw>
                </a:effectLst>
              </a:rPr>
              <a:t>strong delusion</a:t>
            </a:r>
            <a:r>
              <a:rPr lang="en-US" sz="3000" b="1" dirty="0">
                <a:solidFill>
                  <a:srgbClr val="0066CC"/>
                </a:solidFill>
                <a:effectLst>
                  <a:outerShdw blurRad="38100" dist="38100" dir="2700000" algn="tl">
                    <a:srgbClr val="000000">
                      <a:alpha val="43137"/>
                    </a:srgbClr>
                  </a:outerShdw>
                </a:effectLst>
              </a:rPr>
              <a:t>, that they should </a:t>
            </a:r>
            <a:r>
              <a:rPr lang="en-US" sz="3000" b="1" dirty="0">
                <a:solidFill>
                  <a:srgbClr val="FF0000"/>
                </a:solidFill>
                <a:effectLst>
                  <a:outerShdw blurRad="38100" dist="38100" dir="2700000" algn="tl">
                    <a:srgbClr val="000000">
                      <a:alpha val="43137"/>
                    </a:srgbClr>
                  </a:outerShdw>
                </a:effectLst>
              </a:rPr>
              <a:t>believe a lie</a:t>
            </a:r>
            <a:r>
              <a:rPr lang="en-US" sz="3000" b="1" dirty="0">
                <a:solidFill>
                  <a:srgbClr val="0066CC"/>
                </a:solidFill>
                <a:effectLst>
                  <a:outerShdw blurRad="38100" dist="38100" dir="2700000" algn="tl">
                    <a:srgbClr val="000000">
                      <a:alpha val="43137"/>
                    </a:srgbClr>
                  </a:outerShdw>
                </a:effectLst>
              </a:rPr>
              <a:t>: </a:t>
            </a:r>
          </a:p>
          <a:p>
            <a:pPr marL="0" indent="0">
              <a:buNone/>
            </a:pPr>
            <a:r>
              <a:rPr lang="en-US" sz="3000" b="1" baseline="30000" dirty="0">
                <a:solidFill>
                  <a:srgbClr val="0066CC"/>
                </a:solidFill>
                <a:effectLst>
                  <a:outerShdw blurRad="38100" dist="38100" dir="2700000" algn="tl">
                    <a:srgbClr val="000000">
                      <a:alpha val="43137"/>
                    </a:srgbClr>
                  </a:outerShdw>
                </a:effectLst>
              </a:rPr>
              <a:t>12 </a:t>
            </a:r>
            <a:r>
              <a:rPr lang="en-US" sz="3000" b="1" dirty="0">
                <a:solidFill>
                  <a:srgbClr val="0066CC"/>
                </a:solidFill>
                <a:effectLst>
                  <a:outerShdw blurRad="38100" dist="38100" dir="2700000" algn="tl">
                    <a:srgbClr val="000000">
                      <a:alpha val="43137"/>
                    </a:srgbClr>
                  </a:outerShdw>
                </a:effectLst>
              </a:rPr>
              <a:t>That </a:t>
            </a:r>
            <a:r>
              <a:rPr lang="en-US" sz="3000" b="1" dirty="0">
                <a:solidFill>
                  <a:srgbClr val="FF0000"/>
                </a:solidFill>
                <a:effectLst>
                  <a:outerShdw blurRad="38100" dist="38100" dir="2700000" algn="tl">
                    <a:srgbClr val="000000">
                      <a:alpha val="43137"/>
                    </a:srgbClr>
                  </a:outerShdw>
                </a:effectLst>
              </a:rPr>
              <a:t>they all might be damned who believed not the truth</a:t>
            </a:r>
            <a:r>
              <a:rPr lang="en-US" sz="3000" b="1" dirty="0">
                <a:solidFill>
                  <a:srgbClr val="0066CC"/>
                </a:solidFill>
                <a:effectLst>
                  <a:outerShdw blurRad="38100" dist="38100" dir="2700000" algn="tl">
                    <a:srgbClr val="000000">
                      <a:alpha val="43137"/>
                    </a:srgbClr>
                  </a:outerShdw>
                </a:effectLst>
              </a:rPr>
              <a:t>, but had </a:t>
            </a:r>
            <a:r>
              <a:rPr lang="en-US" sz="3000" b="1" u="sng" dirty="0">
                <a:solidFill>
                  <a:srgbClr val="FF0000"/>
                </a:solidFill>
                <a:effectLst>
                  <a:outerShdw blurRad="38100" dist="38100" dir="2700000" algn="tl">
                    <a:srgbClr val="000000">
                      <a:alpha val="43137"/>
                    </a:srgbClr>
                  </a:outerShdw>
                </a:effectLst>
                <a:uFill>
                  <a:solidFill>
                    <a:srgbClr val="FFCC00"/>
                  </a:solidFill>
                </a:uFill>
              </a:rPr>
              <a:t>pleasure in unrighteousness</a:t>
            </a:r>
            <a:r>
              <a:rPr lang="en-US" sz="3000" b="1" dirty="0">
                <a:solidFill>
                  <a:srgbClr val="0066CC"/>
                </a:solidFill>
                <a:effectLst>
                  <a:outerShdw blurRad="38100" dist="38100" dir="2700000" algn="tl">
                    <a:srgbClr val="000000">
                      <a:alpha val="43137"/>
                    </a:srgbClr>
                  </a:outerShdw>
                </a:effectLst>
              </a:rPr>
              <a:t>.</a:t>
            </a:r>
          </a:p>
        </p:txBody>
      </p:sp>
      <p:sp>
        <p:nvSpPr>
          <p:cNvPr id="4" name="Rounded Rectangle 3"/>
          <p:cNvSpPr/>
          <p:nvPr/>
        </p:nvSpPr>
        <p:spPr>
          <a:xfrm>
            <a:off x="3206282" y="159663"/>
            <a:ext cx="8225972" cy="812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effectLst>
                  <a:outerShdw blurRad="38100" dist="38100" dir="2700000" algn="tl">
                    <a:srgbClr val="000000">
                      <a:alpha val="43137"/>
                    </a:srgbClr>
                  </a:outerShdw>
                </a:effectLst>
              </a:rPr>
              <a:t>CONSEQUENCES OF REJECTING PRESENT TRUTH</a:t>
            </a:r>
            <a:endParaRPr lang="en-US" sz="3000" dirty="0"/>
          </a:p>
        </p:txBody>
      </p:sp>
      <p:sp>
        <p:nvSpPr>
          <p:cNvPr id="5" name="Slide Number Placeholder 4"/>
          <p:cNvSpPr>
            <a:spLocks noGrp="1"/>
          </p:cNvSpPr>
          <p:nvPr>
            <p:ph type="sldNum" sz="quarter" idx="12"/>
          </p:nvPr>
        </p:nvSpPr>
        <p:spPr/>
        <p:txBody>
          <a:bodyPr/>
          <a:lstStyle/>
          <a:p>
            <a:fld id="{D9412022-A3C9-497A-A4CA-B86B1D675E26}" type="slidenum">
              <a:rPr lang="en-US" smtClean="0"/>
              <a:t>105</a:t>
            </a:fld>
            <a:endParaRPr lang="en-US"/>
          </a:p>
        </p:txBody>
      </p:sp>
      <p:sp>
        <p:nvSpPr>
          <p:cNvPr id="2" name="TextBox 1"/>
          <p:cNvSpPr txBox="1"/>
          <p:nvPr/>
        </p:nvSpPr>
        <p:spPr>
          <a:xfrm rot="20208549">
            <a:off x="-157336" y="498917"/>
            <a:ext cx="2698188" cy="461665"/>
          </a:xfrm>
          <a:prstGeom prst="rect">
            <a:avLst/>
          </a:prstGeom>
          <a:noFill/>
        </p:spPr>
        <p:txBody>
          <a:bodyPr wrap="square" rtlCol="0">
            <a:spAutoFit/>
          </a:bodyPr>
          <a:lstStyle/>
          <a:p>
            <a:pPr algn="ctr"/>
            <a:r>
              <a:rPr lang="en-US" sz="2400" b="1" dirty="0">
                <a:solidFill>
                  <a:srgbClr val="FFFF99"/>
                </a:solidFill>
              </a:rPr>
              <a:t>2 Thessalonians 2:</a:t>
            </a:r>
          </a:p>
        </p:txBody>
      </p:sp>
    </p:spTree>
    <p:extLst>
      <p:ext uri="{BB962C8B-B14F-4D97-AF65-F5344CB8AC3E}">
        <p14:creationId xmlns:p14="http://schemas.microsoft.com/office/powerpoint/2010/main" val="1751931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3775" y="413653"/>
            <a:ext cx="10131425" cy="713014"/>
          </a:xfrm>
        </p:spPr>
        <p:txBody>
          <a:bodyPr>
            <a:normAutofit/>
          </a:bodyPr>
          <a:lstStyle/>
          <a:p>
            <a:pPr algn="ctr"/>
            <a:r>
              <a:rPr lang="en-JM" sz="4000" b="1" dirty="0" smtClean="0"/>
              <a:t>THE EFFECT OF Present truth!!! </a:t>
            </a:r>
            <a:endParaRPr lang="en-JM" sz="4000" b="1" dirty="0"/>
          </a:p>
        </p:txBody>
      </p:sp>
      <p:sp>
        <p:nvSpPr>
          <p:cNvPr id="3" name="Content Placeholder 2"/>
          <p:cNvSpPr>
            <a:spLocks noGrp="1"/>
          </p:cNvSpPr>
          <p:nvPr>
            <p:ph idx="1"/>
          </p:nvPr>
        </p:nvSpPr>
        <p:spPr>
          <a:xfrm>
            <a:off x="685801" y="1518557"/>
            <a:ext cx="10548256" cy="4272643"/>
          </a:xfrm>
        </p:spPr>
        <p:txBody>
          <a:bodyPr>
            <a:normAutofit lnSpcReduction="10000"/>
          </a:bodyPr>
          <a:lstStyle/>
          <a:p>
            <a:pPr algn="just"/>
            <a:r>
              <a:rPr lang="en-JM" sz="4000" dirty="0"/>
              <a:t>There are </a:t>
            </a:r>
            <a:r>
              <a:rPr lang="en-JM" sz="4000" b="1" i="1" dirty="0"/>
              <a:t>many precious truths </a:t>
            </a:r>
            <a:r>
              <a:rPr lang="en-JM" sz="4000" dirty="0"/>
              <a:t>contained in the Word of God, but it is "</a:t>
            </a:r>
            <a:r>
              <a:rPr lang="en-JM" sz="4400" b="1" u="sng" dirty="0">
                <a:solidFill>
                  <a:srgbClr val="FFFF00"/>
                </a:solidFill>
              </a:rPr>
              <a:t>present truth</a:t>
            </a:r>
            <a:r>
              <a:rPr lang="en-JM" sz="4000" dirty="0"/>
              <a:t>" that the flock needs now. I have seen the danger of the messengers running off from the important points of present truth, to dwell upon subjects that are not calculated to </a:t>
            </a:r>
            <a:r>
              <a:rPr lang="en-JM" sz="4000" b="1" u="sng" dirty="0">
                <a:solidFill>
                  <a:srgbClr val="FFFF00"/>
                </a:solidFill>
              </a:rPr>
              <a:t>unite the flock</a:t>
            </a:r>
            <a:r>
              <a:rPr lang="en-JM" sz="4000" b="1" dirty="0">
                <a:solidFill>
                  <a:srgbClr val="FFFF00"/>
                </a:solidFill>
              </a:rPr>
              <a:t> </a:t>
            </a:r>
            <a:r>
              <a:rPr lang="en-JM" sz="4000" dirty="0"/>
              <a:t>and </a:t>
            </a:r>
            <a:r>
              <a:rPr lang="en-JM" sz="4000" b="1" u="sng" dirty="0">
                <a:solidFill>
                  <a:srgbClr val="FFFF00"/>
                </a:solidFill>
              </a:rPr>
              <a:t>sanctify the soul</a:t>
            </a:r>
            <a:r>
              <a:rPr lang="en-JM" sz="4000" dirty="0"/>
              <a:t>.</a:t>
            </a:r>
          </a:p>
        </p:txBody>
      </p:sp>
      <p:sp>
        <p:nvSpPr>
          <p:cNvPr id="4" name="Slide Number Placeholder 3"/>
          <p:cNvSpPr>
            <a:spLocks noGrp="1"/>
          </p:cNvSpPr>
          <p:nvPr>
            <p:ph type="sldNum" sz="quarter" idx="12"/>
          </p:nvPr>
        </p:nvSpPr>
        <p:spPr/>
        <p:txBody>
          <a:bodyPr/>
          <a:lstStyle/>
          <a:p>
            <a:fld id="{D9412022-A3C9-497A-A4CA-B86B1D675E26}" type="slidenum">
              <a:rPr lang="en-US" smtClean="0"/>
              <a:t>106</a:t>
            </a:fld>
            <a:endParaRPr lang="en-US"/>
          </a:p>
        </p:txBody>
      </p:sp>
    </p:spTree>
    <p:extLst>
      <p:ext uri="{BB962C8B-B14F-4D97-AF65-F5344CB8AC3E}">
        <p14:creationId xmlns:p14="http://schemas.microsoft.com/office/powerpoint/2010/main" val="77413146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86" y="1185938"/>
            <a:ext cx="2770415" cy="2457146"/>
          </a:xfrm>
        </p:spPr>
        <p:txBody>
          <a:bodyPr>
            <a:normAutofit/>
          </a:bodyPr>
          <a:lstStyle/>
          <a:p>
            <a:pPr marL="0" indent="0" algn="just">
              <a:buNone/>
            </a:pPr>
            <a:r>
              <a:rPr lang="en-US" sz="2000" b="1" dirty="0"/>
              <a:t>14 Blessed are they that </a:t>
            </a:r>
            <a:r>
              <a:rPr lang="en-US" sz="2000" b="1" u="sng" dirty="0">
                <a:effectLst>
                  <a:outerShdw blurRad="38100" dist="38100" dir="2700000" algn="tl">
                    <a:srgbClr val="000000">
                      <a:alpha val="43137"/>
                    </a:srgbClr>
                  </a:outerShdw>
                </a:effectLst>
              </a:rPr>
              <a:t>do his commandments</a:t>
            </a:r>
            <a:r>
              <a:rPr lang="en-US" sz="2000" b="1" dirty="0"/>
              <a:t>, that they may have right to the tree of life, and may enter in through the gates into the city.</a:t>
            </a:r>
          </a:p>
        </p:txBody>
      </p:sp>
      <p:sp>
        <p:nvSpPr>
          <p:cNvPr id="4" name="TextBox 3"/>
          <p:cNvSpPr txBox="1"/>
          <p:nvPr/>
        </p:nvSpPr>
        <p:spPr>
          <a:xfrm>
            <a:off x="9335413" y="1113367"/>
            <a:ext cx="2720714" cy="1846659"/>
          </a:xfrm>
          <a:prstGeom prst="rect">
            <a:avLst/>
          </a:prstGeom>
          <a:noFill/>
        </p:spPr>
        <p:txBody>
          <a:bodyPr wrap="square" rtlCol="0">
            <a:spAutoFit/>
          </a:bodyPr>
          <a:lstStyle/>
          <a:p>
            <a:pPr algn="ctr"/>
            <a:r>
              <a:rPr lang="en-US" sz="1900" b="1" dirty="0"/>
              <a:t>15 For without are dogs, and sorcerers, and whoremongers, and murderers, and idolaters, and whosoever </a:t>
            </a:r>
            <a:r>
              <a:rPr lang="en-US" sz="1900" b="1" dirty="0" err="1"/>
              <a:t>loveth</a:t>
            </a:r>
            <a:r>
              <a:rPr lang="en-US" sz="1900" b="1" dirty="0"/>
              <a:t> and maketh a lie.</a:t>
            </a:r>
          </a:p>
        </p:txBody>
      </p:sp>
      <p:sp>
        <p:nvSpPr>
          <p:cNvPr id="5" name="Rounded Rectangle 4"/>
          <p:cNvSpPr/>
          <p:nvPr/>
        </p:nvSpPr>
        <p:spPr>
          <a:xfrm>
            <a:off x="97974" y="48987"/>
            <a:ext cx="12028714" cy="83275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INSIDE? OR OUTSIDE?</a:t>
            </a:r>
          </a:p>
        </p:txBody>
      </p:sp>
      <p:pic>
        <p:nvPicPr>
          <p:cNvPr id="6" name="Picture 5"/>
          <p:cNvPicPr>
            <a:picLocks noChangeAspect="1"/>
          </p:cNvPicPr>
          <p:nvPr/>
        </p:nvPicPr>
        <p:blipFill>
          <a:blip r:embed="rId3"/>
          <a:stretch>
            <a:fillRect/>
          </a:stretch>
        </p:blipFill>
        <p:spPr>
          <a:xfrm>
            <a:off x="9349927" y="3099319"/>
            <a:ext cx="2720714" cy="3546410"/>
          </a:xfrm>
          <a:prstGeom prst="rect">
            <a:avLst/>
          </a:prstGeom>
        </p:spPr>
      </p:pic>
      <p:pic>
        <p:nvPicPr>
          <p:cNvPr id="8" name="Picture 7"/>
          <p:cNvPicPr>
            <a:picLocks noChangeAspect="1"/>
          </p:cNvPicPr>
          <p:nvPr/>
        </p:nvPicPr>
        <p:blipFill>
          <a:blip r:embed="rId4">
            <a:lum bright="11000"/>
          </a:blip>
          <a:stretch>
            <a:fillRect/>
          </a:stretch>
        </p:blipFill>
        <p:spPr>
          <a:xfrm>
            <a:off x="547917" y="4117520"/>
            <a:ext cx="4572000" cy="2571750"/>
          </a:xfrm>
          <a:prstGeom prst="rect">
            <a:avLst/>
          </a:prstGeom>
        </p:spPr>
      </p:pic>
      <p:sp>
        <p:nvSpPr>
          <p:cNvPr id="9" name="TextBox 8"/>
          <p:cNvSpPr txBox="1"/>
          <p:nvPr/>
        </p:nvSpPr>
        <p:spPr>
          <a:xfrm>
            <a:off x="9037244" y="4862284"/>
            <a:ext cx="298169" cy="1754326"/>
          </a:xfrm>
          <a:prstGeom prst="rect">
            <a:avLst/>
          </a:prstGeom>
          <a:noFill/>
        </p:spPr>
        <p:txBody>
          <a:bodyPr wrap="square" rtlCol="0">
            <a:spAutoFit/>
          </a:bodyPr>
          <a:lstStyle/>
          <a:p>
            <a:r>
              <a:rPr lang="en-US" sz="1200" b="1" dirty="0"/>
              <a:t>Rev.</a:t>
            </a:r>
          </a:p>
          <a:p>
            <a:r>
              <a:rPr lang="en-US" sz="1200" b="1" dirty="0"/>
              <a:t> 21:14</a:t>
            </a:r>
          </a:p>
        </p:txBody>
      </p:sp>
      <p:pic>
        <p:nvPicPr>
          <p:cNvPr id="7" name="Picture 6"/>
          <p:cNvPicPr>
            <a:picLocks noChangeAspect="1"/>
          </p:cNvPicPr>
          <p:nvPr/>
        </p:nvPicPr>
        <p:blipFill>
          <a:blip r:embed="rId5"/>
          <a:stretch>
            <a:fillRect/>
          </a:stretch>
        </p:blipFill>
        <p:spPr>
          <a:xfrm>
            <a:off x="3538487" y="1244512"/>
            <a:ext cx="5147687" cy="3246363"/>
          </a:xfrm>
          <a:prstGeom prst="rect">
            <a:avLst/>
          </a:prstGeom>
          <a:effectLst>
            <a:glow rad="787400">
              <a:srgbClr val="FFC000"/>
            </a:glow>
          </a:effectLst>
        </p:spPr>
      </p:pic>
      <p:sp>
        <p:nvSpPr>
          <p:cNvPr id="10" name="Slide Number Placeholder 9"/>
          <p:cNvSpPr>
            <a:spLocks noGrp="1"/>
          </p:cNvSpPr>
          <p:nvPr>
            <p:ph type="sldNum" sz="quarter" idx="12"/>
          </p:nvPr>
        </p:nvSpPr>
        <p:spPr/>
        <p:txBody>
          <a:bodyPr/>
          <a:lstStyle/>
          <a:p>
            <a:fld id="{D9412022-A3C9-497A-A4CA-B86B1D675E26}" type="slidenum">
              <a:rPr lang="en-US" smtClean="0"/>
              <a:t>107</a:t>
            </a:fld>
            <a:endParaRPr lang="en-US"/>
          </a:p>
        </p:txBody>
      </p:sp>
    </p:spTree>
    <p:extLst>
      <p:ext uri="{BB962C8B-B14F-4D97-AF65-F5344CB8AC3E}">
        <p14:creationId xmlns:p14="http://schemas.microsoft.com/office/powerpoint/2010/main" val="233788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942" y="412649"/>
            <a:ext cx="9790284" cy="811236"/>
          </a:xfrm>
        </p:spPr>
        <p:txBody>
          <a:bodyPr/>
          <a:lstStyle/>
          <a:p>
            <a:pPr algn="ctr"/>
            <a:r>
              <a:rPr lang="en-JM" dirty="0" smtClean="0"/>
              <a:t>Cont’d.</a:t>
            </a:r>
            <a:endParaRPr lang="en-JM" dirty="0"/>
          </a:p>
        </p:txBody>
      </p:sp>
      <p:sp>
        <p:nvSpPr>
          <p:cNvPr id="3" name="Content Placeholder 2"/>
          <p:cNvSpPr>
            <a:spLocks noGrp="1"/>
          </p:cNvSpPr>
          <p:nvPr>
            <p:ph idx="1"/>
          </p:nvPr>
        </p:nvSpPr>
        <p:spPr>
          <a:xfrm>
            <a:off x="516985" y="1364565"/>
            <a:ext cx="10849707" cy="4994031"/>
          </a:xfrm>
        </p:spPr>
        <p:txBody>
          <a:bodyPr>
            <a:noAutofit/>
          </a:bodyPr>
          <a:lstStyle/>
          <a:p>
            <a:pPr algn="just"/>
            <a:r>
              <a:rPr lang="en-JM" sz="2400" dirty="0"/>
              <a:t>He had failed to comply with the condition by which his child could be entitled to the blessings of God's covenant with Israel; and such a neglect on the part of their chosen leader could not but </a:t>
            </a:r>
            <a:r>
              <a:rPr lang="en-JM" sz="2400" b="1" dirty="0">
                <a:solidFill>
                  <a:srgbClr val="FFFF00"/>
                </a:solidFill>
              </a:rPr>
              <a:t>lessen the force of the divine precepts upon the people</a:t>
            </a:r>
            <a:r>
              <a:rPr lang="en-JM" sz="2400" dirty="0"/>
              <a:t>. Zipporah, fearing that her husband would be slain, performed the rite herself, and the angel then permitted Moses to pursue his journey. </a:t>
            </a:r>
            <a:r>
              <a:rPr lang="en-JM" sz="2400" b="1" dirty="0">
                <a:solidFill>
                  <a:srgbClr val="FFFF00"/>
                </a:solidFill>
              </a:rPr>
              <a:t>In his mission to Pharaoh, Moses was to be placed in a position of great peril; his life could be preserved only through the protection of holy angels. But while living in neglect of a known duty, he would not be secure; for he could not be shielded by the angels of God.</a:t>
            </a:r>
            <a:r>
              <a:rPr lang="en-JM" sz="2400" dirty="0"/>
              <a:t>  {PP 255.5}  </a:t>
            </a:r>
          </a:p>
          <a:p>
            <a:pPr algn="just"/>
            <a:r>
              <a:rPr lang="en-JM" sz="2400" dirty="0"/>
              <a:t>     In the time of trouble just before the coming of Christ, the righteous will be preserved through the ministration of heavenly angels; but </a:t>
            </a:r>
            <a:r>
              <a:rPr lang="en-JM" sz="2400" b="1" u="sng" dirty="0"/>
              <a:t>there will be no security for the transgressor of God's law</a:t>
            </a:r>
            <a:r>
              <a:rPr lang="en-JM" sz="2400" dirty="0"/>
              <a:t>. </a:t>
            </a:r>
            <a:r>
              <a:rPr lang="en-JM" sz="2400" b="1" dirty="0">
                <a:solidFill>
                  <a:srgbClr val="FFFF00"/>
                </a:solidFill>
              </a:rPr>
              <a:t>Angels cannot then protect those who are disregarding one of the divine precepts. </a:t>
            </a:r>
            <a:r>
              <a:rPr lang="en-JM" sz="2400" dirty="0"/>
              <a:t> {PP 256.1}</a:t>
            </a:r>
          </a:p>
        </p:txBody>
      </p:sp>
      <p:sp>
        <p:nvSpPr>
          <p:cNvPr id="4" name="Slide Number Placeholder 3"/>
          <p:cNvSpPr>
            <a:spLocks noGrp="1"/>
          </p:cNvSpPr>
          <p:nvPr>
            <p:ph type="sldNum" sz="quarter" idx="12"/>
          </p:nvPr>
        </p:nvSpPr>
        <p:spPr/>
        <p:txBody>
          <a:bodyPr/>
          <a:lstStyle/>
          <a:p>
            <a:fld id="{D9412022-A3C9-497A-A4CA-B86B1D675E26}" type="slidenum">
              <a:rPr lang="en-US" smtClean="0"/>
              <a:t>11</a:t>
            </a:fld>
            <a:endParaRPr lang="en-US"/>
          </a:p>
        </p:txBody>
      </p:sp>
    </p:spTree>
    <p:extLst>
      <p:ext uri="{BB962C8B-B14F-4D97-AF65-F5344CB8AC3E}">
        <p14:creationId xmlns:p14="http://schemas.microsoft.com/office/powerpoint/2010/main" val="1186372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descr="http://3.bp.blogspot.com/-RMu__F89TGw/T_uQJgyt-2I/AAAAAAAADVY/RhH2CnFaxEQ/s1600/sleeping+in+chur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0"/>
            <a:ext cx="9201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52600" y="366714"/>
            <a:ext cx="4572000" cy="6124575"/>
          </a:xfrm>
          <a:prstGeom prst="rect">
            <a:avLst/>
          </a:prstGeom>
          <a:solidFill>
            <a:sysClr val="windowText" lastClr="000000">
              <a:alpha val="68000"/>
            </a:sysClr>
          </a:solidFill>
          <a:ln w="12700" cap="flat" cmpd="sng" algn="ctr">
            <a:solidFill>
              <a:srgbClr val="ED7D31"/>
            </a:solidFill>
            <a:prstDash val="solid"/>
            <a:miter lim="800000"/>
          </a:ln>
          <a:effectLst/>
        </p:spPr>
        <p:txBody>
          <a:bodyPr>
            <a:spAutoFit/>
          </a:bodyPr>
          <a:lstStyle/>
          <a:p>
            <a:pPr algn="ctr">
              <a:defRPr/>
            </a:pP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The people are </a:t>
            </a:r>
            <a:r>
              <a:rPr lang="en-US" sz="2800" b="1" kern="0" dirty="0">
                <a:solidFill>
                  <a:srgbClr val="FFFF00"/>
                </a:solidFill>
                <a:effectLst>
                  <a:glow rad="228600">
                    <a:srgbClr val="000000"/>
                  </a:glow>
                </a:effectLst>
                <a:latin typeface="Arial" panose="020B0604020202020204" pitchFamily="34" charset="0"/>
                <a:cs typeface="Arial" panose="020B0604020202020204" pitchFamily="34" charset="0"/>
              </a:rPr>
              <a:t>asleep</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 in their sins, and need to be </a:t>
            </a:r>
            <a:r>
              <a:rPr lang="en-US" sz="2800" b="1" kern="0" dirty="0">
                <a:solidFill>
                  <a:srgbClr val="FFFF00"/>
                </a:solidFill>
                <a:effectLst>
                  <a:glow rad="228600">
                    <a:srgbClr val="000000"/>
                  </a:glow>
                </a:effectLst>
                <a:latin typeface="Arial" panose="020B0604020202020204" pitchFamily="34" charset="0"/>
                <a:cs typeface="Arial" panose="020B0604020202020204" pitchFamily="34" charset="0"/>
              </a:rPr>
              <a:t>alarmed</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 before they can shake off this </a:t>
            </a:r>
            <a:r>
              <a:rPr lang="en-US" sz="2800" kern="0" dirty="0">
                <a:solidFill>
                  <a:srgbClr val="00FFFF"/>
                </a:solidFill>
                <a:effectLst>
                  <a:glow rad="228600">
                    <a:srgbClr val="000000"/>
                  </a:glow>
                </a:effectLst>
                <a:latin typeface="Arial" panose="020B0604020202020204" pitchFamily="34" charset="0"/>
                <a:cs typeface="Arial" panose="020B0604020202020204" pitchFamily="34" charset="0"/>
              </a:rPr>
              <a:t>lethargy</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 Their ministers have preached </a:t>
            </a:r>
            <a:r>
              <a:rPr lang="en-US" sz="2800" b="1" kern="0" dirty="0">
                <a:solidFill>
                  <a:srgbClr val="FFFF00"/>
                </a:solidFill>
                <a:effectLst>
                  <a:glow rad="228600">
                    <a:srgbClr val="000000"/>
                  </a:glow>
                </a:effectLst>
                <a:latin typeface="Arial" panose="020B0604020202020204" pitchFamily="34" charset="0"/>
                <a:cs typeface="Arial" panose="020B0604020202020204" pitchFamily="34" charset="0"/>
              </a:rPr>
              <a:t>smooth things</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 but God's servants, who bear sacred, vital truths, should </a:t>
            </a:r>
            <a:r>
              <a:rPr lang="en-US" sz="2800" b="1" kern="0" dirty="0">
                <a:solidFill>
                  <a:srgbClr val="FFFF00"/>
                </a:solidFill>
                <a:effectLst>
                  <a:glow rad="228600">
                    <a:srgbClr val="000000"/>
                  </a:glow>
                </a:effectLst>
                <a:latin typeface="Arial" panose="020B0604020202020204" pitchFamily="34" charset="0"/>
                <a:cs typeface="Arial" panose="020B0604020202020204" pitchFamily="34" charset="0"/>
              </a:rPr>
              <a:t>cry aloud </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and </a:t>
            </a:r>
            <a:r>
              <a:rPr lang="en-US" sz="2800" b="1" kern="0" dirty="0">
                <a:solidFill>
                  <a:srgbClr val="FFFF00"/>
                </a:solidFill>
                <a:effectLst>
                  <a:glow rad="228600">
                    <a:srgbClr val="000000"/>
                  </a:glow>
                </a:effectLst>
                <a:latin typeface="Arial" panose="020B0604020202020204" pitchFamily="34" charset="0"/>
                <a:cs typeface="Arial" panose="020B0604020202020204" pitchFamily="34" charset="0"/>
              </a:rPr>
              <a:t>spare not</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 that </a:t>
            </a:r>
            <a:r>
              <a:rPr lang="en-US" sz="2800" b="1" kern="0" dirty="0">
                <a:solidFill>
                  <a:srgbClr val="FFFF00"/>
                </a:solidFill>
                <a:effectLst>
                  <a:glow rad="228600">
                    <a:srgbClr val="000000"/>
                  </a:glow>
                </a:effectLst>
                <a:latin typeface="Arial" panose="020B0604020202020204" pitchFamily="34" charset="0"/>
                <a:cs typeface="Arial" panose="020B0604020202020204" pitchFamily="34" charset="0"/>
              </a:rPr>
              <a:t>the truth </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may </a:t>
            </a:r>
            <a:r>
              <a:rPr lang="en-US" sz="2800" b="1" kern="0" dirty="0">
                <a:solidFill>
                  <a:srgbClr val="FFFFCC"/>
                </a:solidFill>
                <a:effectLst>
                  <a:glow rad="228600">
                    <a:srgbClr val="000000"/>
                  </a:glow>
                </a:effectLst>
                <a:latin typeface="Arial" panose="020B0604020202020204" pitchFamily="34" charset="0"/>
                <a:cs typeface="Arial" panose="020B0604020202020204" pitchFamily="34" charset="0"/>
              </a:rPr>
              <a:t>tear off the garment of security</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 and </a:t>
            </a:r>
            <a:r>
              <a:rPr lang="en-US" sz="2800" b="1" kern="0" dirty="0">
                <a:solidFill>
                  <a:srgbClr val="FFFF00"/>
                </a:solidFill>
                <a:effectLst>
                  <a:glow rad="228600">
                    <a:srgbClr val="000000"/>
                  </a:glow>
                </a:effectLst>
                <a:latin typeface="Arial" panose="020B0604020202020204" pitchFamily="34" charset="0"/>
                <a:cs typeface="Arial" panose="020B0604020202020204" pitchFamily="34" charset="0"/>
              </a:rPr>
              <a:t>find its way to the </a:t>
            </a:r>
            <a:r>
              <a:rPr lang="en-US" sz="2800" b="1" kern="0" dirty="0" smtClean="0">
                <a:solidFill>
                  <a:srgbClr val="FFFF00"/>
                </a:solidFill>
                <a:effectLst>
                  <a:glow rad="228600">
                    <a:srgbClr val="000000"/>
                  </a:glow>
                </a:effectLst>
                <a:latin typeface="Arial" panose="020B0604020202020204" pitchFamily="34" charset="0"/>
                <a:cs typeface="Arial" panose="020B0604020202020204" pitchFamily="34" charset="0"/>
              </a:rPr>
              <a:t>heart</a:t>
            </a:r>
            <a:r>
              <a:rPr lang="en-US" sz="2800" kern="0" dirty="0" smtClean="0">
                <a:solidFill>
                  <a:srgbClr val="FFFFCC"/>
                </a:solidFill>
                <a:effectLst>
                  <a:glow rad="228600">
                    <a:srgbClr val="000000"/>
                  </a:glow>
                </a:effectLst>
                <a:latin typeface="Arial" panose="020B0604020202020204" pitchFamily="34" charset="0"/>
                <a:cs typeface="Arial" panose="020B0604020202020204" pitchFamily="34" charset="0"/>
              </a:rPr>
              <a:t>.             1T 249.1  </a:t>
            </a:r>
            <a:r>
              <a:rPr lang="en-US" sz="2800" kern="0" dirty="0">
                <a:solidFill>
                  <a:srgbClr val="FFFFCC"/>
                </a:solidFill>
                <a:effectLst>
                  <a:glow rad="228600">
                    <a:srgbClr val="000000"/>
                  </a:glow>
                </a:effectLst>
                <a:latin typeface="Arial" panose="020B0604020202020204" pitchFamily="34" charset="0"/>
                <a:cs typeface="Arial" panose="020B0604020202020204" pitchFamily="34" charset="0"/>
              </a:rPr>
              <a:t>{GW92 89.3} </a:t>
            </a:r>
          </a:p>
        </p:txBody>
      </p:sp>
      <p:sp>
        <p:nvSpPr>
          <p:cNvPr id="4" name="Slide Number Placeholder 3"/>
          <p:cNvSpPr>
            <a:spLocks noGrp="1"/>
          </p:cNvSpPr>
          <p:nvPr>
            <p:ph type="sldNum" sz="quarter" idx="12"/>
          </p:nvPr>
        </p:nvSpPr>
        <p:spPr/>
        <p:txBody>
          <a:bodyPr/>
          <a:lstStyle/>
          <a:p>
            <a:pPr>
              <a:defRPr/>
            </a:pPr>
            <a:fld id="{1F2A69D4-A8A7-424F-9852-ED0C654F5D6E}" type="slidenum">
              <a:rPr lang="en-US" smtClean="0"/>
              <a:pPr>
                <a:defRPr/>
              </a:pPr>
              <a:t>12</a:t>
            </a:fld>
            <a:endParaRPr lang="en-US"/>
          </a:p>
        </p:txBody>
      </p:sp>
    </p:spTree>
    <p:extLst>
      <p:ext uri="{BB962C8B-B14F-4D97-AF65-F5344CB8AC3E}">
        <p14:creationId xmlns:p14="http://schemas.microsoft.com/office/powerpoint/2010/main" val="48657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descr="https://scontent-a-mia.xx.fbcdn.net/hphotos-xfp1/v/t1.0-9/996997_683830934984302_2131877313_n.jpg?oh=e5e88c118557b29a0a873340ac18b1c1&amp;oe=54DFD1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113"/>
            <a:ext cx="47244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47" name="Picture 4" descr="http://cdn-media-1.lifehack.org/wp-content/files/2014/08/6647908081_9b538f8b6a_z.jpg"/>
          <p:cNvPicPr>
            <a:picLocks noChangeAspect="1" noChangeArrowheads="1"/>
          </p:cNvPicPr>
          <p:nvPr/>
        </p:nvPicPr>
        <p:blipFill>
          <a:blip r:embed="rId4">
            <a:extLst>
              <a:ext uri="{28A0092B-C50C-407E-A947-70E740481C1C}">
                <a14:useLocalDpi xmlns:a14="http://schemas.microsoft.com/office/drawing/2010/main" val="0"/>
              </a:ext>
            </a:extLst>
          </a:blip>
          <a:srcRect r="8475"/>
          <a:stretch>
            <a:fillRect/>
          </a:stretch>
        </p:blipFill>
        <p:spPr bwMode="auto">
          <a:xfrm>
            <a:off x="624840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1661423" y="3794760"/>
            <a:ext cx="8945617" cy="2953160"/>
          </a:xfrm>
          <a:prstGeom prst="rect">
            <a:avLst/>
          </a:prstGeom>
          <a:solidFill>
            <a:schemeClr val="bg1"/>
          </a:solidFill>
          <a:ln w="76200">
            <a:solidFill>
              <a:schemeClr val="accent1"/>
            </a:solidFill>
          </a:ln>
          <a:effectLst>
            <a:glow>
              <a:schemeClr val="accent1"/>
            </a:glow>
            <a:softEdge rad="12700"/>
          </a:effectLst>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defRPr/>
            </a:pPr>
            <a:r>
              <a:rPr lang="en-US" b="1" dirty="0">
                <a:solidFill>
                  <a:prstClr val="black"/>
                </a:solidFill>
              </a:rPr>
              <a:t> </a:t>
            </a:r>
            <a:r>
              <a:rPr lang="en-US" sz="2400" b="1" dirty="0">
                <a:solidFill>
                  <a:srgbClr val="FF0000"/>
                </a:solidFill>
              </a:rPr>
              <a:t>It is too late in the day to feed with milk</a:t>
            </a:r>
            <a:r>
              <a:rPr lang="en-US" b="1" dirty="0">
                <a:solidFill>
                  <a:prstClr val="black"/>
                </a:solidFill>
              </a:rPr>
              <a:t>. If souls a </a:t>
            </a:r>
            <a:r>
              <a:rPr lang="en-US" sz="2400" b="1" u="sng" dirty="0">
                <a:solidFill>
                  <a:srgbClr val="0070C0"/>
                </a:solidFill>
              </a:rPr>
              <a:t>month or two old </a:t>
            </a:r>
            <a:r>
              <a:rPr lang="en-US" b="1" dirty="0">
                <a:solidFill>
                  <a:prstClr val="black"/>
                </a:solidFill>
              </a:rPr>
              <a:t>in the truth, </a:t>
            </a:r>
            <a:r>
              <a:rPr lang="en-US" b="1" u="sng" dirty="0">
                <a:solidFill>
                  <a:srgbClr val="660033"/>
                </a:solidFill>
              </a:rPr>
              <a:t>who are about to enter the time of trouble such as never was, cannot hear all the straight truth, or endure the strong meat of the straightness of the way, how will they stand in the day of battle</a:t>
            </a:r>
            <a:r>
              <a:rPr lang="en-US" b="1" u="sng" dirty="0">
                <a:solidFill>
                  <a:srgbClr val="7030A0"/>
                </a:solidFill>
              </a:rPr>
              <a:t>? </a:t>
            </a:r>
            <a:r>
              <a:rPr lang="en-US" b="1" dirty="0">
                <a:solidFill>
                  <a:prstClr val="black"/>
                </a:solidFill>
              </a:rPr>
              <a:t>Truths that we have been years learning </a:t>
            </a:r>
            <a:r>
              <a:rPr lang="en-US" b="1" dirty="0">
                <a:solidFill>
                  <a:srgbClr val="0070C0"/>
                </a:solidFill>
              </a:rPr>
              <a:t>must be learned in a few months </a:t>
            </a:r>
            <a:r>
              <a:rPr lang="en-US" b="1" dirty="0">
                <a:solidFill>
                  <a:prstClr val="black"/>
                </a:solidFill>
              </a:rPr>
              <a:t>by those who now embrace the </a:t>
            </a:r>
            <a:r>
              <a:rPr lang="en-US" b="1" dirty="0">
                <a:solidFill>
                  <a:srgbClr val="002060"/>
                </a:solidFill>
              </a:rPr>
              <a:t>Third Angel's Message</a:t>
            </a:r>
            <a:r>
              <a:rPr lang="en-US" b="1" dirty="0">
                <a:solidFill>
                  <a:prstClr val="black"/>
                </a:solidFill>
              </a:rPr>
              <a:t>. {1MR 33.4} </a:t>
            </a:r>
          </a:p>
          <a:p>
            <a:pPr marL="0" indent="0" algn="just">
              <a:lnSpc>
                <a:spcPct val="150000"/>
              </a:lnSpc>
              <a:buNone/>
              <a:defRPr/>
            </a:pPr>
            <a:endParaRPr lang="en-US" b="1" dirty="0">
              <a:solidFill>
                <a:prstClr val="black"/>
              </a:solidFill>
            </a:endParaRPr>
          </a:p>
        </p:txBody>
      </p:sp>
      <p:sp>
        <p:nvSpPr>
          <p:cNvPr id="3" name="Slide Number Placeholder 2"/>
          <p:cNvSpPr>
            <a:spLocks noGrp="1"/>
          </p:cNvSpPr>
          <p:nvPr>
            <p:ph type="sldNum" sz="quarter" idx="12"/>
          </p:nvPr>
        </p:nvSpPr>
        <p:spPr/>
        <p:txBody>
          <a:bodyPr/>
          <a:lstStyle/>
          <a:p>
            <a:pPr>
              <a:defRPr/>
            </a:pPr>
            <a:fld id="{51F8C30D-85AD-4A91-AAF9-A82E477B2CA4}" type="slidenum">
              <a:rPr lang="en-US" smtClean="0"/>
              <a:pPr>
                <a:defRPr/>
              </a:pPr>
              <a:t>13</a:t>
            </a:fld>
            <a:endParaRPr lang="en-US"/>
          </a:p>
        </p:txBody>
      </p:sp>
    </p:spTree>
    <p:extLst>
      <p:ext uri="{BB962C8B-B14F-4D97-AF65-F5344CB8AC3E}">
        <p14:creationId xmlns:p14="http://schemas.microsoft.com/office/powerpoint/2010/main" val="104962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652">
                                          <p:stCondLst>
                                            <p:cond delay="0"/>
                                          </p:stCondLst>
                                        </p:cTn>
                                        <p:tgtEl>
                                          <p:spTgt spid="4"/>
                                        </p:tgtEl>
                                      </p:cBhvr>
                                    </p:animEffect>
                                    <p:anim calcmode="lin" valueType="num">
                                      <p:cBhvr>
                                        <p:cTn id="8" dur="2050"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747"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747" tmFilter="0, 0; 0.125,0.2665; 0.25,0.4; 0.375,0.465; 0.5,0.5;  0.625,0.535; 0.75,0.6; 0.875,0.7335; 1,1">
                                          <p:stCondLst>
                                            <p:cond delay="747"/>
                                          </p:stCondLst>
                                        </p:cTn>
                                        <p:tgtEl>
                                          <p:spTgt spid="4"/>
                                        </p:tgtEl>
                                        <p:attrNameLst>
                                          <p:attrName>ppt_y</p:attrName>
                                        </p:attrNameLst>
                                      </p:cBhvr>
                                      <p:tavLst>
                                        <p:tav tm="0" fmla="#ppt_y-sin(pi*$)/9">
                                          <p:val>
                                            <p:fltVal val="0"/>
                                          </p:val>
                                        </p:tav>
                                        <p:tav tm="100000">
                                          <p:val>
                                            <p:fltVal val="1"/>
                                          </p:val>
                                        </p:tav>
                                      </p:tavLst>
                                    </p:anim>
                                    <p:anim calcmode="lin" valueType="num">
                                      <p:cBhvr>
                                        <p:cTn id="11" dur="373" tmFilter="0, 0; 0.125,0.2665; 0.25,0.4; 0.375,0.465; 0.5,0.5;  0.625,0.535; 0.75,0.6; 0.875,0.7335; 1,1">
                                          <p:stCondLst>
                                            <p:cond delay="1490"/>
                                          </p:stCondLst>
                                        </p:cTn>
                                        <p:tgtEl>
                                          <p:spTgt spid="4"/>
                                        </p:tgtEl>
                                        <p:attrNameLst>
                                          <p:attrName>ppt_y</p:attrName>
                                        </p:attrNameLst>
                                      </p:cBhvr>
                                      <p:tavLst>
                                        <p:tav tm="0" fmla="#ppt_y-sin(pi*$)/27">
                                          <p:val>
                                            <p:fltVal val="0"/>
                                          </p:val>
                                        </p:tav>
                                        <p:tav tm="100000">
                                          <p:val>
                                            <p:fltVal val="1"/>
                                          </p:val>
                                        </p:tav>
                                      </p:tavLst>
                                    </p:anim>
                                    <p:anim calcmode="lin" valueType="num">
                                      <p:cBhvr>
                                        <p:cTn id="12" dur="185" tmFilter="0, 0; 0.125,0.2665; 0.25,0.4; 0.375,0.465; 0.5,0.5;  0.625,0.535; 0.75,0.6; 0.875,0.7335; 1,1">
                                          <p:stCondLst>
                                            <p:cond delay="1863"/>
                                          </p:stCondLst>
                                        </p:cTn>
                                        <p:tgtEl>
                                          <p:spTgt spid="4"/>
                                        </p:tgtEl>
                                        <p:attrNameLst>
                                          <p:attrName>ppt_y</p:attrName>
                                        </p:attrNameLst>
                                      </p:cBhvr>
                                      <p:tavLst>
                                        <p:tav tm="0" fmla="#ppt_y-sin(pi*$)/81">
                                          <p:val>
                                            <p:fltVal val="0"/>
                                          </p:val>
                                        </p:tav>
                                        <p:tav tm="100000">
                                          <p:val>
                                            <p:fltVal val="1"/>
                                          </p:val>
                                        </p:tav>
                                      </p:tavLst>
                                    </p:anim>
                                    <p:animScale>
                                      <p:cBhvr>
                                        <p:cTn id="13" dur="29">
                                          <p:stCondLst>
                                            <p:cond delay="731"/>
                                          </p:stCondLst>
                                        </p:cTn>
                                        <p:tgtEl>
                                          <p:spTgt spid="4"/>
                                        </p:tgtEl>
                                      </p:cBhvr>
                                      <p:to x="100000" y="60000"/>
                                    </p:animScale>
                                    <p:animScale>
                                      <p:cBhvr>
                                        <p:cTn id="14" dur="187" decel="50000">
                                          <p:stCondLst>
                                            <p:cond delay="761"/>
                                          </p:stCondLst>
                                        </p:cTn>
                                        <p:tgtEl>
                                          <p:spTgt spid="4"/>
                                        </p:tgtEl>
                                      </p:cBhvr>
                                      <p:to x="100000" y="100000"/>
                                    </p:animScale>
                                    <p:animScale>
                                      <p:cBhvr>
                                        <p:cTn id="15" dur="29">
                                          <p:stCondLst>
                                            <p:cond delay="1476"/>
                                          </p:stCondLst>
                                        </p:cTn>
                                        <p:tgtEl>
                                          <p:spTgt spid="4"/>
                                        </p:tgtEl>
                                      </p:cBhvr>
                                      <p:to x="100000" y="80000"/>
                                    </p:animScale>
                                    <p:animScale>
                                      <p:cBhvr>
                                        <p:cTn id="16" dur="187" decel="50000">
                                          <p:stCondLst>
                                            <p:cond delay="1505"/>
                                          </p:stCondLst>
                                        </p:cTn>
                                        <p:tgtEl>
                                          <p:spTgt spid="4"/>
                                        </p:tgtEl>
                                      </p:cBhvr>
                                      <p:to x="100000" y="100000"/>
                                    </p:animScale>
                                    <p:animScale>
                                      <p:cBhvr>
                                        <p:cTn id="17" dur="29">
                                          <p:stCondLst>
                                            <p:cond delay="1847"/>
                                          </p:stCondLst>
                                        </p:cTn>
                                        <p:tgtEl>
                                          <p:spTgt spid="4"/>
                                        </p:tgtEl>
                                      </p:cBhvr>
                                      <p:to x="100000" y="90000"/>
                                    </p:animScale>
                                    <p:animScale>
                                      <p:cBhvr>
                                        <p:cTn id="18" dur="187" decel="50000">
                                          <p:stCondLst>
                                            <p:cond delay="1876"/>
                                          </p:stCondLst>
                                        </p:cTn>
                                        <p:tgtEl>
                                          <p:spTgt spid="4"/>
                                        </p:tgtEl>
                                      </p:cBhvr>
                                      <p:to x="100000" y="100000"/>
                                    </p:animScale>
                                    <p:animScale>
                                      <p:cBhvr>
                                        <p:cTn id="19" dur="29">
                                          <p:stCondLst>
                                            <p:cond delay="2034"/>
                                          </p:stCondLst>
                                        </p:cTn>
                                        <p:tgtEl>
                                          <p:spTgt spid="4"/>
                                        </p:tgtEl>
                                      </p:cBhvr>
                                      <p:to x="100000" y="95000"/>
                                    </p:animScale>
                                    <p:animScale>
                                      <p:cBhvr>
                                        <p:cTn id="20" dur="187" decel="50000">
                                          <p:stCondLst>
                                            <p:cond delay="2063"/>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981"/>
            <a:ext cx="10515600" cy="706437"/>
          </a:xfrm>
        </p:spPr>
        <p:txBody>
          <a:bodyPr/>
          <a:lstStyle/>
          <a:p>
            <a:r>
              <a:rPr lang="en-US" sz="4400" b="1" dirty="0" smtClean="0"/>
              <a:t>The </a:t>
            </a:r>
            <a:r>
              <a:rPr lang="en-US" sz="4400" b="1" dirty="0"/>
              <a:t>3</a:t>
            </a:r>
            <a:r>
              <a:rPr lang="en-US" sz="4400" b="1" baseline="30000" dirty="0"/>
              <a:t>rd</a:t>
            </a:r>
            <a:r>
              <a:rPr lang="en-US" sz="4400" b="1" dirty="0"/>
              <a:t> Angel’s </a:t>
            </a:r>
            <a:r>
              <a:rPr lang="en-US" sz="4400" b="1" dirty="0" smtClean="0"/>
              <a:t>Message!</a:t>
            </a:r>
            <a:endParaRPr lang="en-JM" sz="4400" b="1" dirty="0"/>
          </a:p>
        </p:txBody>
      </p:sp>
      <p:sp>
        <p:nvSpPr>
          <p:cNvPr id="3" name="Content Placeholder 2"/>
          <p:cNvSpPr>
            <a:spLocks noGrp="1"/>
          </p:cNvSpPr>
          <p:nvPr>
            <p:ph idx="1"/>
          </p:nvPr>
        </p:nvSpPr>
        <p:spPr>
          <a:xfrm>
            <a:off x="838200" y="1071564"/>
            <a:ext cx="10515600" cy="5284788"/>
          </a:xfrm>
        </p:spPr>
        <p:txBody>
          <a:bodyPr>
            <a:noAutofit/>
          </a:bodyPr>
          <a:lstStyle/>
          <a:p>
            <a:pPr algn="just"/>
            <a:r>
              <a:rPr lang="en-JM" sz="2800" dirty="0"/>
              <a:t>9 And the third angel followed them, saying with a loud voice, If any man </a:t>
            </a:r>
            <a:r>
              <a:rPr lang="en-JM" sz="2800" b="1" u="sng" dirty="0"/>
              <a:t>worship</a:t>
            </a:r>
            <a:r>
              <a:rPr lang="en-JM" sz="2800" dirty="0"/>
              <a:t> the </a:t>
            </a:r>
            <a:r>
              <a:rPr lang="en-JM" sz="2800" b="1" i="1" dirty="0"/>
              <a:t>beast</a:t>
            </a:r>
            <a:r>
              <a:rPr lang="en-JM" sz="2800" dirty="0"/>
              <a:t> and his </a:t>
            </a:r>
            <a:r>
              <a:rPr lang="en-JM" sz="2800" b="1" i="1" dirty="0"/>
              <a:t>image</a:t>
            </a:r>
            <a:r>
              <a:rPr lang="en-JM" sz="2800" dirty="0"/>
              <a:t>, and receive his </a:t>
            </a:r>
            <a:r>
              <a:rPr lang="en-JM" sz="2800" b="1" u="sng" dirty="0"/>
              <a:t>mark</a:t>
            </a:r>
            <a:r>
              <a:rPr lang="en-JM" sz="2800" dirty="0"/>
              <a:t> in his </a:t>
            </a:r>
            <a:r>
              <a:rPr lang="en-JM" sz="2800" b="1" i="1" dirty="0"/>
              <a:t>forehead</a:t>
            </a:r>
            <a:r>
              <a:rPr lang="en-JM" sz="2800" dirty="0"/>
              <a:t>, or in his </a:t>
            </a:r>
            <a:r>
              <a:rPr lang="en-JM" sz="2800" b="1" i="1" dirty="0"/>
              <a:t>hand</a:t>
            </a:r>
            <a:r>
              <a:rPr lang="en-JM" sz="2800" dirty="0" smtClean="0"/>
              <a:t>,</a:t>
            </a:r>
            <a:endParaRPr lang="en-JM" sz="2800" dirty="0"/>
          </a:p>
          <a:p>
            <a:pPr algn="just"/>
            <a:r>
              <a:rPr lang="en-JM" sz="2800" dirty="0"/>
              <a:t>10 The same shall drink of the wine of </a:t>
            </a:r>
            <a:r>
              <a:rPr lang="en-JM" sz="2800" b="1" u="sng" dirty="0"/>
              <a:t>the wrath of God</a:t>
            </a:r>
            <a:r>
              <a:rPr lang="en-JM" sz="2800" dirty="0"/>
              <a:t>, which is poured out </a:t>
            </a:r>
            <a:r>
              <a:rPr lang="en-JM" sz="2800" b="1" u="sng" dirty="0"/>
              <a:t>without mixture</a:t>
            </a:r>
            <a:r>
              <a:rPr lang="en-JM" sz="2800" b="1" dirty="0"/>
              <a:t> </a:t>
            </a:r>
            <a:r>
              <a:rPr lang="en-JM" sz="2800" dirty="0"/>
              <a:t>into the cup of his indignation; and he shall be tormented with fire and brimstone </a:t>
            </a:r>
            <a:r>
              <a:rPr lang="en-JM" sz="2800" i="1" dirty="0">
                <a:solidFill>
                  <a:srgbClr val="C00000"/>
                </a:solidFill>
              </a:rPr>
              <a:t>in the presence of the holy angels, and in </a:t>
            </a:r>
            <a:r>
              <a:rPr lang="en-JM" sz="2800" i="1" u="sng" dirty="0">
                <a:solidFill>
                  <a:srgbClr val="C00000"/>
                </a:solidFill>
              </a:rPr>
              <a:t>the presence of the Lamb</a:t>
            </a:r>
            <a:r>
              <a:rPr lang="en-JM" sz="2800" dirty="0" smtClean="0"/>
              <a:t>:</a:t>
            </a:r>
            <a:r>
              <a:rPr lang="en-JM" sz="2800" dirty="0" smtClean="0">
                <a:solidFill>
                  <a:srgbClr val="FF0000"/>
                </a:solidFill>
              </a:rPr>
              <a:t>***</a:t>
            </a:r>
            <a:endParaRPr lang="en-JM" sz="2800" dirty="0">
              <a:solidFill>
                <a:srgbClr val="FF0000"/>
              </a:solidFill>
            </a:endParaRPr>
          </a:p>
          <a:p>
            <a:pPr lvl="0" algn="just"/>
            <a:r>
              <a:rPr lang="en-JM" sz="2800" dirty="0"/>
              <a:t>11 And </a:t>
            </a:r>
            <a:r>
              <a:rPr lang="en-JM" sz="2800" dirty="0" smtClean="0">
                <a:solidFill>
                  <a:srgbClr val="FF0000"/>
                </a:solidFill>
              </a:rPr>
              <a:t>***</a:t>
            </a:r>
            <a:r>
              <a:rPr lang="en-JM" sz="2800" i="1" dirty="0" smtClean="0">
                <a:solidFill>
                  <a:srgbClr val="C00000"/>
                </a:solidFill>
              </a:rPr>
              <a:t>the </a:t>
            </a:r>
            <a:r>
              <a:rPr lang="en-JM" sz="2800" i="1" dirty="0">
                <a:solidFill>
                  <a:srgbClr val="C00000"/>
                </a:solidFill>
              </a:rPr>
              <a:t>smoke of their torment ascendeth up for ever and ever</a:t>
            </a:r>
            <a:r>
              <a:rPr lang="en-JM" sz="2800" dirty="0"/>
              <a:t>: and they have no rest day nor night, who </a:t>
            </a:r>
            <a:r>
              <a:rPr lang="en-JM" sz="2800" b="1" u="sng" dirty="0"/>
              <a:t>worship</a:t>
            </a:r>
            <a:r>
              <a:rPr lang="en-JM" sz="2800" dirty="0"/>
              <a:t> the beast and his image, and whosoever receiveth the </a:t>
            </a:r>
            <a:r>
              <a:rPr lang="en-JM" sz="2800" b="1" u="sng" dirty="0"/>
              <a:t>mark</a:t>
            </a:r>
            <a:r>
              <a:rPr lang="en-JM" sz="2800" dirty="0"/>
              <a:t> of his name</a:t>
            </a:r>
            <a:r>
              <a:rPr lang="en-JM" sz="2800" dirty="0" smtClean="0"/>
              <a:t>.</a:t>
            </a:r>
            <a:endParaRPr lang="en-JM" sz="2800" dirty="0"/>
          </a:p>
          <a:p>
            <a:pPr algn="just"/>
            <a:r>
              <a:rPr lang="en-JM" sz="2800" b="1" u="sng" dirty="0"/>
              <a:t>12</a:t>
            </a:r>
            <a:r>
              <a:rPr lang="en-JM" sz="2800" dirty="0"/>
              <a:t> Here is the </a:t>
            </a:r>
            <a:r>
              <a:rPr lang="en-JM" sz="2800" b="1" i="1" dirty="0"/>
              <a:t>patience</a:t>
            </a:r>
            <a:r>
              <a:rPr lang="en-JM" sz="2800" dirty="0"/>
              <a:t> of the saints: here are they that </a:t>
            </a:r>
            <a:r>
              <a:rPr lang="en-JM" sz="2800" b="1" dirty="0"/>
              <a:t>keep the commandments of God, </a:t>
            </a:r>
            <a:r>
              <a:rPr lang="en-JM" sz="2800" dirty="0"/>
              <a:t>and the </a:t>
            </a:r>
            <a:r>
              <a:rPr lang="en-JM" sz="2800" b="1" dirty="0"/>
              <a:t>faith of Jesus</a:t>
            </a:r>
            <a:r>
              <a:rPr lang="en-JM" sz="2800" dirty="0"/>
              <a:t>.</a:t>
            </a:r>
          </a:p>
        </p:txBody>
      </p:sp>
      <p:sp>
        <p:nvSpPr>
          <p:cNvPr id="4" name="Slide Number Placeholder 3"/>
          <p:cNvSpPr>
            <a:spLocks noGrp="1"/>
          </p:cNvSpPr>
          <p:nvPr>
            <p:ph type="sldNum" sz="quarter" idx="12"/>
          </p:nvPr>
        </p:nvSpPr>
        <p:spPr/>
        <p:txBody>
          <a:bodyPr/>
          <a:lstStyle/>
          <a:p>
            <a:pPr>
              <a:defRPr/>
            </a:pPr>
            <a:fld id="{6F29BB12-332F-4B44-893A-4491C7E7C510}" type="slidenum">
              <a:rPr lang="en-US" smtClean="0"/>
              <a:pPr>
                <a:defRPr/>
              </a:pPr>
              <a:t>14</a:t>
            </a:fld>
            <a:endParaRPr lang="en-US"/>
          </a:p>
        </p:txBody>
      </p:sp>
      <p:sp>
        <p:nvSpPr>
          <p:cNvPr id="5" name="Oval 4"/>
          <p:cNvSpPr/>
          <p:nvPr/>
        </p:nvSpPr>
        <p:spPr>
          <a:xfrm>
            <a:off x="1768840" y="1484026"/>
            <a:ext cx="1409075" cy="4646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Tree>
    <p:extLst>
      <p:ext uri="{BB962C8B-B14F-4D97-AF65-F5344CB8AC3E}">
        <p14:creationId xmlns:p14="http://schemas.microsoft.com/office/powerpoint/2010/main" val="410901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114"/>
            <a:ext cx="10515600" cy="763587"/>
          </a:xfrm>
        </p:spPr>
        <p:txBody>
          <a:bodyPr/>
          <a:lstStyle/>
          <a:p>
            <a:r>
              <a:rPr lang="en-JM" b="1" dirty="0" smtClean="0"/>
              <a:t>PRESENT TRUTH, PRECIOUS TRUTH</a:t>
            </a:r>
            <a:endParaRPr lang="en-JM" b="1" dirty="0"/>
          </a:p>
        </p:txBody>
      </p:sp>
      <p:sp>
        <p:nvSpPr>
          <p:cNvPr id="3" name="Content Placeholder 2"/>
          <p:cNvSpPr>
            <a:spLocks noGrp="1"/>
          </p:cNvSpPr>
          <p:nvPr>
            <p:ph idx="1"/>
          </p:nvPr>
        </p:nvSpPr>
        <p:spPr>
          <a:xfrm>
            <a:off x="614363" y="1214445"/>
            <a:ext cx="10929937" cy="5043487"/>
          </a:xfrm>
        </p:spPr>
        <p:txBody>
          <a:bodyPr>
            <a:normAutofit/>
          </a:bodyPr>
          <a:lstStyle/>
          <a:p>
            <a:r>
              <a:rPr lang="en-JM" sz="2800" dirty="0"/>
              <a:t>There are many precious truths contained in the Word of God, but it is "</a:t>
            </a:r>
            <a:r>
              <a:rPr lang="en-JM" sz="2800" b="1" u="sng" dirty="0"/>
              <a:t>present truth</a:t>
            </a:r>
            <a:r>
              <a:rPr lang="en-JM" sz="2800" dirty="0"/>
              <a:t>" that the flock needs now. I have seen the danger of the messengers running off from the important points of </a:t>
            </a:r>
            <a:r>
              <a:rPr lang="en-JM" sz="2800" b="1" dirty="0"/>
              <a:t>present truth</a:t>
            </a:r>
            <a:r>
              <a:rPr lang="en-JM" sz="2800" dirty="0"/>
              <a:t>, to dwell upon subjects that are not calculated to </a:t>
            </a:r>
            <a:r>
              <a:rPr lang="en-JM" sz="2800" b="1" i="1" dirty="0"/>
              <a:t>unite the flock </a:t>
            </a:r>
            <a:r>
              <a:rPr lang="en-JM" sz="2800" dirty="0"/>
              <a:t>and </a:t>
            </a:r>
            <a:r>
              <a:rPr lang="en-JM" sz="2800" b="1" i="1" dirty="0"/>
              <a:t>sanctify the soul</a:t>
            </a:r>
            <a:r>
              <a:rPr lang="en-JM" sz="2800" dirty="0"/>
              <a:t>. Satan will here take every possible advantage to injure the cause.  {EW 63.1}  </a:t>
            </a:r>
            <a:r>
              <a:rPr lang="en-JM" sz="2800" dirty="0" smtClean="0">
                <a:solidFill>
                  <a:srgbClr val="C00000"/>
                </a:solidFill>
              </a:rPr>
              <a:t>Q. What may those be? Answer:</a:t>
            </a:r>
            <a:endParaRPr lang="en-JM" sz="2800" dirty="0">
              <a:solidFill>
                <a:srgbClr val="C00000"/>
              </a:solidFill>
            </a:endParaRPr>
          </a:p>
          <a:p>
            <a:r>
              <a:rPr lang="en-JM" sz="2800" dirty="0"/>
              <a:t> </a:t>
            </a:r>
            <a:r>
              <a:rPr lang="en-JM" sz="2800" dirty="0" smtClean="0"/>
              <a:t>But </a:t>
            </a:r>
            <a:r>
              <a:rPr lang="en-JM" sz="2800" dirty="0"/>
              <a:t>such subjects as </a:t>
            </a:r>
            <a:r>
              <a:rPr lang="en-JM" sz="2800" b="1" u="sng" dirty="0"/>
              <a:t>the sanctuary</a:t>
            </a:r>
            <a:r>
              <a:rPr lang="en-JM" sz="2800" dirty="0"/>
              <a:t>, in connection with </a:t>
            </a:r>
            <a:r>
              <a:rPr lang="en-JM" sz="2800" b="1" u="sng" dirty="0"/>
              <a:t>the 2300 days</a:t>
            </a:r>
            <a:r>
              <a:rPr lang="en-JM" sz="2800" dirty="0"/>
              <a:t>, </a:t>
            </a:r>
            <a:r>
              <a:rPr lang="en-JM" sz="2800" b="1" u="sng" dirty="0"/>
              <a:t>the commandments of God</a:t>
            </a:r>
            <a:r>
              <a:rPr lang="en-JM" sz="2800" b="1" dirty="0"/>
              <a:t> </a:t>
            </a:r>
            <a:r>
              <a:rPr lang="en-JM" sz="2800" dirty="0"/>
              <a:t>and </a:t>
            </a:r>
            <a:r>
              <a:rPr lang="en-JM" sz="2800" b="1" u="sng" dirty="0"/>
              <a:t>the faith of Jesus</a:t>
            </a:r>
            <a:r>
              <a:rPr lang="en-JM" sz="2800" dirty="0"/>
              <a:t>, are perfectly calculated to </a:t>
            </a:r>
            <a:r>
              <a:rPr lang="en-JM" sz="2800" b="1" i="1" dirty="0" smtClean="0">
                <a:solidFill>
                  <a:srgbClr val="C00000"/>
                </a:solidFill>
              </a:rPr>
              <a:t>explain </a:t>
            </a:r>
            <a:r>
              <a:rPr lang="en-JM" sz="2800" b="1" i="1" dirty="0">
                <a:solidFill>
                  <a:srgbClr val="C00000"/>
                </a:solidFill>
              </a:rPr>
              <a:t>the past </a:t>
            </a:r>
            <a:r>
              <a:rPr lang="en-JM" sz="2800" b="1" i="1" dirty="0"/>
              <a:t>Advent movement </a:t>
            </a:r>
            <a:r>
              <a:rPr lang="en-JM" sz="2800" dirty="0" smtClean="0"/>
              <a:t>and </a:t>
            </a:r>
            <a:r>
              <a:rPr lang="en-JM" sz="2800" b="1" i="1" dirty="0" smtClean="0"/>
              <a:t>show what our </a:t>
            </a:r>
            <a:r>
              <a:rPr lang="en-JM" sz="2800" b="1" i="1" dirty="0" smtClean="0">
                <a:solidFill>
                  <a:srgbClr val="C00000"/>
                </a:solidFill>
              </a:rPr>
              <a:t>present position</a:t>
            </a:r>
            <a:r>
              <a:rPr lang="en-JM" sz="2800" b="1" i="1" dirty="0" smtClean="0"/>
              <a:t> is</a:t>
            </a:r>
            <a:r>
              <a:rPr lang="en-JM" sz="2800" dirty="0" smtClean="0"/>
              <a:t>, </a:t>
            </a:r>
            <a:r>
              <a:rPr lang="en-JM" sz="2800" b="1" i="1" dirty="0">
                <a:solidFill>
                  <a:srgbClr val="C00000"/>
                </a:solidFill>
              </a:rPr>
              <a:t>establish the faith</a:t>
            </a:r>
            <a:r>
              <a:rPr lang="en-JM" sz="2800" b="1" i="1" dirty="0"/>
              <a:t> of the doubting</a:t>
            </a:r>
            <a:r>
              <a:rPr lang="en-JM" sz="2800" dirty="0"/>
              <a:t>, and </a:t>
            </a:r>
            <a:r>
              <a:rPr lang="en-JM" sz="2800" b="1" i="1" dirty="0">
                <a:solidFill>
                  <a:srgbClr val="C00000"/>
                </a:solidFill>
              </a:rPr>
              <a:t>give certainty to the glorious future</a:t>
            </a:r>
            <a:r>
              <a:rPr lang="en-JM" sz="2800" dirty="0"/>
              <a:t>. </a:t>
            </a:r>
            <a:r>
              <a:rPr lang="en-JM" sz="2800" b="1" i="1" u="sng" dirty="0"/>
              <a:t>These, I have frequently seen, were the principal subjects on which the messengers should dwell</a:t>
            </a:r>
            <a:r>
              <a:rPr lang="en-JM" sz="2800" dirty="0"/>
              <a:t>. </a:t>
            </a:r>
          </a:p>
        </p:txBody>
      </p:sp>
      <p:sp>
        <p:nvSpPr>
          <p:cNvPr id="4" name="Slide Number Placeholder 3"/>
          <p:cNvSpPr>
            <a:spLocks noGrp="1"/>
          </p:cNvSpPr>
          <p:nvPr>
            <p:ph type="sldNum" sz="quarter" idx="12"/>
          </p:nvPr>
        </p:nvSpPr>
        <p:spPr/>
        <p:txBody>
          <a:bodyPr/>
          <a:lstStyle/>
          <a:p>
            <a:pPr>
              <a:defRPr/>
            </a:pPr>
            <a:fld id="{6F29BB12-332F-4B44-893A-4491C7E7C510}" type="slidenum">
              <a:rPr lang="en-US" smtClean="0"/>
              <a:pPr>
                <a:defRPr/>
              </a:pPr>
              <a:t>15</a:t>
            </a:fld>
            <a:endParaRPr lang="en-US"/>
          </a:p>
        </p:txBody>
      </p:sp>
    </p:spTree>
    <p:extLst>
      <p:ext uri="{BB962C8B-B14F-4D97-AF65-F5344CB8AC3E}">
        <p14:creationId xmlns:p14="http://schemas.microsoft.com/office/powerpoint/2010/main" val="1175920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8001"/>
            <a:ext cx="10515600" cy="1325563"/>
          </a:xfrm>
        </p:spPr>
        <p:txBody>
          <a:bodyPr/>
          <a:lstStyle/>
          <a:p>
            <a:pPr algn="ctr"/>
            <a:r>
              <a:rPr lang="en-US" b="1" dirty="0" smtClean="0"/>
              <a:t>The </a:t>
            </a:r>
            <a:r>
              <a:rPr lang="en-US" b="1" dirty="0"/>
              <a:t>3</a:t>
            </a:r>
            <a:r>
              <a:rPr lang="en-US" b="1" baseline="30000" dirty="0"/>
              <a:t>rd</a:t>
            </a:r>
            <a:r>
              <a:rPr lang="en-US" b="1" dirty="0"/>
              <a:t> Angel’s </a:t>
            </a:r>
            <a:r>
              <a:rPr lang="en-US" b="1" dirty="0" smtClean="0"/>
              <a:t>message is a part of the PRESENT TRUTH!</a:t>
            </a:r>
            <a:endParaRPr lang="en-JM" b="1" dirty="0"/>
          </a:p>
        </p:txBody>
      </p:sp>
      <p:sp>
        <p:nvSpPr>
          <p:cNvPr id="3" name="Content Placeholder 2"/>
          <p:cNvSpPr>
            <a:spLocks noGrp="1"/>
          </p:cNvSpPr>
          <p:nvPr>
            <p:ph idx="1"/>
          </p:nvPr>
        </p:nvSpPr>
        <p:spPr>
          <a:xfrm>
            <a:off x="1276350" y="2197100"/>
            <a:ext cx="10077450" cy="2374900"/>
          </a:xfrm>
        </p:spPr>
        <p:txBody>
          <a:bodyPr>
            <a:normAutofit/>
          </a:bodyPr>
          <a:lstStyle/>
          <a:p>
            <a:pPr marL="0" indent="0">
              <a:buNone/>
            </a:pPr>
            <a:r>
              <a:rPr lang="en-JM" sz="3600" dirty="0"/>
              <a:t>2 Peter 1:12 King James Version (KJV)</a:t>
            </a:r>
          </a:p>
          <a:p>
            <a:pPr marL="0" indent="0">
              <a:buNone/>
            </a:pPr>
            <a:r>
              <a:rPr lang="en-JM" sz="3600" b="1" baseline="30000" dirty="0"/>
              <a:t>12 </a:t>
            </a:r>
            <a:r>
              <a:rPr lang="en-JM" sz="3600" dirty="0"/>
              <a:t>Wherefore I will not be negligent to put you always in remembrance of these things, though ye know them, and be established in the present truth.</a:t>
            </a:r>
          </a:p>
          <a:p>
            <a:endParaRPr lang="en-JM" sz="3600" dirty="0"/>
          </a:p>
        </p:txBody>
      </p:sp>
      <p:sp>
        <p:nvSpPr>
          <p:cNvPr id="4" name="Slide Number Placeholder 3"/>
          <p:cNvSpPr>
            <a:spLocks noGrp="1"/>
          </p:cNvSpPr>
          <p:nvPr>
            <p:ph type="sldNum" sz="quarter" idx="12"/>
          </p:nvPr>
        </p:nvSpPr>
        <p:spPr/>
        <p:txBody>
          <a:bodyPr/>
          <a:lstStyle/>
          <a:p>
            <a:pPr>
              <a:defRPr/>
            </a:pPr>
            <a:fld id="{6F29BB12-332F-4B44-893A-4491C7E7C510}" type="slidenum">
              <a:rPr lang="en-US" smtClean="0"/>
              <a:pPr>
                <a:defRPr/>
              </a:pPr>
              <a:t>16</a:t>
            </a:fld>
            <a:endParaRPr lang="en-US"/>
          </a:p>
        </p:txBody>
      </p:sp>
    </p:spTree>
    <p:extLst>
      <p:ext uri="{BB962C8B-B14F-4D97-AF65-F5344CB8AC3E}">
        <p14:creationId xmlns:p14="http://schemas.microsoft.com/office/powerpoint/2010/main" val="2358793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0232" y="0"/>
            <a:ext cx="3691288" cy="6857999"/>
          </a:xfrm>
          <a:solidFill>
            <a:srgbClr val="000000"/>
          </a:solidFill>
        </p:spPr>
        <p:txBody>
          <a:bodyPr>
            <a:normAutofit/>
          </a:bodyPr>
          <a:lstStyle/>
          <a:p>
            <a:pPr marL="0" indent="0" algn="ctr">
              <a:buNone/>
            </a:pPr>
            <a:r>
              <a:rPr lang="en-US" sz="3600" dirty="0"/>
              <a:t>And the dragon was </a:t>
            </a:r>
            <a:r>
              <a:rPr lang="en-US" sz="3600" b="1" u="sng" dirty="0"/>
              <a:t>wroth</a:t>
            </a:r>
            <a:r>
              <a:rPr lang="en-US" sz="3600" dirty="0"/>
              <a:t> with the woman, and went to make </a:t>
            </a:r>
            <a:r>
              <a:rPr lang="en-US" sz="3600" b="1" u="sng" dirty="0">
                <a:solidFill>
                  <a:srgbClr val="FFFF00"/>
                </a:solidFill>
              </a:rPr>
              <a:t>war</a:t>
            </a:r>
            <a:r>
              <a:rPr lang="en-US" sz="3600" dirty="0"/>
              <a:t> with </a:t>
            </a:r>
            <a:r>
              <a:rPr lang="en-US" sz="3600" b="1" u="sng" dirty="0"/>
              <a:t>the remnant</a:t>
            </a:r>
            <a:r>
              <a:rPr lang="en-US" sz="3600" dirty="0"/>
              <a:t> of her seed, which keep the </a:t>
            </a:r>
            <a:r>
              <a:rPr lang="en-US" sz="3600" b="1" u="sng" dirty="0"/>
              <a:t>commandments</a:t>
            </a:r>
            <a:r>
              <a:rPr lang="en-US" sz="3600" dirty="0"/>
              <a:t> of God, and have the </a:t>
            </a:r>
            <a:r>
              <a:rPr lang="en-US" sz="3600" b="1" u="sng" dirty="0"/>
              <a:t>testimony of Jesus Christ</a:t>
            </a:r>
            <a:r>
              <a:rPr lang="en-US" sz="3600" dirty="0"/>
              <a:t>.</a:t>
            </a:r>
          </a:p>
        </p:txBody>
      </p:sp>
      <p:pic>
        <p:nvPicPr>
          <p:cNvPr id="5" name="Picture 4"/>
          <p:cNvPicPr>
            <a:picLocks noChangeAspect="1"/>
          </p:cNvPicPr>
          <p:nvPr/>
        </p:nvPicPr>
        <p:blipFill>
          <a:blip r:embed="rId3"/>
          <a:stretch>
            <a:fillRect/>
          </a:stretch>
        </p:blipFill>
        <p:spPr>
          <a:xfrm>
            <a:off x="98474" y="158260"/>
            <a:ext cx="4957011" cy="6541477"/>
          </a:xfrm>
          <a:prstGeom prst="rect">
            <a:avLst/>
          </a:prstGeom>
        </p:spPr>
      </p:pic>
      <p:sp>
        <p:nvSpPr>
          <p:cNvPr id="8" name="32-Point Star 7"/>
          <p:cNvSpPr/>
          <p:nvPr/>
        </p:nvSpPr>
        <p:spPr>
          <a:xfrm>
            <a:off x="5069305" y="1319461"/>
            <a:ext cx="3400927" cy="4219073"/>
          </a:xfrm>
          <a:prstGeom prst="star32">
            <a:avLst/>
          </a:prstGeom>
          <a:solidFill>
            <a:srgbClr val="FFFF00"/>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C0000"/>
                </a:solidFill>
              </a:rPr>
              <a:t>Revelation 12:17 </a:t>
            </a:r>
          </a:p>
          <a:p>
            <a:pPr algn="ctr"/>
            <a:r>
              <a:rPr lang="en-US" sz="2800" b="1" dirty="0">
                <a:solidFill>
                  <a:srgbClr val="CC0000"/>
                </a:solidFill>
              </a:rPr>
              <a:t>WAR WITH THE REMNANT!!!</a:t>
            </a:r>
            <a:endParaRPr lang="en-US" sz="2800" dirty="0">
              <a:solidFill>
                <a:srgbClr val="CC0000"/>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t>17</a:t>
            </a:fld>
            <a:endParaRPr lang="en-US"/>
          </a:p>
        </p:txBody>
      </p:sp>
    </p:spTree>
    <p:extLst>
      <p:ext uri="{BB962C8B-B14F-4D97-AF65-F5344CB8AC3E}">
        <p14:creationId xmlns:p14="http://schemas.microsoft.com/office/powerpoint/2010/main" val="90924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43200000">
                                      <p:cBhvr>
                                        <p:cTn id="6" dur="1250" fill="hold"/>
                                        <p:tgtEl>
                                          <p:spTgt spid="8"/>
                                        </p:tgtEl>
                                        <p:attrNameLst>
                                          <p:attrName>r</p:attrName>
                                        </p:attrNameLst>
                                      </p:cBhvr>
                                    </p:animRot>
                                  </p:childTnLst>
                                </p:cTn>
                              </p:par>
                            </p:childTnLst>
                          </p:cTn>
                        </p:par>
                        <p:par>
                          <p:cTn id="7" fill="hold">
                            <p:stCondLst>
                              <p:cond delay="1250"/>
                            </p:stCondLst>
                            <p:childTnLst>
                              <p:par>
                                <p:cTn id="8" presetID="8" presetClass="emph" presetSubtype="0" fill="hold" nodeType="afterEffect">
                                  <p:stCondLst>
                                    <p:cond delay="0"/>
                                  </p:stCondLst>
                                  <p:childTnLst>
                                    <p:animRot by="-43200000">
                                      <p:cBhvr>
                                        <p:cTn id="9" dur="1250" fill="hold"/>
                                        <p:tgtEl>
                                          <p:spTgt spid="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b="1" dirty="0" smtClean="0"/>
              <a:t>REVELATION 19:10</a:t>
            </a:r>
            <a:endParaRPr lang="en-JM" b="1" dirty="0"/>
          </a:p>
        </p:txBody>
      </p:sp>
      <p:sp>
        <p:nvSpPr>
          <p:cNvPr id="3" name="Content Placeholder 2"/>
          <p:cNvSpPr>
            <a:spLocks noGrp="1"/>
          </p:cNvSpPr>
          <p:nvPr>
            <p:ph idx="1"/>
          </p:nvPr>
        </p:nvSpPr>
        <p:spPr>
          <a:xfrm>
            <a:off x="685801" y="1714501"/>
            <a:ext cx="10844212" cy="4076700"/>
          </a:xfrm>
        </p:spPr>
        <p:txBody>
          <a:bodyPr>
            <a:normAutofit/>
          </a:bodyPr>
          <a:lstStyle/>
          <a:p>
            <a:r>
              <a:rPr lang="en-JM" sz="4000" dirty="0"/>
              <a:t>And I fell at his feet to worship him. And he said unto me, See thou do it not: I am thy fellowservant, and of thy brethren that have </a:t>
            </a:r>
            <a:r>
              <a:rPr lang="en-JM" sz="4000" b="1" u="sng" dirty="0"/>
              <a:t>the testimony of Jesus</a:t>
            </a:r>
            <a:r>
              <a:rPr lang="en-JM" sz="4000" dirty="0"/>
              <a:t>: worship God: for the </a:t>
            </a:r>
            <a:r>
              <a:rPr lang="en-JM" sz="4000" b="1" dirty="0"/>
              <a:t>testimony of Jesus </a:t>
            </a:r>
            <a:r>
              <a:rPr lang="en-JM" sz="4000" dirty="0"/>
              <a:t>is </a:t>
            </a:r>
            <a:r>
              <a:rPr lang="en-JM" sz="4000" b="1" u="sng" dirty="0"/>
              <a:t>the spirit of prophecy</a:t>
            </a:r>
            <a:r>
              <a:rPr lang="en-JM" sz="4000" dirty="0"/>
              <a:t>.</a:t>
            </a:r>
          </a:p>
        </p:txBody>
      </p:sp>
      <p:sp>
        <p:nvSpPr>
          <p:cNvPr id="4" name="Slide Number Placeholder 3"/>
          <p:cNvSpPr>
            <a:spLocks noGrp="1"/>
          </p:cNvSpPr>
          <p:nvPr>
            <p:ph type="sldNum" sz="quarter" idx="12"/>
          </p:nvPr>
        </p:nvSpPr>
        <p:spPr/>
        <p:txBody>
          <a:bodyPr/>
          <a:lstStyle/>
          <a:p>
            <a:fld id="{D9412022-A3C9-497A-A4CA-B86B1D675E26}" type="slidenum">
              <a:rPr lang="en-US" smtClean="0"/>
              <a:t>18</a:t>
            </a:fld>
            <a:endParaRPr lang="en-US"/>
          </a:p>
        </p:txBody>
      </p:sp>
    </p:spTree>
    <p:extLst>
      <p:ext uri="{BB962C8B-B14F-4D97-AF65-F5344CB8AC3E}">
        <p14:creationId xmlns:p14="http://schemas.microsoft.com/office/powerpoint/2010/main" val="610554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551219"/>
            <a:ext cx="10131427" cy="1468800"/>
          </a:xfrm>
        </p:spPr>
        <p:txBody>
          <a:bodyPr>
            <a:normAutofit/>
          </a:bodyPr>
          <a:lstStyle/>
          <a:p>
            <a:r>
              <a:rPr lang="en-JM" sz="4800" b="1" dirty="0" smtClean="0"/>
              <a:t>The foundation has been laid!</a:t>
            </a:r>
            <a:endParaRPr lang="en-JM" sz="4800" b="1" dirty="0"/>
          </a:p>
        </p:txBody>
      </p:sp>
      <p:sp>
        <p:nvSpPr>
          <p:cNvPr id="4" name="Slide Number Placeholder 3"/>
          <p:cNvSpPr>
            <a:spLocks noGrp="1"/>
          </p:cNvSpPr>
          <p:nvPr>
            <p:ph type="sldNum" sz="quarter" idx="12"/>
          </p:nvPr>
        </p:nvSpPr>
        <p:spPr/>
        <p:txBody>
          <a:bodyPr/>
          <a:lstStyle/>
          <a:p>
            <a:fld id="{D9412022-A3C9-497A-A4CA-B86B1D675E26}" type="slidenum">
              <a:rPr lang="en-US" smtClean="0"/>
              <a:t>19</a:t>
            </a:fld>
            <a:endParaRPr lang="en-US"/>
          </a:p>
        </p:txBody>
      </p:sp>
    </p:spTree>
    <p:extLst>
      <p:ext uri="{BB962C8B-B14F-4D97-AF65-F5344CB8AC3E}">
        <p14:creationId xmlns:p14="http://schemas.microsoft.com/office/powerpoint/2010/main" val="3624248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219" y="447368"/>
            <a:ext cx="5091172" cy="894735"/>
          </a:xfrm>
        </p:spPr>
        <p:txBody>
          <a:bodyPr>
            <a:normAutofit/>
          </a:bodyPr>
          <a:lstStyle/>
          <a:p>
            <a:r>
              <a:rPr lang="en-JM" sz="4800" b="1" dirty="0" smtClean="0"/>
              <a:t>(1) 2 </a:t>
            </a:r>
            <a:r>
              <a:rPr lang="en-JM" sz="4800" b="1" dirty="0"/>
              <a:t>SG 299, 300</a:t>
            </a:r>
          </a:p>
        </p:txBody>
      </p:sp>
      <p:sp>
        <p:nvSpPr>
          <p:cNvPr id="3" name="Content Placeholder 2"/>
          <p:cNvSpPr>
            <a:spLocks noGrp="1"/>
          </p:cNvSpPr>
          <p:nvPr>
            <p:ph idx="1"/>
          </p:nvPr>
        </p:nvSpPr>
        <p:spPr>
          <a:xfrm>
            <a:off x="309716" y="1342103"/>
            <a:ext cx="11488993" cy="5176684"/>
          </a:xfrm>
        </p:spPr>
        <p:txBody>
          <a:bodyPr>
            <a:normAutofit/>
          </a:bodyPr>
          <a:lstStyle/>
          <a:p>
            <a:pPr marL="0" indent="0" algn="just">
              <a:buNone/>
            </a:pPr>
            <a:r>
              <a:rPr lang="en-JM" sz="3200" dirty="0"/>
              <a:t> Those who engage in the solemn work of bearing the third angel's message, must move out decidedly, and in the Spirit and power of God, fearlessly </a:t>
            </a:r>
            <a:r>
              <a:rPr lang="en-JM" sz="3200" b="1" u="sng" dirty="0"/>
              <a:t>preach the truth</a:t>
            </a:r>
            <a:r>
              <a:rPr lang="en-JM" sz="3200" dirty="0"/>
              <a:t>, and </a:t>
            </a:r>
            <a:r>
              <a:rPr lang="en-JM" sz="3200" b="1" u="sng" dirty="0"/>
              <a:t>let it cut</a:t>
            </a:r>
            <a:r>
              <a:rPr lang="en-JM" sz="3200" dirty="0"/>
              <a:t>. They should </a:t>
            </a:r>
            <a:r>
              <a:rPr lang="en-JM" sz="3200" b="1" u="sng" dirty="0" smtClean="0"/>
              <a:t>elevate </a:t>
            </a:r>
            <a:r>
              <a:rPr lang="en-JM" sz="3200" b="1" u="sng" dirty="0"/>
              <a:t>the standard of truth</a:t>
            </a:r>
            <a:r>
              <a:rPr lang="en-JM" sz="3200" dirty="0"/>
              <a:t>, and </a:t>
            </a:r>
            <a:r>
              <a:rPr lang="en-JM" sz="3200" b="1" u="sng" dirty="0"/>
              <a:t>urge the people to come up to it</a:t>
            </a:r>
            <a:r>
              <a:rPr lang="en-JM" sz="3200" dirty="0"/>
              <a:t>. It has been lowered down to meet the people in their condition of darkness and sin. It is the pointed testimony that will bring up the people to decide. A peaceful testimony will not do this. The people have the privilege of listening to this kind of teaching from the pulpits of the day. </a:t>
            </a:r>
          </a:p>
        </p:txBody>
      </p:sp>
      <p:sp>
        <p:nvSpPr>
          <p:cNvPr id="4" name="Slide Number Placeholder 3"/>
          <p:cNvSpPr>
            <a:spLocks noGrp="1"/>
          </p:cNvSpPr>
          <p:nvPr>
            <p:ph type="sldNum" sz="quarter" idx="12"/>
          </p:nvPr>
        </p:nvSpPr>
        <p:spPr/>
        <p:txBody>
          <a:bodyPr/>
          <a:lstStyle/>
          <a:p>
            <a:fld id="{D9412022-A3C9-497A-A4CA-B86B1D675E26}" type="slidenum">
              <a:rPr lang="en-US" smtClean="0"/>
              <a:t>2</a:t>
            </a:fld>
            <a:endParaRPr lang="en-US"/>
          </a:p>
        </p:txBody>
      </p:sp>
      <p:sp>
        <p:nvSpPr>
          <p:cNvPr id="5" name="Rounded Rectangle 4"/>
          <p:cNvSpPr/>
          <p:nvPr/>
        </p:nvSpPr>
        <p:spPr>
          <a:xfrm>
            <a:off x="8109683" y="447368"/>
            <a:ext cx="3522688" cy="704537"/>
          </a:xfrm>
          <a:prstGeom prst="round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800" b="1" dirty="0" smtClean="0">
                <a:solidFill>
                  <a:srgbClr val="FFC000"/>
                </a:solidFill>
              </a:rPr>
              <a:t>SPIRIT OF PROPHECY</a:t>
            </a:r>
            <a:endParaRPr lang="en-JM" sz="2800" b="1" dirty="0">
              <a:solidFill>
                <a:srgbClr val="FFC000"/>
              </a:solidFill>
            </a:endParaRPr>
          </a:p>
        </p:txBody>
      </p:sp>
    </p:spTree>
    <p:extLst>
      <p:ext uri="{BB962C8B-B14F-4D97-AF65-F5344CB8AC3E}">
        <p14:creationId xmlns:p14="http://schemas.microsoft.com/office/powerpoint/2010/main" val="3437463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705942" y="2792153"/>
            <a:ext cx="5052982" cy="3336086"/>
          </a:xfrm>
          <a:prstGeom prst="ellipse">
            <a:avLst/>
          </a:prstGeom>
          <a:solidFill>
            <a:srgbClr val="FF0000">
              <a:alpha val="98000"/>
            </a:srgbClr>
          </a:solidFill>
          <a:ln w="34925">
            <a:solidFill>
              <a:srgbClr val="00B0F0"/>
            </a:solidFill>
          </a:ln>
          <a:effectLst>
            <a:glow rad="228600">
              <a:srgbClr val="FFFF00">
                <a:alpha val="40000"/>
              </a:srgbClr>
            </a:glow>
          </a:effectLst>
          <a:scene3d>
            <a:camera prst="orthographicFront"/>
            <a:lightRig rig="threePt" dir="t">
              <a:rot lat="0" lon="0" rev="6000000"/>
            </a:lightRig>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a:solidFill>
                  <a:prstClr val="white"/>
                </a:solidFill>
                <a:latin typeface="Agency FB" panose="020B0503020202020204" pitchFamily="34" charset="0"/>
              </a:rPr>
              <a:t>THE TEN (10) COMMANDMENTS</a:t>
            </a:r>
          </a:p>
        </p:txBody>
      </p:sp>
      <p:sp>
        <p:nvSpPr>
          <p:cNvPr id="6" name="Rectangle 5"/>
          <p:cNvSpPr/>
          <p:nvPr/>
        </p:nvSpPr>
        <p:spPr>
          <a:xfrm rot="16200000">
            <a:off x="3856159" y="3854571"/>
            <a:ext cx="2803625" cy="1200329"/>
          </a:xfrm>
          <a:prstGeom prst="rect">
            <a:avLst/>
          </a:prstGeom>
          <a:blipFill>
            <a:blip r:embed="rId3">
              <a:lum bright="7000"/>
            </a:blip>
            <a:tile tx="0" ty="0" sx="100000" sy="100000" flip="none" algn="tl"/>
          </a:blipFill>
          <a:ln w="57150">
            <a:solidFill>
              <a:srgbClr val="0070C0"/>
            </a:solidFill>
          </a:ln>
          <a:effectLst/>
        </p:spPr>
        <p:txBody>
          <a:bodyPr wrap="square" lIns="91440" tIns="45720" rIns="91440" bIns="45720">
            <a:spAutoFit/>
          </a:bodyPr>
          <a:lstStyle/>
          <a:p>
            <a:pPr algn="ctr"/>
            <a:r>
              <a:rPr lang="en-US" sz="3600" b="1" dirty="0">
                <a:solidFill>
                  <a:srgbClr val="660066"/>
                </a:solidFill>
                <a:effectLst>
                  <a:glow rad="228600">
                    <a:srgbClr val="DD9D31">
                      <a:satMod val="175000"/>
                      <a:alpha val="40000"/>
                    </a:srgbClr>
                  </a:glow>
                </a:effectLst>
              </a:rPr>
              <a:t>THE MOST HOLY PLACE</a:t>
            </a:r>
            <a:endParaRPr lang="en-US" sz="3600" b="1" dirty="0">
              <a:ln w="6600">
                <a:solidFill>
                  <a:srgbClr val="477BD1"/>
                </a:solidFill>
                <a:prstDash val="solid"/>
              </a:ln>
              <a:solidFill>
                <a:srgbClr val="660066"/>
              </a:solidFill>
              <a:effectLst>
                <a:glow rad="228600">
                  <a:srgbClr val="DD9D31">
                    <a:satMod val="175000"/>
                    <a:alpha val="40000"/>
                  </a:srgbClr>
                </a:glow>
              </a:effectLst>
            </a:endParaRPr>
          </a:p>
        </p:txBody>
      </p:sp>
      <p:pic>
        <p:nvPicPr>
          <p:cNvPr id="5" name="Picture 2" descr="https://lh5.googleusercontent.com/-YOsovv-57EI/Um_IfoYHJSI/AAAAAAAALc0/zh5fqAS7PIU/w800-h800/juicio_final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63" y="3067399"/>
            <a:ext cx="3339874" cy="30608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2" descr="http://www.thebibleschool.com/bible-school-web/images/H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9309" y="265428"/>
            <a:ext cx="2194560" cy="17738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0443" y="736851"/>
            <a:ext cx="8876938" cy="830997"/>
          </a:xfrm>
          <a:prstGeom prst="rect">
            <a:avLst/>
          </a:prstGeom>
          <a:solidFill>
            <a:srgbClr val="660033"/>
          </a:solidFill>
        </p:spPr>
        <p:txBody>
          <a:bodyPr wrap="square" lIns="91440" tIns="45720" rIns="91440" bIns="45720">
            <a:spAutoFit/>
          </a:bodyPr>
          <a:lstStyle/>
          <a:p>
            <a:pPr algn="ctr"/>
            <a:r>
              <a:rPr lang="en-US" sz="4800" dirty="0">
                <a:ln w="0"/>
                <a:solidFill>
                  <a:srgbClr val="FFFF00"/>
                </a:solidFill>
                <a:effectLst>
                  <a:reflection blurRad="6350" stA="53000" endA="300" endPos="35500" dir="5400000" sy="-90000" algn="bl" rotWithShape="0"/>
                </a:effectLst>
                <a:latin typeface="Algerian" panose="04020705040A02060702" pitchFamily="82" charset="0"/>
              </a:rPr>
              <a:t>The </a:t>
            </a:r>
            <a:r>
              <a:rPr lang="en-US" sz="4800" dirty="0" smtClean="0">
                <a:ln w="0"/>
                <a:solidFill>
                  <a:srgbClr val="FFFF00"/>
                </a:solidFill>
                <a:effectLst>
                  <a:reflection blurRad="6350" stA="53000" endA="300" endPos="35500" dir="5400000" sy="-90000" algn="bl" rotWithShape="0"/>
                </a:effectLst>
                <a:latin typeface="Algerian" panose="04020705040A02060702" pitchFamily="82" charset="0"/>
              </a:rPr>
              <a:t>ANTITYPICAL FAST</a:t>
            </a:r>
            <a:endParaRPr lang="en-US" sz="4800" dirty="0">
              <a:ln w="0"/>
              <a:solidFill>
                <a:srgbClr val="FFFF00"/>
              </a:solidFill>
              <a:effectLst>
                <a:reflection blurRad="6350" stA="53000" endA="300" endPos="35500" dir="5400000" sy="-90000" algn="bl" rotWithShape="0"/>
              </a:effectLst>
              <a:latin typeface="Algerian" panose="04020705040A02060702" pitchFamily="82" charset="0"/>
            </a:endParaRPr>
          </a:p>
        </p:txBody>
      </p:sp>
      <p:sp>
        <p:nvSpPr>
          <p:cNvPr id="2" name="Rectangle 1"/>
          <p:cNvSpPr/>
          <p:nvPr/>
        </p:nvSpPr>
        <p:spPr>
          <a:xfrm>
            <a:off x="11087096" y="265428"/>
            <a:ext cx="875349" cy="886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1400" b="1" dirty="0" smtClean="0">
                <a:solidFill>
                  <a:srgbClr val="FFFFCC"/>
                </a:solidFill>
              </a:rPr>
              <a:t>Tuesday, Oct. 22, 1844</a:t>
            </a:r>
            <a:endParaRPr lang="en-JM" sz="1400" b="1" dirty="0">
              <a:solidFill>
                <a:srgbClr val="FFFFCC"/>
              </a:solidFill>
            </a:endParaRPr>
          </a:p>
        </p:txBody>
      </p:sp>
    </p:spTree>
    <p:extLst>
      <p:ext uri="{BB962C8B-B14F-4D97-AF65-F5344CB8AC3E}">
        <p14:creationId xmlns:p14="http://schemas.microsoft.com/office/powerpoint/2010/main" val="310393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25">
                                          <p:stCondLst>
                                            <p:cond delay="0"/>
                                          </p:stCondLst>
                                        </p:cTn>
                                        <p:tgtEl>
                                          <p:spTgt spid="4"/>
                                        </p:tgtEl>
                                      </p:cBhvr>
                                    </p:animEffect>
                                    <p:anim calcmode="lin" valueType="num">
                                      <p:cBhvr>
                                        <p:cTn id="8" dur="2278"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4"/>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4"/>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4"/>
                                        </p:tgtEl>
                                        <p:attrNameLst>
                                          <p:attrName>ppt_y</p:attrName>
                                        </p:attrNameLst>
                                      </p:cBhvr>
                                      <p:tavLst>
                                        <p:tav tm="0" fmla="#ppt_y-sin(pi*$)/81">
                                          <p:val>
                                            <p:fltVal val="0"/>
                                          </p:val>
                                        </p:tav>
                                        <p:tav tm="100000">
                                          <p:val>
                                            <p:fltVal val="1"/>
                                          </p:val>
                                        </p:tav>
                                      </p:tavLst>
                                    </p:anim>
                                    <p:animScale>
                                      <p:cBhvr>
                                        <p:cTn id="13" dur="33">
                                          <p:stCondLst>
                                            <p:cond delay="812"/>
                                          </p:stCondLst>
                                        </p:cTn>
                                        <p:tgtEl>
                                          <p:spTgt spid="4"/>
                                        </p:tgtEl>
                                      </p:cBhvr>
                                      <p:to x="100000" y="60000"/>
                                    </p:animScale>
                                    <p:animScale>
                                      <p:cBhvr>
                                        <p:cTn id="14" dur="207" decel="50000">
                                          <p:stCondLst>
                                            <p:cond delay="845"/>
                                          </p:stCondLst>
                                        </p:cTn>
                                        <p:tgtEl>
                                          <p:spTgt spid="4"/>
                                        </p:tgtEl>
                                      </p:cBhvr>
                                      <p:to x="100000" y="100000"/>
                                    </p:animScale>
                                    <p:animScale>
                                      <p:cBhvr>
                                        <p:cTn id="15" dur="33">
                                          <p:stCondLst>
                                            <p:cond delay="1640"/>
                                          </p:stCondLst>
                                        </p:cTn>
                                        <p:tgtEl>
                                          <p:spTgt spid="4"/>
                                        </p:tgtEl>
                                      </p:cBhvr>
                                      <p:to x="100000" y="80000"/>
                                    </p:animScale>
                                    <p:animScale>
                                      <p:cBhvr>
                                        <p:cTn id="16" dur="207" decel="50000">
                                          <p:stCondLst>
                                            <p:cond delay="1673"/>
                                          </p:stCondLst>
                                        </p:cTn>
                                        <p:tgtEl>
                                          <p:spTgt spid="4"/>
                                        </p:tgtEl>
                                      </p:cBhvr>
                                      <p:to x="100000" y="100000"/>
                                    </p:animScale>
                                    <p:animScale>
                                      <p:cBhvr>
                                        <p:cTn id="17" dur="33">
                                          <p:stCondLst>
                                            <p:cond delay="2052"/>
                                          </p:stCondLst>
                                        </p:cTn>
                                        <p:tgtEl>
                                          <p:spTgt spid="4"/>
                                        </p:tgtEl>
                                      </p:cBhvr>
                                      <p:to x="100000" y="90000"/>
                                    </p:animScale>
                                    <p:animScale>
                                      <p:cBhvr>
                                        <p:cTn id="18" dur="207" decel="50000">
                                          <p:stCondLst>
                                            <p:cond delay="2085"/>
                                          </p:stCondLst>
                                        </p:cTn>
                                        <p:tgtEl>
                                          <p:spTgt spid="4"/>
                                        </p:tgtEl>
                                      </p:cBhvr>
                                      <p:to x="100000" y="100000"/>
                                    </p:animScale>
                                    <p:animScale>
                                      <p:cBhvr>
                                        <p:cTn id="19" dur="33">
                                          <p:stCondLst>
                                            <p:cond delay="2260"/>
                                          </p:stCondLst>
                                        </p:cTn>
                                        <p:tgtEl>
                                          <p:spTgt spid="4"/>
                                        </p:tgtEl>
                                      </p:cBhvr>
                                      <p:to x="100000" y="95000"/>
                                    </p:animScale>
                                    <p:animScale>
                                      <p:cBhvr>
                                        <p:cTn id="20" dur="207" decel="50000">
                                          <p:stCondLst>
                                            <p:cond delay="2293"/>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087" y="432752"/>
            <a:ext cx="10131425" cy="725714"/>
          </a:xfrm>
          <a:solidFill>
            <a:srgbClr val="FF0000"/>
          </a:solidFill>
        </p:spPr>
        <p:txBody>
          <a:bodyPr/>
          <a:lstStyle/>
          <a:p>
            <a:pPr algn="ctr"/>
            <a:r>
              <a:rPr lang="en-US" b="1" dirty="0">
                <a:solidFill>
                  <a:srgbClr val="FFFF99"/>
                </a:solidFill>
                <a:effectLst>
                  <a:outerShdw blurRad="38100" dist="38100" dir="2700000" algn="tl">
                    <a:srgbClr val="000000">
                      <a:alpha val="43137"/>
                    </a:srgbClr>
                  </a:outerShdw>
                </a:effectLst>
              </a:rPr>
              <a:t>THE EARTHLY INFERIOR TO THE HEAVENLY</a:t>
            </a:r>
          </a:p>
        </p:txBody>
      </p:sp>
      <p:sp>
        <p:nvSpPr>
          <p:cNvPr id="3" name="Content Placeholder 2"/>
          <p:cNvSpPr>
            <a:spLocks noGrp="1"/>
          </p:cNvSpPr>
          <p:nvPr>
            <p:ph idx="1"/>
          </p:nvPr>
        </p:nvSpPr>
        <p:spPr>
          <a:xfrm>
            <a:off x="743858" y="1624908"/>
            <a:ext cx="10911113" cy="4345819"/>
          </a:xfrm>
          <a:solidFill>
            <a:schemeClr val="bg1"/>
          </a:solidFill>
        </p:spPr>
        <p:txBody>
          <a:bodyPr>
            <a:noAutofit/>
          </a:bodyPr>
          <a:lstStyle/>
          <a:p>
            <a:pPr marL="0" indent="0" algn="just">
              <a:buNone/>
            </a:pPr>
            <a:r>
              <a:rPr lang="en-US" sz="3000" dirty="0"/>
              <a:t>On the Day of Atonement the high priest, having taken an offering from the congregation, went into the most holy place with the blood of this offering, and sprinkled it upon the mercy seat, directly over the law, </a:t>
            </a:r>
            <a:r>
              <a:rPr lang="en-US" sz="3000" b="1" u="sng" dirty="0"/>
              <a:t>to make satisfaction for its claims</a:t>
            </a:r>
            <a:r>
              <a:rPr lang="en-US" sz="3000" dirty="0"/>
              <a:t>. Then, in his character of mediator, he </a:t>
            </a:r>
            <a:r>
              <a:rPr lang="en-US" sz="3000" b="1" u="sng" dirty="0"/>
              <a:t>took the sins upon himself</a:t>
            </a:r>
            <a:r>
              <a:rPr lang="en-US" sz="3000" dirty="0"/>
              <a:t> and bore them from the sanctuary. Placing his hands upon the head of the scapegoat, he </a:t>
            </a:r>
            <a:r>
              <a:rPr lang="en-US" sz="3000" b="1" u="sng" dirty="0"/>
              <a:t>confessed over him all these sins</a:t>
            </a:r>
            <a:r>
              <a:rPr lang="en-US" sz="3000" dirty="0"/>
              <a:t>, thus </a:t>
            </a:r>
            <a:r>
              <a:rPr lang="en-US" sz="3000" b="1" u="sng" dirty="0"/>
              <a:t>in figure transferring them from himself to the goat</a:t>
            </a:r>
            <a:r>
              <a:rPr lang="en-US" sz="3000" dirty="0"/>
              <a:t>. </a:t>
            </a:r>
            <a:r>
              <a:rPr lang="en-US" sz="3000" b="1" dirty="0">
                <a:solidFill>
                  <a:srgbClr val="FFFF00"/>
                </a:solidFill>
              </a:rPr>
              <a:t>The goat then bore them away, and they were regarded as </a:t>
            </a:r>
            <a:r>
              <a:rPr lang="en-US" sz="3000" b="1" u="sng" dirty="0">
                <a:solidFill>
                  <a:srgbClr val="FFFF00"/>
                </a:solidFill>
              </a:rPr>
              <a:t>forever separated</a:t>
            </a:r>
            <a:r>
              <a:rPr lang="en-US" sz="3000" b="1" dirty="0">
                <a:solidFill>
                  <a:srgbClr val="FFFF00"/>
                </a:solidFill>
              </a:rPr>
              <a:t> from the people</a:t>
            </a:r>
            <a:r>
              <a:rPr lang="en-US" sz="3000" dirty="0"/>
              <a:t>. {GC 420.1}</a:t>
            </a:r>
          </a:p>
        </p:txBody>
      </p:sp>
      <p:sp>
        <p:nvSpPr>
          <p:cNvPr id="5" name="Slide Number Placeholder 4"/>
          <p:cNvSpPr>
            <a:spLocks noGrp="1"/>
          </p:cNvSpPr>
          <p:nvPr>
            <p:ph type="sldNum" sz="quarter" idx="12"/>
          </p:nvPr>
        </p:nvSpPr>
        <p:spPr/>
        <p:txBody>
          <a:bodyPr/>
          <a:lstStyle/>
          <a:p>
            <a:fld id="{D9412022-A3C9-497A-A4CA-B86B1D675E26}" type="slidenum">
              <a:rPr lang="en-US" smtClean="0"/>
              <a:t>21</a:t>
            </a:fld>
            <a:endParaRPr lang="en-US"/>
          </a:p>
        </p:txBody>
      </p:sp>
    </p:spTree>
    <p:extLst>
      <p:ext uri="{BB962C8B-B14F-4D97-AF65-F5344CB8AC3E}">
        <p14:creationId xmlns:p14="http://schemas.microsoft.com/office/powerpoint/2010/main" val="1416468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97" y="288760"/>
            <a:ext cx="6725648" cy="1203154"/>
          </a:xfrm>
          <a:solidFill>
            <a:srgbClr val="CC0000"/>
          </a:solidFill>
          <a:ln w="63500">
            <a:solidFill>
              <a:srgbClr val="66FFFF"/>
            </a:solidFill>
          </a:ln>
        </p:spPr>
        <p:txBody>
          <a:bodyPr>
            <a:normAutofit/>
          </a:bodyPr>
          <a:lstStyle/>
          <a:p>
            <a:pPr algn="ctr"/>
            <a:r>
              <a:rPr lang="en-US"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Christ is in the heavenly sanctuary!</a:t>
            </a:r>
          </a:p>
        </p:txBody>
      </p:sp>
      <p:sp>
        <p:nvSpPr>
          <p:cNvPr id="4" name="Rounded Rectangle 3"/>
          <p:cNvSpPr/>
          <p:nvPr/>
        </p:nvSpPr>
        <p:spPr>
          <a:xfrm>
            <a:off x="336883" y="1804737"/>
            <a:ext cx="6577262" cy="4443663"/>
          </a:xfrm>
          <a:prstGeom prst="roundRect">
            <a:avLst/>
          </a:prstGeom>
          <a:solidFill>
            <a:srgbClr val="003300"/>
          </a:solidFill>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dirty="0"/>
              <a:t>Christ is in the </a:t>
            </a:r>
            <a:r>
              <a:rPr lang="en-US" sz="2500" u="sng" dirty="0"/>
              <a:t>heavenly sanctuary</a:t>
            </a:r>
            <a:r>
              <a:rPr lang="en-US" sz="2500" dirty="0"/>
              <a:t>, and he is there to make an atonement for the people. He is there to present his wounded side and pierced hands to his Father. He is there </a:t>
            </a:r>
            <a:r>
              <a:rPr lang="en-US" sz="2500" u="sng" dirty="0"/>
              <a:t>to plead for his Church that is upon the earth</a:t>
            </a:r>
            <a:r>
              <a:rPr lang="en-US" sz="2500" dirty="0"/>
              <a:t>. He is </a:t>
            </a:r>
            <a:r>
              <a:rPr lang="en-US" sz="2500" u="sng" dirty="0"/>
              <a:t>cleansing the sanctuary from the sins of the people</a:t>
            </a:r>
            <a:r>
              <a:rPr lang="en-US" sz="2500" dirty="0"/>
              <a:t>. What is our work?—It is our work </a:t>
            </a:r>
            <a:r>
              <a:rPr lang="en-US" sz="2500" b="1" u="sng" dirty="0"/>
              <a:t>to be in harmony with the work of Christ</a:t>
            </a:r>
            <a:r>
              <a:rPr lang="en-US" sz="2500" dirty="0"/>
              <a:t>. By faith we are to work with him, to be in union with him. {RH January 28, 1890, par. 7}</a:t>
            </a:r>
          </a:p>
        </p:txBody>
      </p:sp>
      <p:pic>
        <p:nvPicPr>
          <p:cNvPr id="6" name="Picture 5"/>
          <p:cNvPicPr>
            <a:picLocks noChangeAspect="1"/>
          </p:cNvPicPr>
          <p:nvPr/>
        </p:nvPicPr>
        <p:blipFill>
          <a:blip r:embed="rId3"/>
          <a:stretch>
            <a:fillRect/>
          </a:stretch>
        </p:blipFill>
        <p:spPr>
          <a:xfrm>
            <a:off x="7373258" y="500524"/>
            <a:ext cx="4410052" cy="5978195"/>
          </a:xfrm>
          <a:prstGeom prst="rect">
            <a:avLst/>
          </a:prstGeom>
          <a:effectLst>
            <a:glow rad="381000">
              <a:schemeClr val="accent4">
                <a:satMod val="175000"/>
                <a:alpha val="40000"/>
              </a:schemeClr>
            </a:glow>
          </a:effectLst>
        </p:spPr>
      </p:pic>
      <p:sp>
        <p:nvSpPr>
          <p:cNvPr id="5" name="Slide Number Placeholder 4"/>
          <p:cNvSpPr>
            <a:spLocks noGrp="1"/>
          </p:cNvSpPr>
          <p:nvPr>
            <p:ph type="sldNum" sz="quarter" idx="12"/>
          </p:nvPr>
        </p:nvSpPr>
        <p:spPr/>
        <p:txBody>
          <a:bodyPr/>
          <a:lstStyle/>
          <a:p>
            <a:fld id="{D9412022-A3C9-497A-A4CA-B86B1D675E26}" type="slidenum">
              <a:rPr lang="en-US" smtClean="0"/>
              <a:t>22</a:t>
            </a:fld>
            <a:endParaRPr lang="en-US"/>
          </a:p>
        </p:txBody>
      </p:sp>
    </p:spTree>
    <p:extLst>
      <p:ext uri="{BB962C8B-B14F-4D97-AF65-F5344CB8AC3E}">
        <p14:creationId xmlns:p14="http://schemas.microsoft.com/office/powerpoint/2010/main" val="167961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43200000">
                                      <p:cBhvr>
                                        <p:cTn id="6" dur="15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1" y="233294"/>
            <a:ext cx="8351519" cy="762000"/>
          </a:xfrm>
          <a:solidFill>
            <a:srgbClr val="009900"/>
          </a:solidFill>
        </p:spPr>
        <p:txBody>
          <a:bodyPr>
            <a:normAutofit/>
          </a:bodyPr>
          <a:lstStyle/>
          <a:p>
            <a:pPr algn="ctr"/>
            <a:r>
              <a:rPr lang="en-US" sz="2800" b="1" dirty="0">
                <a:effectLst>
                  <a:outerShdw blurRad="38100" dist="38100" dir="2700000" algn="tl">
                    <a:srgbClr val="000000">
                      <a:alpha val="43137"/>
                    </a:srgbClr>
                  </a:outerShdw>
                </a:effectLst>
                <a:latin typeface="Baskerville Old Face" panose="02020602080505020303" pitchFamily="18" charset="0"/>
              </a:rPr>
              <a:t>Hatred against the testimony of Jesus</a:t>
            </a:r>
          </a:p>
        </p:txBody>
      </p:sp>
      <p:sp>
        <p:nvSpPr>
          <p:cNvPr id="3" name="Content Placeholder 2"/>
          <p:cNvSpPr>
            <a:spLocks noGrp="1"/>
          </p:cNvSpPr>
          <p:nvPr>
            <p:ph idx="1"/>
          </p:nvPr>
        </p:nvSpPr>
        <p:spPr>
          <a:xfrm>
            <a:off x="441961" y="1264919"/>
            <a:ext cx="8381999" cy="5196841"/>
          </a:xfrm>
          <a:solidFill>
            <a:srgbClr val="660066"/>
          </a:solidFill>
          <a:effectLst>
            <a:glow rad="152400">
              <a:schemeClr val="tx1"/>
            </a:glow>
          </a:effectLst>
        </p:spPr>
        <p:txBody>
          <a:bodyPr>
            <a:noAutofit/>
          </a:bodyPr>
          <a:lstStyle/>
          <a:p>
            <a:pPr marL="0" indent="0" algn="just">
              <a:buNone/>
            </a:pPr>
            <a:r>
              <a:rPr lang="en-US" sz="3600" dirty="0"/>
              <a:t>There will be a </a:t>
            </a:r>
            <a:r>
              <a:rPr lang="en-US" sz="3600" b="1" u="sng" dirty="0"/>
              <a:t>hatred kindled against the testimonies </a:t>
            </a:r>
            <a:r>
              <a:rPr lang="en-US" sz="3600" dirty="0"/>
              <a:t>which is satanic. The workings of Satan will be to </a:t>
            </a:r>
            <a:r>
              <a:rPr lang="en-US" sz="3600" i="1" dirty="0"/>
              <a:t>unsettle the faith of the churches in them</a:t>
            </a:r>
            <a:r>
              <a:rPr lang="en-US" sz="3600" dirty="0"/>
              <a:t>, for this reason: Satan cannot have so clear a track to bring in his deceptions and </a:t>
            </a:r>
            <a:r>
              <a:rPr lang="en-US" sz="3600" b="1" dirty="0"/>
              <a:t>bind up souls</a:t>
            </a:r>
            <a:r>
              <a:rPr lang="en-US" sz="3600" dirty="0"/>
              <a:t> in his delusions if the </a:t>
            </a:r>
            <a:r>
              <a:rPr lang="en-US" sz="3600" b="1" dirty="0">
                <a:solidFill>
                  <a:srgbClr val="FFFF00"/>
                </a:solidFill>
              </a:rPr>
              <a:t>warnings</a:t>
            </a:r>
            <a:r>
              <a:rPr lang="en-US" sz="3600" dirty="0"/>
              <a:t> and </a:t>
            </a:r>
            <a:r>
              <a:rPr lang="en-US" sz="3600" b="1" dirty="0">
                <a:solidFill>
                  <a:srgbClr val="FFFF00"/>
                </a:solidFill>
              </a:rPr>
              <a:t>reproofs</a:t>
            </a:r>
            <a:r>
              <a:rPr lang="en-US" sz="3600" dirty="0"/>
              <a:t> and </a:t>
            </a:r>
            <a:r>
              <a:rPr lang="en-US" sz="3600" b="1" dirty="0">
                <a:solidFill>
                  <a:srgbClr val="FFFF00"/>
                </a:solidFill>
              </a:rPr>
              <a:t>counsels</a:t>
            </a:r>
            <a:r>
              <a:rPr lang="en-US" sz="3600" dirty="0"/>
              <a:t> of the Spirit of God are heeded.—Letter 40, 1890</a:t>
            </a:r>
            <a:r>
              <a:rPr lang="en-US" sz="3600" dirty="0" smtClean="0"/>
              <a:t>. {</a:t>
            </a:r>
            <a:r>
              <a:rPr lang="en-US" sz="3600" dirty="0"/>
              <a:t>1SM 48.4}</a:t>
            </a:r>
          </a:p>
        </p:txBody>
      </p:sp>
      <p:sp>
        <p:nvSpPr>
          <p:cNvPr id="4" name="Content Placeholder 2"/>
          <p:cNvSpPr txBox="1">
            <a:spLocks/>
          </p:cNvSpPr>
          <p:nvPr/>
        </p:nvSpPr>
        <p:spPr>
          <a:xfrm>
            <a:off x="9185283" y="506437"/>
            <a:ext cx="2712720" cy="5997526"/>
          </a:xfrm>
          <a:prstGeom prst="rect">
            <a:avLst/>
          </a:prstGeom>
          <a:solidFill>
            <a:srgbClr val="CC3300"/>
          </a:solidFill>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2500" dirty="0"/>
              <a:t>The scripture which above all others had been both the foundation and the </a:t>
            </a:r>
            <a:r>
              <a:rPr lang="en-US" sz="2500" b="1" u="sng" dirty="0"/>
              <a:t>central pillar</a:t>
            </a:r>
            <a:r>
              <a:rPr lang="en-US" sz="2500" dirty="0"/>
              <a:t> of the advent faith was the declaration: </a:t>
            </a:r>
            <a:r>
              <a:rPr lang="en-US" sz="2500" b="1" dirty="0"/>
              <a:t>“Unto two thousand and three hundred days; then shall the sanctuary be cleansed.”</a:t>
            </a:r>
            <a:r>
              <a:rPr lang="en-US" sz="2500" dirty="0"/>
              <a:t> Daniel 8:14 CIHS 87.1</a:t>
            </a:r>
          </a:p>
        </p:txBody>
      </p:sp>
      <p:sp>
        <p:nvSpPr>
          <p:cNvPr id="6" name="Slide Number Placeholder 5"/>
          <p:cNvSpPr>
            <a:spLocks noGrp="1"/>
          </p:cNvSpPr>
          <p:nvPr>
            <p:ph type="sldNum" sz="quarter" idx="12"/>
          </p:nvPr>
        </p:nvSpPr>
        <p:spPr/>
        <p:txBody>
          <a:bodyPr/>
          <a:lstStyle/>
          <a:p>
            <a:fld id="{D9412022-A3C9-497A-A4CA-B86B1D675E26}" type="slidenum">
              <a:rPr lang="en-US" smtClean="0"/>
              <a:t>23</a:t>
            </a:fld>
            <a:endParaRPr lang="en-US"/>
          </a:p>
        </p:txBody>
      </p:sp>
    </p:spTree>
    <p:extLst>
      <p:ext uri="{BB962C8B-B14F-4D97-AF65-F5344CB8AC3E}">
        <p14:creationId xmlns:p14="http://schemas.microsoft.com/office/powerpoint/2010/main" val="39522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805" y="269515"/>
            <a:ext cx="6080759" cy="1591733"/>
          </a:xfrm>
          <a:solidFill>
            <a:srgbClr val="FFC000"/>
          </a:solidFill>
          <a:effectLst>
            <a:glow rad="127000">
              <a:schemeClr val="tx1"/>
            </a:glow>
          </a:effectLst>
        </p:spPr>
        <p:txBody>
          <a:bodyPr>
            <a:noAutofit/>
          </a:bodyPr>
          <a:lstStyle/>
          <a:p>
            <a:pPr algn="ctr"/>
            <a:r>
              <a:rPr lang="en-US" sz="4400" b="1" dirty="0">
                <a:effectLst>
                  <a:outerShdw blurRad="38100" dist="38100" dir="2700000" algn="tl">
                    <a:srgbClr val="000000">
                      <a:alpha val="43137"/>
                    </a:srgbClr>
                  </a:outerShdw>
                </a:effectLst>
                <a:latin typeface="Bodoni MT Black" panose="02070A03080606020203" pitchFamily="18" charset="0"/>
              </a:rPr>
              <a:t>THE CROSS OF </a:t>
            </a:r>
            <a:r>
              <a:rPr lang="en-US" sz="4600" b="1" dirty="0">
                <a:effectLst>
                  <a:outerShdw blurRad="38100" dist="38100" dir="2700000" algn="tl">
                    <a:srgbClr val="000000">
                      <a:alpha val="43137"/>
                    </a:srgbClr>
                  </a:outerShdw>
                </a:effectLst>
                <a:latin typeface="Bodoni MT Black" panose="02070A03080606020203" pitchFamily="18" charset="0"/>
              </a:rPr>
              <a:t>CALVARY</a:t>
            </a:r>
          </a:p>
        </p:txBody>
      </p:sp>
      <p:sp>
        <p:nvSpPr>
          <p:cNvPr id="3" name="Content Placeholder 2"/>
          <p:cNvSpPr>
            <a:spLocks noGrp="1"/>
          </p:cNvSpPr>
          <p:nvPr>
            <p:ph idx="1"/>
          </p:nvPr>
        </p:nvSpPr>
        <p:spPr>
          <a:xfrm>
            <a:off x="656305" y="2201058"/>
            <a:ext cx="10921180" cy="4317726"/>
          </a:xfrm>
          <a:solidFill>
            <a:schemeClr val="bg1"/>
          </a:solidFill>
          <a:effectLst>
            <a:glow rad="127000">
              <a:srgbClr val="FFC000"/>
            </a:glow>
          </a:effectLst>
        </p:spPr>
        <p:txBody>
          <a:bodyPr>
            <a:noAutofit/>
          </a:bodyPr>
          <a:lstStyle/>
          <a:p>
            <a:pPr marL="0" indent="0" algn="just">
              <a:buNone/>
            </a:pPr>
            <a:r>
              <a:rPr lang="en-US" sz="3200" dirty="0"/>
              <a:t>The Sacrifice of Christ as an atonement for sin is </a:t>
            </a:r>
            <a:r>
              <a:rPr lang="en-US" sz="3200" b="1" u="dbl" dirty="0">
                <a:uFill>
                  <a:solidFill>
                    <a:srgbClr val="00FFFF"/>
                  </a:solidFill>
                </a:uFill>
              </a:rPr>
              <a:t>the great truth around which all other truths cluster.</a:t>
            </a:r>
            <a:r>
              <a:rPr lang="en-US" sz="3200" dirty="0"/>
              <a:t> </a:t>
            </a:r>
            <a:r>
              <a:rPr lang="en-US" sz="3200" b="1" dirty="0">
                <a:solidFill>
                  <a:srgbClr val="FFFF99"/>
                </a:solidFill>
              </a:rPr>
              <a:t>In order to be rightly understood and appreciated, every truth in the Word of God, from Genesis to Revelation, must be studied in the light that streams from the cross of Calvary.</a:t>
            </a:r>
            <a:r>
              <a:rPr lang="en-US" sz="3200" b="1" dirty="0"/>
              <a:t> </a:t>
            </a:r>
            <a:r>
              <a:rPr lang="en-US" sz="3200" dirty="0"/>
              <a:t>I present before you </a:t>
            </a:r>
            <a:r>
              <a:rPr lang="en-US" sz="3200" b="1" dirty="0">
                <a:solidFill>
                  <a:srgbClr val="FFFF00"/>
                </a:solidFill>
              </a:rPr>
              <a:t>the great, grand monument of mercy and regeneration, salvation and redemption</a:t>
            </a:r>
            <a:r>
              <a:rPr lang="en-US" sz="3200" dirty="0"/>
              <a:t>,—</a:t>
            </a:r>
            <a:r>
              <a:rPr lang="en-US" sz="3200" b="1" i="1" dirty="0">
                <a:solidFill>
                  <a:srgbClr val="00FFFF"/>
                </a:solidFill>
                <a:effectLst>
                  <a:outerShdw blurRad="38100" dist="38100" dir="2700000" algn="tl">
                    <a:srgbClr val="000000">
                      <a:alpha val="43137"/>
                    </a:srgbClr>
                  </a:outerShdw>
                </a:effectLst>
              </a:rPr>
              <a:t>the Son of God uplifted on the cross</a:t>
            </a:r>
            <a:r>
              <a:rPr lang="en-US" sz="3200" dirty="0"/>
              <a:t>. This is to be the foundation of every discourse given by our ministers.—Gospel Workers, 315. {7ABC 457.3}</a:t>
            </a:r>
          </a:p>
        </p:txBody>
      </p:sp>
      <p:sp>
        <p:nvSpPr>
          <p:cNvPr id="4" name="Plus 3"/>
          <p:cNvSpPr/>
          <p:nvPr/>
        </p:nvSpPr>
        <p:spPr>
          <a:xfrm>
            <a:off x="8539316" y="1165123"/>
            <a:ext cx="542248" cy="696125"/>
          </a:xfrm>
          <a:prstGeom prst="mathPlus">
            <a:avLst>
              <a:gd name="adj1" fmla="val 12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us 4"/>
          <p:cNvSpPr/>
          <p:nvPr/>
        </p:nvSpPr>
        <p:spPr>
          <a:xfrm>
            <a:off x="3000805" y="1165122"/>
            <a:ext cx="542248" cy="696125"/>
          </a:xfrm>
          <a:prstGeom prst="mathPlus">
            <a:avLst>
              <a:gd name="adj1" fmla="val 126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9412022-A3C9-497A-A4CA-B86B1D675E26}" type="slidenum">
              <a:rPr lang="en-US" smtClean="0"/>
              <a:t>24</a:t>
            </a:fld>
            <a:endParaRPr lang="en-US"/>
          </a:p>
        </p:txBody>
      </p:sp>
    </p:spTree>
    <p:extLst>
      <p:ext uri="{BB962C8B-B14F-4D97-AF65-F5344CB8AC3E}">
        <p14:creationId xmlns:p14="http://schemas.microsoft.com/office/powerpoint/2010/main" val="4037341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967" y="283779"/>
            <a:ext cx="11225048" cy="6274676"/>
          </a:xfrm>
          <a:solidFill>
            <a:schemeClr val="bg1"/>
          </a:solidFill>
          <a:effectLst>
            <a:glow rad="266700">
              <a:srgbClr val="FFFFCC"/>
            </a:glow>
          </a:effectLst>
        </p:spPr>
        <p:txBody>
          <a:bodyPr>
            <a:normAutofit/>
          </a:bodyPr>
          <a:lstStyle/>
          <a:p>
            <a:pPr marL="0" indent="0" algn="just">
              <a:buNone/>
            </a:pPr>
            <a:r>
              <a:rPr lang="en-US" sz="3200" b="1" dirty="0">
                <a:solidFill>
                  <a:srgbClr val="FFFF00"/>
                </a:solidFill>
              </a:rPr>
              <a:t>Preaching the Sanctuary Doctrine Endorsed by Holy Spirit</a:t>
            </a:r>
            <a:r>
              <a:rPr lang="en-US" sz="3200" dirty="0"/>
              <a:t>—For more than half a century the different points of present truth have been questioned and opposed. New theories have been advanced as truth, which were not truth, and the Spirit of God revealed their error. </a:t>
            </a:r>
            <a:r>
              <a:rPr lang="en-US" sz="3200" u="dbl" dirty="0">
                <a:uFill>
                  <a:solidFill>
                    <a:srgbClr val="FFFF00"/>
                  </a:solidFill>
                </a:uFill>
              </a:rPr>
              <a:t>As the great pillars of our faith have been presented, the Holy Spirit has borne witness to them, and especially is this so regarding the truths of the sanctuary question</a:t>
            </a:r>
            <a:r>
              <a:rPr lang="en-US" sz="3200" dirty="0"/>
              <a:t>. Over and over again the Holy Spirit has in a marked manner endorsed the preaching of this doctrine. But today, as in the past, some will be led to form new theories and to deny the truths upon which the Spirit of God has placed His approval.—Manuscript 125, 1907. {Ev 224.2}</a:t>
            </a:r>
          </a:p>
        </p:txBody>
      </p:sp>
      <p:sp>
        <p:nvSpPr>
          <p:cNvPr id="4" name="Slide Number Placeholder 3"/>
          <p:cNvSpPr>
            <a:spLocks noGrp="1"/>
          </p:cNvSpPr>
          <p:nvPr>
            <p:ph type="sldNum" sz="quarter" idx="12"/>
          </p:nvPr>
        </p:nvSpPr>
        <p:spPr/>
        <p:txBody>
          <a:bodyPr/>
          <a:lstStyle/>
          <a:p>
            <a:fld id="{D9412022-A3C9-497A-A4CA-B86B1D675E26}" type="slidenum">
              <a:rPr lang="en-US" smtClean="0"/>
              <a:t>25</a:t>
            </a:fld>
            <a:endParaRPr lang="en-US"/>
          </a:p>
        </p:txBody>
      </p:sp>
    </p:spTree>
    <p:extLst>
      <p:ext uri="{BB962C8B-B14F-4D97-AF65-F5344CB8AC3E}">
        <p14:creationId xmlns:p14="http://schemas.microsoft.com/office/powerpoint/2010/main" val="75942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967" y="283779"/>
            <a:ext cx="11225048" cy="6274676"/>
          </a:xfrm>
          <a:solidFill>
            <a:srgbClr val="660066"/>
          </a:solidFill>
          <a:effectLst>
            <a:glow rad="266700">
              <a:srgbClr val="00FFFF"/>
            </a:glow>
          </a:effectLst>
        </p:spPr>
        <p:txBody>
          <a:bodyPr>
            <a:normAutofit/>
          </a:bodyPr>
          <a:lstStyle/>
          <a:p>
            <a:pPr marL="0" indent="0">
              <a:buNone/>
            </a:pPr>
            <a:r>
              <a:rPr lang="en-US" sz="3000" b="1" dirty="0">
                <a:solidFill>
                  <a:srgbClr val="FFFF00"/>
                </a:solidFill>
              </a:rPr>
              <a:t>False Theories Regarding the Sanctuary</a:t>
            </a:r>
            <a:r>
              <a:rPr lang="en-US" sz="3000" dirty="0"/>
              <a:t>—In the future, deception of every kind is to arise, and we want solid ground for our feet. We want solid pillars for the building. </a:t>
            </a:r>
            <a:r>
              <a:rPr lang="en-US" sz="3000" b="1" u="dbl" dirty="0"/>
              <a:t>Not one pin is to be removed from that which the Lord has established</a:t>
            </a:r>
            <a:r>
              <a:rPr lang="en-US" sz="3000" dirty="0"/>
              <a:t>. The enemy will bring in false theories, such as </a:t>
            </a:r>
            <a:r>
              <a:rPr lang="en-US" sz="3000" b="1" u="dbl" dirty="0">
                <a:uFill>
                  <a:solidFill>
                    <a:srgbClr val="FFFF00"/>
                  </a:solidFill>
                </a:uFill>
              </a:rPr>
              <a:t>the doctrine that there is no sanctuary</a:t>
            </a:r>
            <a:r>
              <a:rPr lang="en-US" sz="3000" dirty="0"/>
              <a:t>. This is one of the points on which there will be a departing from the faith. Where shall we find safety unless it be in the truths that the Lord has been giving for the last fifty years?—The Review and Herald, May 25, 1905. {Ev. 224.3}</a:t>
            </a:r>
          </a:p>
          <a:p>
            <a:pPr marL="0" indent="0">
              <a:buNone/>
            </a:pPr>
            <a:r>
              <a:rPr lang="en-US" sz="3000" b="1" dirty="0">
                <a:solidFill>
                  <a:srgbClr val="FFFF00"/>
                </a:solidFill>
              </a:rPr>
              <a:t>Seriousness of Sanctuary Truth</a:t>
            </a:r>
            <a:r>
              <a:rPr lang="en-US" sz="3000" dirty="0"/>
              <a:t>—While Christ is cleansing the sanctuary, the worshipers on earth should carefully review their life, and compare their character with </a:t>
            </a:r>
            <a:r>
              <a:rPr lang="en-US" sz="3000" b="1" u="dbl" dirty="0">
                <a:uFill>
                  <a:solidFill>
                    <a:srgbClr val="FFFF00"/>
                  </a:solidFill>
                </a:uFill>
              </a:rPr>
              <a:t>the standard of righteousness</a:t>
            </a:r>
            <a:r>
              <a:rPr lang="en-US" sz="3000" dirty="0"/>
              <a:t>.—The Review and Herald, April 8, 1890. {Ev. 224.1}</a:t>
            </a:r>
          </a:p>
        </p:txBody>
      </p:sp>
      <p:sp>
        <p:nvSpPr>
          <p:cNvPr id="4" name="Slide Number Placeholder 3"/>
          <p:cNvSpPr>
            <a:spLocks noGrp="1"/>
          </p:cNvSpPr>
          <p:nvPr>
            <p:ph type="sldNum" sz="quarter" idx="12"/>
          </p:nvPr>
        </p:nvSpPr>
        <p:spPr/>
        <p:txBody>
          <a:bodyPr/>
          <a:lstStyle/>
          <a:p>
            <a:fld id="{D9412022-A3C9-497A-A4CA-B86B1D675E26}" type="slidenum">
              <a:rPr lang="en-US" smtClean="0"/>
              <a:t>26</a:t>
            </a:fld>
            <a:endParaRPr lang="en-US"/>
          </a:p>
        </p:txBody>
      </p:sp>
    </p:spTree>
    <p:extLst>
      <p:ext uri="{BB962C8B-B14F-4D97-AF65-F5344CB8AC3E}">
        <p14:creationId xmlns:p14="http://schemas.microsoft.com/office/powerpoint/2010/main" val="81055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05346" y="344236"/>
            <a:ext cx="9417552" cy="6134100"/>
          </a:xfrm>
          <a:prstGeom prst="ellipse">
            <a:avLst/>
          </a:prstGeom>
          <a:solidFill>
            <a:srgbClr val="99CC00"/>
          </a:solidFill>
          <a:ln w="85725">
            <a:solidFill>
              <a:srgbClr val="99CC00"/>
            </a:solidFill>
          </a:ln>
          <a:effectLst>
            <a:glow rad="2286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50" dirty="0">
                <a:solidFill>
                  <a:srgbClr val="CC0000"/>
                </a:solidFill>
              </a:rPr>
              <a:t>If Seventh-day Adventists </a:t>
            </a:r>
            <a:r>
              <a:rPr lang="en-US" sz="3350" b="1" u="sng" dirty="0">
                <a:solidFill>
                  <a:srgbClr val="CC0000"/>
                </a:solidFill>
              </a:rPr>
              <a:t>practiced what they profess to believe</a:t>
            </a:r>
            <a:r>
              <a:rPr lang="en-US" sz="3350" dirty="0">
                <a:solidFill>
                  <a:srgbClr val="CC0000"/>
                </a:solidFill>
              </a:rPr>
              <a:t>, if they were </a:t>
            </a:r>
            <a:r>
              <a:rPr lang="en-US" sz="3350" b="1" u="sng" dirty="0">
                <a:solidFill>
                  <a:srgbClr val="CC0000"/>
                </a:solidFill>
              </a:rPr>
              <a:t>sincere health reformers</a:t>
            </a:r>
            <a:r>
              <a:rPr lang="en-US" sz="3350" dirty="0">
                <a:solidFill>
                  <a:srgbClr val="CC0000"/>
                </a:solidFill>
              </a:rPr>
              <a:t>, they would indeed be a spectacle to the </a:t>
            </a:r>
            <a:r>
              <a:rPr lang="en-US" sz="3350" b="1" dirty="0">
                <a:solidFill>
                  <a:schemeClr val="bg1"/>
                </a:solidFill>
              </a:rPr>
              <a:t>world</a:t>
            </a:r>
            <a:r>
              <a:rPr lang="en-US" sz="3350" dirty="0">
                <a:solidFill>
                  <a:srgbClr val="CC0000"/>
                </a:solidFill>
              </a:rPr>
              <a:t>, to </a:t>
            </a:r>
            <a:r>
              <a:rPr lang="en-US" sz="3350" b="1" dirty="0">
                <a:solidFill>
                  <a:schemeClr val="bg1"/>
                </a:solidFill>
              </a:rPr>
              <a:t>angels</a:t>
            </a:r>
            <a:r>
              <a:rPr lang="en-US" sz="3350" dirty="0">
                <a:solidFill>
                  <a:srgbClr val="CC0000"/>
                </a:solidFill>
              </a:rPr>
              <a:t>, and to </a:t>
            </a:r>
            <a:r>
              <a:rPr lang="en-US" sz="3350" b="1" dirty="0">
                <a:solidFill>
                  <a:schemeClr val="bg1"/>
                </a:solidFill>
              </a:rPr>
              <a:t>men</a:t>
            </a:r>
            <a:r>
              <a:rPr lang="en-US" sz="3350" dirty="0">
                <a:solidFill>
                  <a:srgbClr val="CC0000"/>
                </a:solidFill>
              </a:rPr>
              <a:t>. And </a:t>
            </a:r>
            <a:r>
              <a:rPr lang="en-US" sz="3350" u="sng" dirty="0">
                <a:solidFill>
                  <a:srgbClr val="CC0000"/>
                </a:solidFill>
                <a:uFill>
                  <a:solidFill>
                    <a:srgbClr val="0000FF"/>
                  </a:solidFill>
                </a:uFill>
              </a:rPr>
              <a:t>they would show a far greater zeal for the salvation of those who are ignorant of the truth</a:t>
            </a:r>
            <a:r>
              <a:rPr lang="en-US" sz="3350" dirty="0">
                <a:solidFill>
                  <a:srgbClr val="CC0000"/>
                </a:solidFill>
              </a:rPr>
              <a:t>.  {CH 575.1}</a:t>
            </a:r>
          </a:p>
        </p:txBody>
      </p:sp>
      <p:sp>
        <p:nvSpPr>
          <p:cNvPr id="4" name="Slide Number Placeholder 3"/>
          <p:cNvSpPr>
            <a:spLocks noGrp="1"/>
          </p:cNvSpPr>
          <p:nvPr>
            <p:ph type="sldNum" sz="quarter" idx="12"/>
          </p:nvPr>
        </p:nvSpPr>
        <p:spPr/>
        <p:txBody>
          <a:bodyPr/>
          <a:lstStyle/>
          <a:p>
            <a:fld id="{D9412022-A3C9-497A-A4CA-B86B1D675E26}" type="slidenum">
              <a:rPr lang="en-US" smtClean="0"/>
              <a:t>27</a:t>
            </a:fld>
            <a:endParaRPr lang="en-US"/>
          </a:p>
        </p:txBody>
      </p:sp>
    </p:spTree>
    <p:extLst>
      <p:ext uri="{BB962C8B-B14F-4D97-AF65-F5344CB8AC3E}">
        <p14:creationId xmlns:p14="http://schemas.microsoft.com/office/powerpoint/2010/main" val="95034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Down Ribbon 3"/>
          <p:cNvSpPr/>
          <p:nvPr/>
        </p:nvSpPr>
        <p:spPr>
          <a:xfrm>
            <a:off x="272716" y="320842"/>
            <a:ext cx="11646568" cy="6160167"/>
          </a:xfrm>
          <a:prstGeom prst="ellipseRibbon">
            <a:avLst>
              <a:gd name="adj1" fmla="val 25000"/>
              <a:gd name="adj2" fmla="val 62299"/>
              <a:gd name="adj3" fmla="val 12500"/>
            </a:avLst>
          </a:prstGeom>
          <a:solidFill>
            <a:srgbClr val="FFC000"/>
          </a:solidFill>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lvl="0" indent="-320040" algn="just">
              <a:lnSpc>
                <a:spcPct val="111000"/>
              </a:lnSpc>
              <a:spcBef>
                <a:spcPts val="930"/>
              </a:spcBef>
              <a:buFont typeface="Corbel" panose="020B0503020204020204" pitchFamily="34" charset="0"/>
              <a:buChar char="–"/>
              <a:defRPr/>
            </a:pPr>
            <a:r>
              <a:rPr lang="en-US" sz="2450" b="1" dirty="0">
                <a:solidFill>
                  <a:srgbClr val="121316">
                    <a:lumMod val="75000"/>
                    <a:lumOff val="25000"/>
                  </a:srgbClr>
                </a:solidFill>
              </a:rPr>
              <a:t>Greater reforms </a:t>
            </a:r>
            <a:r>
              <a:rPr lang="en-US" sz="2450" dirty="0">
                <a:solidFill>
                  <a:srgbClr val="121316">
                    <a:lumMod val="75000"/>
                    <a:lumOff val="25000"/>
                  </a:srgbClr>
                </a:solidFill>
              </a:rPr>
              <a:t>should be seen among the people who claim to be looking for the soon appearing of Christ. </a:t>
            </a:r>
            <a:r>
              <a:rPr lang="en-US" sz="2450" b="1" dirty="0">
                <a:solidFill>
                  <a:srgbClr val="121316">
                    <a:lumMod val="75000"/>
                    <a:lumOff val="25000"/>
                  </a:srgbClr>
                </a:solidFill>
              </a:rPr>
              <a:t>Health reform is to do among our people a work which it has not yet done</a:t>
            </a:r>
            <a:r>
              <a:rPr lang="en-US" sz="2450" dirty="0">
                <a:solidFill>
                  <a:srgbClr val="121316">
                    <a:lumMod val="75000"/>
                    <a:lumOff val="25000"/>
                  </a:srgbClr>
                </a:solidFill>
              </a:rPr>
              <a:t>. There are those who ought to be awake to </a:t>
            </a:r>
            <a:r>
              <a:rPr lang="en-US" sz="2450" b="1" dirty="0">
                <a:solidFill>
                  <a:srgbClr val="121316">
                    <a:lumMod val="75000"/>
                    <a:lumOff val="25000"/>
                  </a:srgbClr>
                </a:solidFill>
              </a:rPr>
              <a:t>the danger of meat eating</a:t>
            </a:r>
            <a:r>
              <a:rPr lang="en-US" sz="2450" dirty="0">
                <a:solidFill>
                  <a:srgbClr val="121316">
                    <a:lumMod val="75000"/>
                    <a:lumOff val="25000"/>
                  </a:srgbClr>
                </a:solidFill>
              </a:rPr>
              <a:t>, who are </a:t>
            </a:r>
            <a:r>
              <a:rPr lang="en-US" sz="2450" b="1" dirty="0">
                <a:solidFill>
                  <a:srgbClr val="121316">
                    <a:lumMod val="75000"/>
                    <a:lumOff val="25000"/>
                  </a:srgbClr>
                </a:solidFill>
              </a:rPr>
              <a:t>still eating the flesh of animals</a:t>
            </a:r>
            <a:r>
              <a:rPr lang="en-US" sz="2450" dirty="0">
                <a:solidFill>
                  <a:srgbClr val="121316">
                    <a:lumMod val="75000"/>
                    <a:lumOff val="25000"/>
                  </a:srgbClr>
                </a:solidFill>
              </a:rPr>
              <a:t>, thus </a:t>
            </a:r>
            <a:r>
              <a:rPr lang="en-US" sz="2450" b="1" u="sng" dirty="0">
                <a:solidFill>
                  <a:srgbClr val="C00000"/>
                </a:solidFill>
              </a:rPr>
              <a:t>endangering</a:t>
            </a:r>
            <a:r>
              <a:rPr lang="en-US" sz="2450" b="1" dirty="0">
                <a:solidFill>
                  <a:srgbClr val="C00000"/>
                </a:solidFill>
              </a:rPr>
              <a:t> the </a:t>
            </a:r>
            <a:r>
              <a:rPr lang="en-US" sz="2450" b="1" u="sng" dirty="0">
                <a:solidFill>
                  <a:srgbClr val="C00000"/>
                </a:solidFill>
              </a:rPr>
              <a:t>physical</a:t>
            </a:r>
            <a:r>
              <a:rPr lang="en-US" sz="2450" b="1" dirty="0">
                <a:solidFill>
                  <a:srgbClr val="C00000"/>
                </a:solidFill>
              </a:rPr>
              <a:t>, </a:t>
            </a:r>
            <a:r>
              <a:rPr lang="en-US" sz="2450" b="1" u="sng" dirty="0">
                <a:solidFill>
                  <a:srgbClr val="C00000"/>
                </a:solidFill>
              </a:rPr>
              <a:t>mental</a:t>
            </a:r>
            <a:r>
              <a:rPr lang="en-US" sz="2450" b="1" dirty="0">
                <a:solidFill>
                  <a:srgbClr val="C00000"/>
                </a:solidFill>
              </a:rPr>
              <a:t>, and </a:t>
            </a:r>
            <a:r>
              <a:rPr lang="en-US" sz="2450" b="1" u="sng" dirty="0">
                <a:solidFill>
                  <a:srgbClr val="C00000"/>
                </a:solidFill>
              </a:rPr>
              <a:t>spiritual</a:t>
            </a:r>
            <a:r>
              <a:rPr lang="en-US" sz="2450" b="1" dirty="0">
                <a:solidFill>
                  <a:srgbClr val="C00000"/>
                </a:solidFill>
              </a:rPr>
              <a:t> health</a:t>
            </a:r>
            <a:r>
              <a:rPr lang="en-US" sz="2450" dirty="0">
                <a:solidFill>
                  <a:srgbClr val="121316">
                    <a:lumMod val="75000"/>
                    <a:lumOff val="25000"/>
                  </a:srgbClr>
                </a:solidFill>
              </a:rPr>
              <a:t>. Many who are now only </a:t>
            </a:r>
            <a:r>
              <a:rPr lang="en-US" sz="2450" b="1" u="sng" dirty="0">
                <a:solidFill>
                  <a:srgbClr val="121316">
                    <a:lumMod val="75000"/>
                    <a:lumOff val="25000"/>
                  </a:srgbClr>
                </a:solidFill>
              </a:rPr>
              <a:t>half converted </a:t>
            </a:r>
            <a:r>
              <a:rPr lang="en-US" sz="2450" dirty="0">
                <a:solidFill>
                  <a:srgbClr val="121316">
                    <a:lumMod val="75000"/>
                    <a:lumOff val="25000"/>
                  </a:srgbClr>
                </a:solidFill>
              </a:rPr>
              <a:t>on the question of meat eating </a:t>
            </a:r>
            <a:r>
              <a:rPr lang="en-US" sz="2450" b="1" dirty="0">
                <a:solidFill>
                  <a:srgbClr val="C00000"/>
                </a:solidFill>
              </a:rPr>
              <a:t>will go from God’s people, to walk no more with them</a:t>
            </a:r>
            <a:r>
              <a:rPr lang="en-US" sz="2450" dirty="0">
                <a:solidFill>
                  <a:srgbClr val="121316">
                    <a:lumMod val="75000"/>
                    <a:lumOff val="25000"/>
                  </a:srgbClr>
                </a:solidFill>
              </a:rPr>
              <a:t>. {CH 575.2}</a:t>
            </a:r>
          </a:p>
        </p:txBody>
      </p:sp>
      <p:sp>
        <p:nvSpPr>
          <p:cNvPr id="5" name="4-Point Star 4"/>
          <p:cNvSpPr/>
          <p:nvPr/>
        </p:nvSpPr>
        <p:spPr>
          <a:xfrm>
            <a:off x="1090863" y="882316"/>
            <a:ext cx="449179" cy="433137"/>
          </a:xfrm>
          <a:prstGeom prst="star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4-Point Star 5"/>
          <p:cNvSpPr/>
          <p:nvPr/>
        </p:nvSpPr>
        <p:spPr>
          <a:xfrm>
            <a:off x="898357" y="4475748"/>
            <a:ext cx="449179" cy="433137"/>
          </a:xfrm>
          <a:prstGeom prst="star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4-Point Star 6"/>
          <p:cNvSpPr/>
          <p:nvPr/>
        </p:nvSpPr>
        <p:spPr>
          <a:xfrm>
            <a:off x="10676020" y="842211"/>
            <a:ext cx="449179" cy="433137"/>
          </a:xfrm>
          <a:prstGeom prst="star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4-Point Star 7"/>
          <p:cNvSpPr/>
          <p:nvPr/>
        </p:nvSpPr>
        <p:spPr>
          <a:xfrm>
            <a:off x="10900610" y="4483768"/>
            <a:ext cx="449179" cy="433137"/>
          </a:xfrm>
          <a:prstGeom prst="star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9412022-A3C9-497A-A4CA-B86B1D675E26}" type="slidenum">
              <a:rPr lang="en-US" smtClean="0"/>
              <a:t>28</a:t>
            </a:fld>
            <a:endParaRPr lang="en-US"/>
          </a:p>
        </p:txBody>
      </p:sp>
    </p:spTree>
    <p:extLst>
      <p:ext uri="{BB962C8B-B14F-4D97-AF65-F5344CB8AC3E}">
        <p14:creationId xmlns:p14="http://schemas.microsoft.com/office/powerpoint/2010/main" val="344251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664625" y="2224353"/>
            <a:ext cx="4891313" cy="3198130"/>
          </a:xfrm>
          <a:prstGeom prst="ellipse">
            <a:avLst/>
          </a:prstGeom>
          <a:solidFill>
            <a:srgbClr val="FF0000">
              <a:alpha val="98000"/>
            </a:srgbClr>
          </a:solidFill>
          <a:ln w="34925">
            <a:solidFill>
              <a:srgbClr val="00B0F0"/>
            </a:solidFill>
          </a:ln>
          <a:effectLst>
            <a:glow rad="228600">
              <a:srgbClr val="FFFF00">
                <a:alpha val="40000"/>
              </a:srgbClr>
            </a:glow>
          </a:effectLst>
          <a:scene3d>
            <a:camera prst="orthographicFront"/>
            <a:lightRig rig="threePt" dir="t">
              <a:rot lat="0" lon="0" rev="6000000"/>
            </a:lightRig>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THE TEN (10) COMMANDMENTS</a:t>
            </a:r>
          </a:p>
        </p:txBody>
      </p:sp>
      <p:sp>
        <p:nvSpPr>
          <p:cNvPr id="6" name="Rectangle 5"/>
          <p:cNvSpPr/>
          <p:nvPr/>
        </p:nvSpPr>
        <p:spPr>
          <a:xfrm>
            <a:off x="243680" y="350382"/>
            <a:ext cx="6788653" cy="923330"/>
          </a:xfrm>
          <a:prstGeom prst="rect">
            <a:avLst/>
          </a:prstGeom>
          <a:blipFill>
            <a:blip r:embed="rId5">
              <a:lum bright="7000"/>
            </a:blip>
            <a:tile tx="0" ty="0" sx="100000" sy="100000" flip="none" algn="tl"/>
          </a:blipFill>
          <a:ln w="57150">
            <a:solidFill>
              <a:srgbClr val="0070C0"/>
            </a:solidFill>
          </a:ln>
          <a:effectLst>
            <a:reflection blurRad="6350" stA="50000" endA="295" endPos="92000" dist="101600" dir="5400000" sy="-100000" algn="bl" rotWithShape="0"/>
          </a:effectLst>
        </p:spPr>
        <p:txBody>
          <a:bodyPr wrap="none" lIns="91440" tIns="45720" rIns="91440" bIns="45720">
            <a:spAutoFit/>
          </a:bodyPr>
          <a:lstStyle/>
          <a:p>
            <a:pPr algn="ctr"/>
            <a:r>
              <a:rPr lang="en-US" sz="5400" b="1" dirty="0">
                <a:solidFill>
                  <a:srgbClr val="FFFF00"/>
                </a:solidFill>
                <a:effectLst>
                  <a:glow rad="228600">
                    <a:schemeClr val="accent5">
                      <a:satMod val="175000"/>
                      <a:alpha val="40000"/>
                    </a:schemeClr>
                  </a:glow>
                </a:effectLst>
              </a:rPr>
              <a:t>THE MOST HOLY PLACE</a:t>
            </a:r>
            <a:endParaRPr lang="en-US" sz="5400" b="1" cap="none" spc="0" dirty="0">
              <a:ln w="6600">
                <a:solidFill>
                  <a:schemeClr val="accent2"/>
                </a:solidFill>
                <a:prstDash val="solid"/>
              </a:ln>
              <a:solidFill>
                <a:srgbClr val="FFFFFF"/>
              </a:solidFill>
              <a:effectLst>
                <a:glow rad="228600">
                  <a:schemeClr val="accent5">
                    <a:satMod val="175000"/>
                    <a:alpha val="40000"/>
                  </a:schemeClr>
                </a:glow>
              </a:effectLst>
            </a:endParaRPr>
          </a:p>
        </p:txBody>
      </p:sp>
      <p:pic>
        <p:nvPicPr>
          <p:cNvPr id="8" name="mantle_clock_heavy_low_tick_to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5474" y="4935120"/>
            <a:ext cx="487363" cy="487363"/>
          </a:xfrm>
          <a:prstGeom prst="rect">
            <a:avLst/>
          </a:prstGeom>
        </p:spPr>
      </p:pic>
      <p:sp>
        <p:nvSpPr>
          <p:cNvPr id="2" name="32-Point Star 1"/>
          <p:cNvSpPr/>
          <p:nvPr/>
        </p:nvSpPr>
        <p:spPr>
          <a:xfrm>
            <a:off x="991323" y="1804481"/>
            <a:ext cx="4841033" cy="4315327"/>
          </a:xfrm>
          <a:prstGeom prst="star3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CC0000"/>
                </a:solidFill>
              </a:rPr>
              <a:t>James 2:10, 12</a:t>
            </a:r>
          </a:p>
        </p:txBody>
      </p:sp>
    </p:spTree>
    <p:extLst>
      <p:ext uri="{BB962C8B-B14F-4D97-AF65-F5344CB8AC3E}">
        <p14:creationId xmlns:p14="http://schemas.microsoft.com/office/powerpoint/2010/main" val="336377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25">
                                          <p:stCondLst>
                                            <p:cond delay="0"/>
                                          </p:stCondLst>
                                        </p:cTn>
                                        <p:tgtEl>
                                          <p:spTgt spid="4"/>
                                        </p:tgtEl>
                                      </p:cBhvr>
                                    </p:animEffect>
                                    <p:anim calcmode="lin" valueType="num">
                                      <p:cBhvr>
                                        <p:cTn id="8" dur="2278"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4"/>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4"/>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4"/>
                                        </p:tgtEl>
                                        <p:attrNameLst>
                                          <p:attrName>ppt_y</p:attrName>
                                        </p:attrNameLst>
                                      </p:cBhvr>
                                      <p:tavLst>
                                        <p:tav tm="0" fmla="#ppt_y-sin(pi*$)/81">
                                          <p:val>
                                            <p:fltVal val="0"/>
                                          </p:val>
                                        </p:tav>
                                        <p:tav tm="100000">
                                          <p:val>
                                            <p:fltVal val="1"/>
                                          </p:val>
                                        </p:tav>
                                      </p:tavLst>
                                    </p:anim>
                                    <p:animScale>
                                      <p:cBhvr>
                                        <p:cTn id="13" dur="33">
                                          <p:stCondLst>
                                            <p:cond delay="812"/>
                                          </p:stCondLst>
                                        </p:cTn>
                                        <p:tgtEl>
                                          <p:spTgt spid="4"/>
                                        </p:tgtEl>
                                      </p:cBhvr>
                                      <p:to x="100000" y="60000"/>
                                    </p:animScale>
                                    <p:animScale>
                                      <p:cBhvr>
                                        <p:cTn id="14" dur="207" decel="50000">
                                          <p:stCondLst>
                                            <p:cond delay="845"/>
                                          </p:stCondLst>
                                        </p:cTn>
                                        <p:tgtEl>
                                          <p:spTgt spid="4"/>
                                        </p:tgtEl>
                                      </p:cBhvr>
                                      <p:to x="100000" y="100000"/>
                                    </p:animScale>
                                    <p:animScale>
                                      <p:cBhvr>
                                        <p:cTn id="15" dur="33">
                                          <p:stCondLst>
                                            <p:cond delay="1640"/>
                                          </p:stCondLst>
                                        </p:cTn>
                                        <p:tgtEl>
                                          <p:spTgt spid="4"/>
                                        </p:tgtEl>
                                      </p:cBhvr>
                                      <p:to x="100000" y="80000"/>
                                    </p:animScale>
                                    <p:animScale>
                                      <p:cBhvr>
                                        <p:cTn id="16" dur="207" decel="50000">
                                          <p:stCondLst>
                                            <p:cond delay="1673"/>
                                          </p:stCondLst>
                                        </p:cTn>
                                        <p:tgtEl>
                                          <p:spTgt spid="4"/>
                                        </p:tgtEl>
                                      </p:cBhvr>
                                      <p:to x="100000" y="100000"/>
                                    </p:animScale>
                                    <p:animScale>
                                      <p:cBhvr>
                                        <p:cTn id="17" dur="33">
                                          <p:stCondLst>
                                            <p:cond delay="2052"/>
                                          </p:stCondLst>
                                        </p:cTn>
                                        <p:tgtEl>
                                          <p:spTgt spid="4"/>
                                        </p:tgtEl>
                                      </p:cBhvr>
                                      <p:to x="100000" y="90000"/>
                                    </p:animScale>
                                    <p:animScale>
                                      <p:cBhvr>
                                        <p:cTn id="18" dur="207" decel="50000">
                                          <p:stCondLst>
                                            <p:cond delay="2085"/>
                                          </p:stCondLst>
                                        </p:cTn>
                                        <p:tgtEl>
                                          <p:spTgt spid="4"/>
                                        </p:tgtEl>
                                      </p:cBhvr>
                                      <p:to x="100000" y="100000"/>
                                    </p:animScale>
                                    <p:animScale>
                                      <p:cBhvr>
                                        <p:cTn id="19" dur="33">
                                          <p:stCondLst>
                                            <p:cond delay="2260"/>
                                          </p:stCondLst>
                                        </p:cTn>
                                        <p:tgtEl>
                                          <p:spTgt spid="4"/>
                                        </p:tgtEl>
                                      </p:cBhvr>
                                      <p:to x="100000" y="95000"/>
                                    </p:animScale>
                                    <p:animScale>
                                      <p:cBhvr>
                                        <p:cTn id="20" dur="207" decel="50000">
                                          <p:stCondLst>
                                            <p:cond delay="2293"/>
                                          </p:stCondLst>
                                        </p:cTn>
                                        <p:tgtEl>
                                          <p:spTgt spid="4"/>
                                        </p:tgtEl>
                                      </p:cBhvr>
                                      <p:to x="100000" y="100000"/>
                                    </p:animScale>
                                  </p:childTnLst>
                                </p:cTn>
                              </p:par>
                            </p:childTnLst>
                          </p:cTn>
                        </p:par>
                        <p:par>
                          <p:cTn id="21" fill="hold">
                            <p:stCondLst>
                              <p:cond delay="2500"/>
                            </p:stCondLst>
                            <p:childTnLst>
                              <p:par>
                                <p:cTn id="22" presetID="8" presetClass="emph" presetSubtype="0" fill="hold" grpId="0" nodeType="afterEffect">
                                  <p:stCondLst>
                                    <p:cond delay="0"/>
                                  </p:stCondLst>
                                  <p:childTnLst>
                                    <p:animRot by="-21600000">
                                      <p:cBhvr>
                                        <p:cTn id="23"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withEffect">
                                  <p:stCondLst>
                                    <p:cond delay="0"/>
                                  </p:stCondLst>
                                  <p:childTnLst>
                                    <p:cmd type="call" cmd="playFrom(0.0)">
                                      <p:cBhvr>
                                        <p:cTn id="28" dur="120960" fill="hold"/>
                                        <p:tgtEl>
                                          <p:spTgt spid="8"/>
                                        </p:tgtEl>
                                      </p:cBhvr>
                                    </p:cmd>
                                  </p:childTnLst>
                                </p:cTn>
                              </p:par>
                            </p:childTnLst>
                          </p:cTn>
                        </p:par>
                      </p:childTnLst>
                    </p:cTn>
                  </p:par>
                </p:childTnLst>
              </p:cTn>
              <p:nextCondLst>
                <p:cond evt="onClick" delay="0">
                  <p:tgtEl>
                    <p:spTgt spid="8"/>
                  </p:tgtEl>
                </p:cond>
              </p:nextCondLst>
            </p:seq>
            <p:audio>
              <p:cMediaNode vol="100000">
                <p:cTn id="29" fill="hold" display="0">
                  <p:stCondLst>
                    <p:cond delay="indefinite"/>
                  </p:stCondLst>
                  <p:endCondLst>
                    <p:cond evt="onStopAudio" delay="0">
                      <p:tgtEl>
                        <p:sldTgt/>
                      </p:tgtEl>
                    </p:cond>
                  </p:endCondLst>
                </p:cTn>
                <p:tgtEl>
                  <p:spTgt spid="8"/>
                </p:tgtEl>
              </p:cMediaNode>
            </p:audio>
          </p:childTnLst>
        </p:cTn>
      </p:par>
    </p:tnLst>
    <p:bldLst>
      <p:bldP spid="4"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0973" y="570665"/>
            <a:ext cx="4635706" cy="894735"/>
          </a:xfrm>
        </p:spPr>
        <p:txBody>
          <a:bodyPr>
            <a:normAutofit/>
          </a:bodyPr>
          <a:lstStyle/>
          <a:p>
            <a:r>
              <a:rPr lang="en-JM" sz="4800" b="1" dirty="0" smtClean="0"/>
              <a:t>(2) 2 </a:t>
            </a:r>
            <a:r>
              <a:rPr lang="en-JM" sz="4800" b="1" dirty="0"/>
              <a:t>SG 299, 300</a:t>
            </a:r>
          </a:p>
        </p:txBody>
      </p:sp>
      <p:sp>
        <p:nvSpPr>
          <p:cNvPr id="3" name="Content Placeholder 2"/>
          <p:cNvSpPr>
            <a:spLocks noGrp="1"/>
          </p:cNvSpPr>
          <p:nvPr>
            <p:ph idx="1"/>
          </p:nvPr>
        </p:nvSpPr>
        <p:spPr>
          <a:xfrm>
            <a:off x="324706" y="1624333"/>
            <a:ext cx="11488993" cy="4435154"/>
          </a:xfrm>
          <a:effectLst>
            <a:glow rad="152400">
              <a:srgbClr val="00FFFF"/>
            </a:glow>
          </a:effectLst>
        </p:spPr>
        <p:txBody>
          <a:bodyPr>
            <a:normAutofit/>
          </a:bodyPr>
          <a:lstStyle/>
          <a:p>
            <a:pPr marL="0" indent="0" algn="just">
              <a:buNone/>
            </a:pPr>
            <a:r>
              <a:rPr lang="en-JM" sz="2800" dirty="0"/>
              <a:t> But God has servants to whom he has entrusted a </a:t>
            </a:r>
            <a:r>
              <a:rPr lang="en-JM" sz="2800" b="1" u="sng" dirty="0"/>
              <a:t>solemn, fearful message</a:t>
            </a:r>
            <a:r>
              <a:rPr lang="en-JM" sz="2800" dirty="0"/>
              <a:t>, to bring out and </a:t>
            </a:r>
            <a:r>
              <a:rPr lang="en-JM" sz="2800" b="1" u="sng" dirty="0"/>
              <a:t>fit up a people for the coming of Christ</a:t>
            </a:r>
            <a:r>
              <a:rPr lang="en-JM" sz="2800" dirty="0"/>
              <a:t>. There is a great a difference in our faith and that of nominal professors, as the heavens are higher than the earth.  {2SG 299.2}  </a:t>
            </a:r>
          </a:p>
          <a:p>
            <a:pPr marL="0" indent="0" algn="just">
              <a:buNone/>
            </a:pPr>
            <a:r>
              <a:rPr lang="en-JM" sz="2800" dirty="0"/>
              <a:t>     The people are </a:t>
            </a:r>
            <a:r>
              <a:rPr lang="en-JM" sz="2800" b="1" u="sng" dirty="0"/>
              <a:t>asleep in their sins</a:t>
            </a:r>
            <a:r>
              <a:rPr lang="en-JM" sz="2800" dirty="0"/>
              <a:t>, and </a:t>
            </a:r>
            <a:r>
              <a:rPr lang="en-JM" sz="2800" b="1" u="sng" dirty="0"/>
              <a:t>need to be alarmed</a:t>
            </a:r>
            <a:r>
              <a:rPr lang="en-JM" sz="2800" dirty="0"/>
              <a:t> before they can shake off this </a:t>
            </a:r>
            <a:r>
              <a:rPr lang="en-JM" sz="2800" b="1" u="dbl" dirty="0">
                <a:uFill>
                  <a:solidFill>
                    <a:srgbClr val="FFFF00"/>
                  </a:solidFill>
                </a:uFill>
              </a:rPr>
              <a:t>lethargy</a:t>
            </a:r>
            <a:r>
              <a:rPr lang="en-JM" sz="2800" dirty="0"/>
              <a:t>. Their ministers have preached </a:t>
            </a:r>
            <a:r>
              <a:rPr lang="en-JM" sz="2800" u="sng" dirty="0"/>
              <a:t>smooth things</a:t>
            </a:r>
            <a:r>
              <a:rPr lang="en-JM" sz="2800" dirty="0"/>
              <a:t>. God's servants, who bear sacred, vital truths. should </a:t>
            </a:r>
            <a:r>
              <a:rPr lang="en-JM" sz="2800" b="1" u="dbl" dirty="0">
                <a:solidFill>
                  <a:srgbClr val="FFFF00"/>
                </a:solidFill>
                <a:uFill>
                  <a:solidFill>
                    <a:srgbClr val="00FFFF"/>
                  </a:solidFill>
                </a:uFill>
              </a:rPr>
              <a:t>cry aloud and spare not</a:t>
            </a:r>
            <a:r>
              <a:rPr lang="en-JM" sz="2800" dirty="0"/>
              <a:t>, </a:t>
            </a:r>
            <a:r>
              <a:rPr lang="en-JM" sz="3200" b="1" u="sng" dirty="0"/>
              <a:t>that the truth may tear off the garment of security, and find its way to the heart.</a:t>
            </a:r>
            <a:r>
              <a:rPr lang="en-JM" sz="2800" dirty="0"/>
              <a:t> </a:t>
            </a:r>
          </a:p>
        </p:txBody>
      </p:sp>
      <p:sp>
        <p:nvSpPr>
          <p:cNvPr id="4" name="Slide Number Placeholder 3"/>
          <p:cNvSpPr>
            <a:spLocks noGrp="1"/>
          </p:cNvSpPr>
          <p:nvPr>
            <p:ph type="sldNum" sz="quarter" idx="12"/>
          </p:nvPr>
        </p:nvSpPr>
        <p:spPr/>
        <p:txBody>
          <a:bodyPr/>
          <a:lstStyle/>
          <a:p>
            <a:fld id="{D9412022-A3C9-497A-A4CA-B86B1D675E26}" type="slidenum">
              <a:rPr lang="en-US" smtClean="0"/>
              <a:t>3</a:t>
            </a:fld>
            <a:endParaRPr lang="en-US"/>
          </a:p>
        </p:txBody>
      </p:sp>
    </p:spTree>
    <p:extLst>
      <p:ext uri="{BB962C8B-B14F-4D97-AF65-F5344CB8AC3E}">
        <p14:creationId xmlns:p14="http://schemas.microsoft.com/office/powerpoint/2010/main" val="2156122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80417"/>
            <a:ext cx="11886059" cy="880726"/>
          </a:xfrm>
          <a:solidFill>
            <a:srgbClr val="009900"/>
          </a:solidFill>
        </p:spPr>
        <p:txBody>
          <a:bodyPr>
            <a:normAutofit/>
          </a:bodyPr>
          <a:lstStyle/>
          <a:p>
            <a:pPr algn="ctr"/>
            <a:r>
              <a:rPr lang="en-US" sz="4000" b="1" dirty="0"/>
              <a:t>AA 560 Practical godliness</a:t>
            </a:r>
          </a:p>
        </p:txBody>
      </p:sp>
      <p:sp>
        <p:nvSpPr>
          <p:cNvPr id="3" name="Content Placeholder 2"/>
          <p:cNvSpPr>
            <a:spLocks noGrp="1"/>
          </p:cNvSpPr>
          <p:nvPr>
            <p:ph sz="half" idx="1"/>
          </p:nvPr>
        </p:nvSpPr>
        <p:spPr>
          <a:xfrm>
            <a:off x="502922" y="1298449"/>
            <a:ext cx="3520438" cy="2481072"/>
          </a:xfrm>
        </p:spPr>
        <p:txBody>
          <a:bodyPr>
            <a:normAutofit/>
          </a:bodyPr>
          <a:lstStyle/>
          <a:p>
            <a:pPr algn="ctr"/>
            <a:r>
              <a:rPr lang="en-US" sz="2800" dirty="0"/>
              <a:t>Character Purified</a:t>
            </a:r>
          </a:p>
          <a:p>
            <a:pPr algn="ctr"/>
            <a:r>
              <a:rPr lang="en-US" sz="2800" dirty="0"/>
              <a:t>Character Elevated</a:t>
            </a:r>
          </a:p>
          <a:p>
            <a:pPr algn="ctr"/>
            <a:r>
              <a:rPr lang="en-US" sz="2800" dirty="0"/>
              <a:t>Character Ennobled</a:t>
            </a:r>
          </a:p>
          <a:p>
            <a:pPr algn="ctr"/>
            <a:r>
              <a:rPr lang="en-US" sz="2800" dirty="0"/>
              <a:t>Character </a:t>
            </a:r>
            <a:r>
              <a:rPr lang="en-US" sz="2800" b="1" u="dbl" dirty="0">
                <a:solidFill>
                  <a:srgbClr val="FFFF00"/>
                </a:solidFill>
                <a:uFill>
                  <a:solidFill>
                    <a:srgbClr val="FF0000"/>
                  </a:solidFill>
                </a:uFill>
              </a:rPr>
              <a:t>Glorified</a:t>
            </a:r>
          </a:p>
        </p:txBody>
      </p:sp>
      <p:sp>
        <p:nvSpPr>
          <p:cNvPr id="4" name="Content Placeholder 3"/>
          <p:cNvSpPr>
            <a:spLocks noGrp="1"/>
          </p:cNvSpPr>
          <p:nvPr>
            <p:ph sz="half" idx="2"/>
          </p:nvPr>
        </p:nvSpPr>
        <p:spPr>
          <a:xfrm>
            <a:off x="5193792" y="5029200"/>
            <a:ext cx="6793867" cy="1408176"/>
          </a:xfrm>
        </p:spPr>
        <p:txBody>
          <a:bodyPr>
            <a:normAutofit/>
          </a:bodyPr>
          <a:lstStyle/>
          <a:p>
            <a:pPr marL="0" indent="0" algn="ctr">
              <a:buNone/>
            </a:pPr>
            <a:r>
              <a:rPr lang="en-US" sz="3200" dirty="0"/>
              <a:t>Pure doctrine </a:t>
            </a:r>
            <a:r>
              <a:rPr lang="en-US" sz="3200" dirty="0" smtClean="0"/>
              <a:t>- </a:t>
            </a:r>
            <a:r>
              <a:rPr lang="en-US" sz="3200" dirty="0"/>
              <a:t>Works of righteousness. </a:t>
            </a:r>
          </a:p>
          <a:p>
            <a:pPr marL="0" indent="0" algn="ctr">
              <a:buNone/>
            </a:pPr>
            <a:r>
              <a:rPr lang="en-US" sz="3200" dirty="0"/>
              <a:t>Heavenly precepts - Holy practices.</a:t>
            </a:r>
          </a:p>
        </p:txBody>
      </p:sp>
      <p:pic>
        <p:nvPicPr>
          <p:cNvPr id="4098" name="Picture 2" descr="http://livinghopecircle.com/givinghope/wp-content/uploads/2013/04/gh3-300x27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018" y="4195566"/>
            <a:ext cx="3100342" cy="2241810"/>
          </a:xfrm>
          <a:prstGeom prst="rect">
            <a:avLst/>
          </a:prstGeom>
          <a:noFill/>
          <a:effectLst>
            <a:glow rad="495300">
              <a:srgbClr val="66FFFF"/>
            </a:glo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545035" y="1629584"/>
            <a:ext cx="4117521" cy="2715177"/>
          </a:xfrm>
          <a:prstGeom prst="rect">
            <a:avLst/>
          </a:prstGeom>
          <a:effectLst>
            <a:glow rad="469900">
              <a:srgbClr val="FFFF00"/>
            </a:glow>
            <a:softEdge rad="12700"/>
          </a:effectLst>
        </p:spPr>
      </p:pic>
      <p:sp>
        <p:nvSpPr>
          <p:cNvPr id="7" name="Slide Number Placeholder 6"/>
          <p:cNvSpPr>
            <a:spLocks noGrp="1"/>
          </p:cNvSpPr>
          <p:nvPr>
            <p:ph type="sldNum" sz="quarter" idx="12"/>
          </p:nvPr>
        </p:nvSpPr>
        <p:spPr/>
        <p:txBody>
          <a:bodyPr/>
          <a:lstStyle/>
          <a:p>
            <a:fld id="{D9412022-A3C9-497A-A4CA-B86B1D675E26}" type="slidenum">
              <a:rPr lang="en-US" smtClean="0"/>
              <a:t>30</a:t>
            </a:fld>
            <a:endParaRPr lang="en-US"/>
          </a:p>
        </p:txBody>
      </p:sp>
    </p:spTree>
    <p:extLst>
      <p:ext uri="{BB962C8B-B14F-4D97-AF65-F5344CB8AC3E}">
        <p14:creationId xmlns:p14="http://schemas.microsoft.com/office/powerpoint/2010/main" val="354866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500" fill="hold"/>
                                        <p:tgtEl>
                                          <p:spTgt spid="6"/>
                                        </p:tgtEl>
                                        <p:attrNameLst>
                                          <p:attrName>r</p:attrName>
                                        </p:attrNameLst>
                                      </p:cBhvr>
                                    </p:animRot>
                                  </p:childTnLst>
                                </p:cTn>
                              </p:par>
                            </p:childTnLst>
                          </p:cTn>
                        </p:par>
                        <p:par>
                          <p:cTn id="7" fill="hold">
                            <p:stCondLst>
                              <p:cond delay="1500"/>
                            </p:stCondLst>
                            <p:childTnLst>
                              <p:par>
                                <p:cTn id="8" presetID="26" presetClass="entr" presetSubtype="0" fill="hold" nodeType="after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80">
                                          <p:stCondLst>
                                            <p:cond delay="0"/>
                                          </p:stCondLst>
                                        </p:cTn>
                                        <p:tgtEl>
                                          <p:spTgt spid="4098"/>
                                        </p:tgtEl>
                                      </p:cBhvr>
                                    </p:animEffect>
                                    <p:anim calcmode="lin" valueType="num">
                                      <p:cBhvr>
                                        <p:cTn id="11"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6" dur="26">
                                          <p:stCondLst>
                                            <p:cond delay="650"/>
                                          </p:stCondLst>
                                        </p:cTn>
                                        <p:tgtEl>
                                          <p:spTgt spid="4098"/>
                                        </p:tgtEl>
                                      </p:cBhvr>
                                      <p:to x="100000" y="60000"/>
                                    </p:animScale>
                                    <p:animScale>
                                      <p:cBhvr>
                                        <p:cTn id="17" dur="166" decel="50000">
                                          <p:stCondLst>
                                            <p:cond delay="676"/>
                                          </p:stCondLst>
                                        </p:cTn>
                                        <p:tgtEl>
                                          <p:spTgt spid="4098"/>
                                        </p:tgtEl>
                                      </p:cBhvr>
                                      <p:to x="100000" y="100000"/>
                                    </p:animScale>
                                    <p:animScale>
                                      <p:cBhvr>
                                        <p:cTn id="18" dur="26">
                                          <p:stCondLst>
                                            <p:cond delay="1312"/>
                                          </p:stCondLst>
                                        </p:cTn>
                                        <p:tgtEl>
                                          <p:spTgt spid="4098"/>
                                        </p:tgtEl>
                                      </p:cBhvr>
                                      <p:to x="100000" y="80000"/>
                                    </p:animScale>
                                    <p:animScale>
                                      <p:cBhvr>
                                        <p:cTn id="19" dur="166" decel="50000">
                                          <p:stCondLst>
                                            <p:cond delay="1338"/>
                                          </p:stCondLst>
                                        </p:cTn>
                                        <p:tgtEl>
                                          <p:spTgt spid="4098"/>
                                        </p:tgtEl>
                                      </p:cBhvr>
                                      <p:to x="100000" y="100000"/>
                                    </p:animScale>
                                    <p:animScale>
                                      <p:cBhvr>
                                        <p:cTn id="20" dur="26">
                                          <p:stCondLst>
                                            <p:cond delay="1642"/>
                                          </p:stCondLst>
                                        </p:cTn>
                                        <p:tgtEl>
                                          <p:spTgt spid="4098"/>
                                        </p:tgtEl>
                                      </p:cBhvr>
                                      <p:to x="100000" y="90000"/>
                                    </p:animScale>
                                    <p:animScale>
                                      <p:cBhvr>
                                        <p:cTn id="21" dur="166" decel="50000">
                                          <p:stCondLst>
                                            <p:cond delay="1668"/>
                                          </p:stCondLst>
                                        </p:cTn>
                                        <p:tgtEl>
                                          <p:spTgt spid="4098"/>
                                        </p:tgtEl>
                                      </p:cBhvr>
                                      <p:to x="100000" y="100000"/>
                                    </p:animScale>
                                    <p:animScale>
                                      <p:cBhvr>
                                        <p:cTn id="22" dur="26">
                                          <p:stCondLst>
                                            <p:cond delay="1808"/>
                                          </p:stCondLst>
                                        </p:cTn>
                                        <p:tgtEl>
                                          <p:spTgt spid="4098"/>
                                        </p:tgtEl>
                                      </p:cBhvr>
                                      <p:to x="100000" y="95000"/>
                                    </p:animScale>
                                    <p:animScale>
                                      <p:cBhvr>
                                        <p:cTn id="23"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246" y="219857"/>
            <a:ext cx="5834919" cy="844446"/>
          </a:xfrm>
        </p:spPr>
        <p:txBody>
          <a:bodyPr/>
          <a:lstStyle/>
          <a:p>
            <a:pPr algn="ctr"/>
            <a:r>
              <a:rPr lang="en-US" b="1" dirty="0"/>
              <a:t>Verse 23 - EGW comments</a:t>
            </a:r>
          </a:p>
        </p:txBody>
      </p:sp>
      <p:sp>
        <p:nvSpPr>
          <p:cNvPr id="3" name="Content Placeholder 2"/>
          <p:cNvSpPr>
            <a:spLocks noGrp="1"/>
          </p:cNvSpPr>
          <p:nvPr>
            <p:ph idx="1"/>
          </p:nvPr>
        </p:nvSpPr>
        <p:spPr>
          <a:xfrm>
            <a:off x="1010923" y="1259173"/>
            <a:ext cx="10131425" cy="5066676"/>
          </a:xfrm>
          <a:solidFill>
            <a:srgbClr val="CC3300"/>
          </a:solidFill>
          <a:effectLst>
            <a:glow rad="190500">
              <a:srgbClr val="FFFFCC"/>
            </a:glow>
          </a:effectLst>
        </p:spPr>
        <p:txBody>
          <a:bodyPr>
            <a:noAutofit/>
          </a:bodyPr>
          <a:lstStyle/>
          <a:p>
            <a:r>
              <a:rPr lang="en-US" sz="3000" dirty="0"/>
              <a:t>The children of God are called to be </a:t>
            </a:r>
            <a:r>
              <a:rPr lang="en-US" sz="3000" b="1" dirty="0">
                <a:solidFill>
                  <a:srgbClr val="FFFF00"/>
                </a:solidFill>
                <a:effectLst>
                  <a:outerShdw blurRad="38100" dist="38100" dir="2700000" algn="tl">
                    <a:srgbClr val="000000">
                      <a:alpha val="43137"/>
                    </a:srgbClr>
                  </a:outerShdw>
                </a:effectLst>
              </a:rPr>
              <a:t>representatives of Christ</a:t>
            </a:r>
            <a:r>
              <a:rPr lang="en-US" sz="3000" dirty="0"/>
              <a:t>, showing forth the </a:t>
            </a:r>
            <a:r>
              <a:rPr lang="en-US" sz="3000" b="1" dirty="0">
                <a:solidFill>
                  <a:srgbClr val="FFFF00"/>
                </a:solidFill>
                <a:effectLst>
                  <a:outerShdw blurRad="38100" dist="38100" dir="2700000" algn="tl">
                    <a:srgbClr val="000000">
                      <a:alpha val="43137"/>
                    </a:srgbClr>
                  </a:outerShdw>
                </a:effectLst>
              </a:rPr>
              <a:t>goodness and mercy of the Lord</a:t>
            </a:r>
            <a:r>
              <a:rPr lang="en-US" sz="3000" dirty="0"/>
              <a:t>. As Jesus has revealed to us the true character of the Father, so we are to reveal Christ to a world that does not know </a:t>
            </a:r>
            <a:r>
              <a:rPr lang="en-US" sz="3000" b="1" dirty="0">
                <a:solidFill>
                  <a:srgbClr val="FFFF00"/>
                </a:solidFill>
                <a:effectLst>
                  <a:outerShdw blurRad="38100" dist="38100" dir="2700000" algn="tl">
                    <a:srgbClr val="000000">
                      <a:alpha val="43137"/>
                    </a:srgbClr>
                  </a:outerShdw>
                </a:effectLst>
              </a:rPr>
              <a:t>His tender, pitying love</a:t>
            </a:r>
            <a:r>
              <a:rPr lang="en-US" sz="3000" dirty="0"/>
              <a:t>. {SC 115.1}</a:t>
            </a:r>
          </a:p>
          <a:p>
            <a:r>
              <a:rPr lang="en-US" sz="3000" dirty="0"/>
              <a:t>Christians are set as </a:t>
            </a:r>
            <a:r>
              <a:rPr lang="en-US" sz="3000" b="1" dirty="0">
                <a:solidFill>
                  <a:srgbClr val="FFFF00"/>
                </a:solidFill>
                <a:effectLst>
                  <a:outerShdw blurRad="38100" dist="38100" dir="2700000" algn="tl">
                    <a:srgbClr val="000000">
                      <a:alpha val="43137"/>
                    </a:srgbClr>
                  </a:outerShdw>
                </a:effectLst>
              </a:rPr>
              <a:t>light bearers </a:t>
            </a:r>
            <a:r>
              <a:rPr lang="en-US" sz="3000" dirty="0"/>
              <a:t>on the way to heaven. They are to reflect to the world the light shining upon them from Christ. </a:t>
            </a:r>
            <a:r>
              <a:rPr lang="en-US" sz="3000" b="1" dirty="0">
                <a:solidFill>
                  <a:srgbClr val="FFFF00"/>
                </a:solidFill>
                <a:effectLst>
                  <a:outerShdw blurRad="38100" dist="38100" dir="2700000" algn="tl">
                    <a:srgbClr val="000000">
                      <a:alpha val="43137"/>
                    </a:srgbClr>
                  </a:outerShdw>
                </a:effectLst>
              </a:rPr>
              <a:t>Their life and character should be such that through them others will get a right conception of Christ and of His service</a:t>
            </a:r>
            <a:r>
              <a:rPr lang="en-US" sz="3000" dirty="0"/>
              <a:t>. {SC 115.2}</a:t>
            </a:r>
          </a:p>
        </p:txBody>
      </p:sp>
      <p:sp>
        <p:nvSpPr>
          <p:cNvPr id="5" name="Slide Number Placeholder 4"/>
          <p:cNvSpPr>
            <a:spLocks noGrp="1"/>
          </p:cNvSpPr>
          <p:nvPr>
            <p:ph type="sldNum" sz="quarter" idx="12"/>
          </p:nvPr>
        </p:nvSpPr>
        <p:spPr/>
        <p:txBody>
          <a:bodyPr/>
          <a:lstStyle/>
          <a:p>
            <a:fld id="{D9412022-A3C9-497A-A4CA-B86B1D675E26}" type="slidenum">
              <a:rPr lang="en-US" smtClean="0"/>
              <a:t>31</a:t>
            </a:fld>
            <a:endParaRPr lang="en-US"/>
          </a:p>
        </p:txBody>
      </p:sp>
    </p:spTree>
    <p:extLst>
      <p:ext uri="{BB962C8B-B14F-4D97-AF65-F5344CB8AC3E}">
        <p14:creationId xmlns:p14="http://schemas.microsoft.com/office/powerpoint/2010/main" val="4082949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20914" y="2825115"/>
            <a:ext cx="11509829" cy="3649133"/>
          </a:xfrm>
          <a:prstGeom prst="rect">
            <a:avLst/>
          </a:prstGeom>
          <a:effectLst>
            <a:glow rad="177800">
              <a:srgbClr val="FFC000"/>
            </a:glow>
          </a:effectLst>
        </p:spPr>
      </p:pic>
      <p:sp>
        <p:nvSpPr>
          <p:cNvPr id="2" name="Title 1"/>
          <p:cNvSpPr>
            <a:spLocks noGrp="1"/>
          </p:cNvSpPr>
          <p:nvPr>
            <p:ph type="title"/>
          </p:nvPr>
        </p:nvSpPr>
        <p:spPr>
          <a:xfrm>
            <a:off x="640081" y="1082041"/>
            <a:ext cx="5181599" cy="868680"/>
          </a:xfrm>
          <a:solidFill>
            <a:schemeClr val="tx1"/>
          </a:solidFill>
        </p:spPr>
        <p:txBody>
          <a:bodyPr/>
          <a:lstStyle/>
          <a:p>
            <a:r>
              <a:rPr lang="en-US" b="1" dirty="0">
                <a:solidFill>
                  <a:schemeClr val="bg1"/>
                </a:solidFill>
                <a:effectLst>
                  <a:outerShdw blurRad="38100" dist="38100" dir="2700000" algn="tl">
                    <a:srgbClr val="000000">
                      <a:alpha val="43137"/>
                    </a:srgbClr>
                  </a:outerShdw>
                </a:effectLst>
              </a:rPr>
              <a:t>  A Company of soldiers</a:t>
            </a:r>
          </a:p>
        </p:txBody>
      </p:sp>
      <p:sp>
        <p:nvSpPr>
          <p:cNvPr id="3" name="Content Placeholder 2"/>
          <p:cNvSpPr>
            <a:spLocks noGrp="1"/>
          </p:cNvSpPr>
          <p:nvPr>
            <p:ph idx="1"/>
          </p:nvPr>
        </p:nvSpPr>
        <p:spPr>
          <a:xfrm>
            <a:off x="420914" y="2459355"/>
            <a:ext cx="11509829" cy="4536531"/>
          </a:xfrm>
        </p:spPr>
        <p:txBody>
          <a:bodyPr>
            <a:normAutofit/>
          </a:bodyPr>
          <a:lstStyle/>
          <a:p>
            <a:pPr marL="0" indent="0" algn="just">
              <a:buNone/>
            </a:pPr>
            <a:r>
              <a:rPr lang="en-US" sz="2150" b="1" dirty="0">
                <a:effectLst>
                  <a:outerShdw blurRad="38100" dist="38100" dir="2700000" algn="tl">
                    <a:srgbClr val="000000">
                      <a:alpha val="43137"/>
                    </a:srgbClr>
                  </a:outerShdw>
                </a:effectLst>
              </a:rPr>
              <a:t>Said the angel, “List ye!” Soon I heard a voice like many musical instruments all sounding in perfect strains, sweet and harmonious. It surpassed any music I had ever heard, seeming to be full of mercy, compassion, and elevating, holy joy. It thrilled through my whole being. Said the angel, “Look ye!” My attention was then turned to the company I had seen, who were mightily shaken. I was shown those whom I had before seen weeping and praying in agony of spirit. The company of guardian angels around them had been doubled, and they were clothed with an armor from their head to their feet. </a:t>
            </a:r>
            <a:r>
              <a:rPr lang="en-US" sz="2150" b="1" dirty="0">
                <a:solidFill>
                  <a:srgbClr val="FFFF00"/>
                </a:solidFill>
                <a:effectLst>
                  <a:outerShdw blurRad="38100" dist="38100" dir="2700000" algn="tl">
                    <a:srgbClr val="000000">
                      <a:alpha val="43137"/>
                    </a:srgbClr>
                  </a:outerShdw>
                </a:effectLst>
              </a:rPr>
              <a:t>They moved in exact order, like a company of soldiers</a:t>
            </a:r>
            <a:r>
              <a:rPr lang="en-US" sz="2150" b="1" dirty="0">
                <a:effectLst>
                  <a:outerShdw blurRad="38100" dist="38100" dir="2700000" algn="tl">
                    <a:srgbClr val="000000">
                      <a:alpha val="43137"/>
                    </a:srgbClr>
                  </a:outerShdw>
                </a:effectLst>
              </a:rPr>
              <a:t>. Their countenances expressed the severe conflict which they had endured, the agonizing struggle they had passed through. Yet their features, marked with severe internal anguish, now shone with the light and glory of heaven. </a:t>
            </a:r>
            <a:r>
              <a:rPr lang="en-US" sz="2150" b="1" dirty="0">
                <a:solidFill>
                  <a:srgbClr val="FFFF00"/>
                </a:solidFill>
                <a:effectLst>
                  <a:outerShdw blurRad="38100" dist="38100" dir="2700000" algn="tl">
                    <a:srgbClr val="000000">
                      <a:alpha val="43137"/>
                    </a:srgbClr>
                  </a:outerShdw>
                </a:effectLst>
              </a:rPr>
              <a:t>They had obtained the victory, and it called forth from them the deepest gratitude, and holy, sacred joy. </a:t>
            </a:r>
            <a:r>
              <a:rPr lang="en-US" sz="2150" b="1" dirty="0">
                <a:effectLst>
                  <a:outerShdw blurRad="38100" dist="38100" dir="2700000" algn="tl">
                    <a:srgbClr val="000000">
                      <a:alpha val="43137"/>
                    </a:srgbClr>
                  </a:outerShdw>
                </a:effectLst>
              </a:rPr>
              <a:t>{CET 176.3}</a:t>
            </a:r>
          </a:p>
        </p:txBody>
      </p:sp>
      <p:pic>
        <p:nvPicPr>
          <p:cNvPr id="4" name="Picture 3"/>
          <p:cNvPicPr>
            <a:picLocks noChangeAspect="1"/>
          </p:cNvPicPr>
          <p:nvPr/>
        </p:nvPicPr>
        <p:blipFill>
          <a:blip r:embed="rId4">
            <a:lum bright="15000"/>
          </a:blip>
          <a:stretch>
            <a:fillRect/>
          </a:stretch>
        </p:blipFill>
        <p:spPr>
          <a:xfrm>
            <a:off x="5940425" y="497205"/>
            <a:ext cx="5990318" cy="1962150"/>
          </a:xfrm>
          <a:prstGeom prst="rect">
            <a:avLst/>
          </a:prstGeom>
          <a:effectLst>
            <a:glow rad="254000">
              <a:srgbClr val="FFFF00"/>
            </a:glow>
          </a:effectLst>
        </p:spPr>
      </p:pic>
      <p:sp>
        <p:nvSpPr>
          <p:cNvPr id="7" name="Slide Number Placeholder 6"/>
          <p:cNvSpPr>
            <a:spLocks noGrp="1"/>
          </p:cNvSpPr>
          <p:nvPr>
            <p:ph type="sldNum" sz="quarter" idx="12"/>
          </p:nvPr>
        </p:nvSpPr>
        <p:spPr/>
        <p:txBody>
          <a:bodyPr/>
          <a:lstStyle/>
          <a:p>
            <a:fld id="{D9412022-A3C9-497A-A4CA-B86B1D675E26}" type="slidenum">
              <a:rPr lang="en-US" smtClean="0"/>
              <a:t>32</a:t>
            </a:fld>
            <a:endParaRPr lang="en-US"/>
          </a:p>
        </p:txBody>
      </p:sp>
    </p:spTree>
    <p:extLst>
      <p:ext uri="{BB962C8B-B14F-4D97-AF65-F5344CB8AC3E}">
        <p14:creationId xmlns:p14="http://schemas.microsoft.com/office/powerpoint/2010/main" val="32918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49902" y="3722821"/>
            <a:ext cx="3933094" cy="2983727"/>
          </a:xfrm>
          <a:prstGeom prst="rect">
            <a:avLst/>
          </a:prstGeom>
          <a:effectLst>
            <a:glow rad="190500">
              <a:srgbClr val="FFC000"/>
            </a:glow>
          </a:effectLst>
        </p:spPr>
      </p:pic>
      <p:sp>
        <p:nvSpPr>
          <p:cNvPr id="6" name="Oval Callout 5"/>
          <p:cNvSpPr/>
          <p:nvPr/>
        </p:nvSpPr>
        <p:spPr>
          <a:xfrm>
            <a:off x="4877852" y="194872"/>
            <a:ext cx="6849979" cy="5265755"/>
          </a:xfrm>
          <a:prstGeom prst="wedgeEllipseCallout">
            <a:avLst>
              <a:gd name="adj1" fmla="val -86303"/>
              <a:gd name="adj2" fmla="val 48626"/>
            </a:avLst>
          </a:prstGeom>
          <a:solidFill>
            <a:srgbClr val="0066CC"/>
          </a:solidFill>
          <a:ln w="44450">
            <a:solidFill>
              <a:srgbClr val="FFCC00"/>
            </a:solidFill>
          </a:ln>
          <a:effectLst>
            <a:glow rad="1016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effectLst>
                  <a:outerShdw blurRad="38100" dist="38100" dir="2700000" algn="tl">
                    <a:srgbClr val="000000">
                      <a:alpha val="43137"/>
                    </a:srgbClr>
                  </a:outerShdw>
                </a:effectLst>
              </a:rPr>
              <a:t>“Not one of us will ever receive the seal of God while our characters have one spot or stain upon them. It is left with us to </a:t>
            </a:r>
            <a:r>
              <a:rPr lang="en-US" sz="2500" b="1" u="sng" dirty="0">
                <a:effectLst>
                  <a:outerShdw blurRad="38100" dist="38100" dir="2700000" algn="tl">
                    <a:srgbClr val="000000">
                      <a:alpha val="43137"/>
                    </a:srgbClr>
                  </a:outerShdw>
                </a:effectLst>
              </a:rPr>
              <a:t>remedy the defects in our characters</a:t>
            </a:r>
            <a:r>
              <a:rPr lang="en-US" sz="2500" b="1" dirty="0">
                <a:effectLst>
                  <a:outerShdw blurRad="38100" dist="38100" dir="2700000" algn="tl">
                    <a:srgbClr val="000000">
                      <a:alpha val="43137"/>
                    </a:srgbClr>
                  </a:outerShdw>
                </a:effectLst>
              </a:rPr>
              <a:t>, to </a:t>
            </a:r>
            <a:r>
              <a:rPr lang="en-US" sz="2500" b="1" i="1" u="sng" dirty="0">
                <a:effectLst>
                  <a:outerShdw blurRad="38100" dist="38100" dir="2700000" algn="tl">
                    <a:srgbClr val="000000">
                      <a:alpha val="43137"/>
                    </a:srgbClr>
                  </a:outerShdw>
                </a:effectLst>
              </a:rPr>
              <a:t>cleanse the soul-temple of every defilement</a:t>
            </a:r>
            <a:r>
              <a:rPr lang="en-US" sz="2500" b="1" dirty="0">
                <a:effectLst>
                  <a:outerShdw blurRad="38100" dist="38100" dir="2700000" algn="tl">
                    <a:srgbClr val="000000">
                      <a:alpha val="43137"/>
                    </a:srgbClr>
                  </a:outerShdw>
                </a:effectLst>
              </a:rPr>
              <a:t>. Then the latter rain will fall upon us as the early rain fell upon the disciples on the day of Pentecost.” {CET 189.2}</a:t>
            </a:r>
          </a:p>
        </p:txBody>
      </p:sp>
      <p:sp>
        <p:nvSpPr>
          <p:cNvPr id="3" name="Slide Number Placeholder 2"/>
          <p:cNvSpPr>
            <a:spLocks noGrp="1"/>
          </p:cNvSpPr>
          <p:nvPr>
            <p:ph type="sldNum" sz="quarter" idx="12"/>
          </p:nvPr>
        </p:nvSpPr>
        <p:spPr/>
        <p:txBody>
          <a:bodyPr/>
          <a:lstStyle/>
          <a:p>
            <a:fld id="{D9412022-A3C9-497A-A4CA-B86B1D675E26}" type="slidenum">
              <a:rPr lang="en-US" smtClean="0"/>
              <a:t>33</a:t>
            </a:fld>
            <a:endParaRPr lang="en-US"/>
          </a:p>
        </p:txBody>
      </p:sp>
    </p:spTree>
    <p:extLst>
      <p:ext uri="{BB962C8B-B14F-4D97-AF65-F5344CB8AC3E}">
        <p14:creationId xmlns:p14="http://schemas.microsoft.com/office/powerpoint/2010/main" val="1434208511"/>
      </p:ext>
    </p:extLst>
  </p:cSld>
  <p:clrMapOvr>
    <a:masterClrMapping/>
  </p:clrMapOvr>
  <p:transition spd="slow">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49592" y="487176"/>
            <a:ext cx="6847486" cy="5863144"/>
          </a:xfrm>
          <a:prstGeom prst="rect">
            <a:avLst/>
          </a:prstGeom>
          <a:solidFill>
            <a:srgbClr val="990033"/>
          </a:solidFill>
          <a:effectLst>
            <a:glow rad="228600">
              <a:srgbClr val="66FF33"/>
            </a:glow>
          </a:effectLst>
        </p:spPr>
        <p:txBody>
          <a:bodyPr wrap="square" rtlCol="0">
            <a:spAutoFit/>
          </a:bodyPr>
          <a:lstStyle/>
          <a:p>
            <a:pPr algn="just"/>
            <a:r>
              <a:rPr lang="en-US" sz="2500" b="1" dirty="0"/>
              <a:t>It is in </a:t>
            </a:r>
            <a:r>
              <a:rPr lang="en-US" sz="2500" b="1" u="dbl" dirty="0">
                <a:solidFill>
                  <a:srgbClr val="66FFFF"/>
                </a:solidFill>
                <a:uFill>
                  <a:solidFill>
                    <a:srgbClr val="FF0000"/>
                  </a:solidFill>
                </a:uFill>
              </a:rPr>
              <a:t>a crisis </a:t>
            </a:r>
            <a:r>
              <a:rPr lang="en-US" sz="2500" b="1" dirty="0"/>
              <a:t>that character is revealed. When the earnest voice proclaimed at midnight, “Behold, the bridegroom cometh; go ye out to meet him,” and the sleeping virgins were roused from their slumbers, it was seen who had made preparation for the </a:t>
            </a:r>
            <a:r>
              <a:rPr lang="en-US" sz="2500" b="1" u="dbl" dirty="0">
                <a:solidFill>
                  <a:srgbClr val="FFFF00"/>
                </a:solidFill>
                <a:uFill>
                  <a:solidFill>
                    <a:srgbClr val="CC0000"/>
                  </a:solidFill>
                </a:uFill>
              </a:rPr>
              <a:t>event</a:t>
            </a:r>
            <a:r>
              <a:rPr lang="en-US" sz="2500" b="1" dirty="0"/>
              <a:t>. Both parties were taken </a:t>
            </a:r>
            <a:r>
              <a:rPr lang="en-US" sz="2500" b="1" u="dbl" dirty="0">
                <a:solidFill>
                  <a:srgbClr val="FFFF00"/>
                </a:solidFill>
                <a:uFill>
                  <a:solidFill>
                    <a:srgbClr val="FF0000"/>
                  </a:solidFill>
                </a:uFill>
              </a:rPr>
              <a:t>unawares</a:t>
            </a:r>
            <a:r>
              <a:rPr lang="en-US" sz="2500" b="1" dirty="0"/>
              <a:t>; but </a:t>
            </a:r>
            <a:r>
              <a:rPr lang="en-US" sz="2500" b="1" dirty="0">
                <a:solidFill>
                  <a:srgbClr val="FFFF00"/>
                </a:solidFill>
              </a:rPr>
              <a:t>one was prepared for the emergency</a:t>
            </a:r>
            <a:r>
              <a:rPr lang="en-US" sz="2500" b="1" dirty="0"/>
              <a:t>, and the other was found without preparation. So now, </a:t>
            </a:r>
            <a:r>
              <a:rPr lang="en-US" sz="2500" b="1" u="dbl" dirty="0">
                <a:solidFill>
                  <a:srgbClr val="FFFF00"/>
                </a:solidFill>
                <a:uFill>
                  <a:solidFill>
                    <a:srgbClr val="FF0000"/>
                  </a:solidFill>
                </a:uFill>
              </a:rPr>
              <a:t>a sudden and unlooked-for calamity, something that brings the soul face to face with death</a:t>
            </a:r>
            <a:r>
              <a:rPr lang="en-US" sz="2500" b="1" dirty="0"/>
              <a:t>, will show whether there is any real </a:t>
            </a:r>
            <a:r>
              <a:rPr lang="en-US" sz="2500" b="1" u="dbl" dirty="0">
                <a:solidFill>
                  <a:srgbClr val="FFFF00"/>
                </a:solidFill>
                <a:uFill>
                  <a:solidFill>
                    <a:srgbClr val="FF0000"/>
                  </a:solidFill>
                </a:uFill>
              </a:rPr>
              <a:t>faith in the promises of God</a:t>
            </a:r>
            <a:r>
              <a:rPr lang="en-US" sz="2500" b="1" dirty="0"/>
              <a:t>. It will show whether the soul is </a:t>
            </a:r>
            <a:r>
              <a:rPr lang="en-US" sz="2500" b="1" u="dbl" dirty="0">
                <a:solidFill>
                  <a:srgbClr val="FFFF00"/>
                </a:solidFill>
                <a:uFill>
                  <a:solidFill>
                    <a:srgbClr val="FF0000"/>
                  </a:solidFill>
                </a:uFill>
              </a:rPr>
              <a:t>sustained by grace</a:t>
            </a:r>
            <a:r>
              <a:rPr lang="en-US" sz="2500" b="1" dirty="0"/>
              <a:t>. </a:t>
            </a:r>
            <a:r>
              <a:rPr lang="en-US" sz="2500" b="1" u="dbl" dirty="0">
                <a:solidFill>
                  <a:srgbClr val="66FFFF"/>
                </a:solidFill>
                <a:uFill>
                  <a:solidFill>
                    <a:srgbClr val="FF0000"/>
                  </a:solidFill>
                </a:uFill>
              </a:rPr>
              <a:t>The great final test </a:t>
            </a:r>
            <a:r>
              <a:rPr lang="en-US" sz="2500" b="1" dirty="0"/>
              <a:t>comes at the close of human probation, when it will be too late for the soul’s need to be supplied. {COL 412.1}</a:t>
            </a:r>
          </a:p>
        </p:txBody>
      </p:sp>
      <p:pic>
        <p:nvPicPr>
          <p:cNvPr id="5" name="Picture 4"/>
          <p:cNvPicPr>
            <a:picLocks noChangeAspect="1"/>
          </p:cNvPicPr>
          <p:nvPr/>
        </p:nvPicPr>
        <p:blipFill>
          <a:blip r:embed="rId3"/>
          <a:stretch>
            <a:fillRect/>
          </a:stretch>
        </p:blipFill>
        <p:spPr>
          <a:xfrm>
            <a:off x="494674" y="82446"/>
            <a:ext cx="4017365" cy="1868159"/>
          </a:xfrm>
          <a:prstGeom prst="rect">
            <a:avLst/>
          </a:prstGeom>
        </p:spPr>
      </p:pic>
      <p:pic>
        <p:nvPicPr>
          <p:cNvPr id="6146" name="Picture 2" descr="http://inspire99.com/wp-content/uploads/2014/0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342" y="2010565"/>
            <a:ext cx="2998032" cy="1940594"/>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568376" y="4146029"/>
            <a:ext cx="3810000" cy="2533650"/>
          </a:xfrm>
          <a:prstGeom prst="rect">
            <a:avLst/>
          </a:prstGeom>
          <a:effectLst>
            <a:glow rad="190500">
              <a:srgbClr val="FFFF00"/>
            </a:glow>
          </a:effectLst>
        </p:spPr>
      </p:pic>
      <p:sp>
        <p:nvSpPr>
          <p:cNvPr id="4" name="Slide Number Placeholder 3"/>
          <p:cNvSpPr>
            <a:spLocks noGrp="1"/>
          </p:cNvSpPr>
          <p:nvPr>
            <p:ph type="sldNum" sz="quarter" idx="12"/>
          </p:nvPr>
        </p:nvSpPr>
        <p:spPr/>
        <p:txBody>
          <a:bodyPr/>
          <a:lstStyle/>
          <a:p>
            <a:fld id="{D9412022-A3C9-497A-A4CA-B86B1D675E26}" type="slidenum">
              <a:rPr lang="en-US" smtClean="0"/>
              <a:t>34</a:t>
            </a:fld>
            <a:endParaRPr lang="en-US"/>
          </a:p>
        </p:txBody>
      </p:sp>
    </p:spTree>
    <p:extLst>
      <p:ext uri="{BB962C8B-B14F-4D97-AF65-F5344CB8AC3E}">
        <p14:creationId xmlns:p14="http://schemas.microsoft.com/office/powerpoint/2010/main" val="197035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6"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57543" y="388869"/>
            <a:ext cx="4808489" cy="5632311"/>
          </a:xfrm>
          <a:prstGeom prst="rect">
            <a:avLst/>
          </a:prstGeom>
          <a:noFill/>
        </p:spPr>
        <p:txBody>
          <a:bodyPr wrap="square" rtlCol="0">
            <a:spAutoFit/>
          </a:bodyPr>
          <a:lstStyle/>
          <a:p>
            <a:pPr algn="ctr"/>
            <a:r>
              <a:rPr lang="en-US" sz="3000" b="1" dirty="0"/>
              <a:t>The ten virgins are watching in the evening of this earth’s history. </a:t>
            </a:r>
            <a:r>
              <a:rPr lang="en-US" sz="3000" b="1" u="sng" dirty="0"/>
              <a:t>All</a:t>
            </a:r>
            <a:r>
              <a:rPr lang="en-US" sz="3000" b="1" dirty="0"/>
              <a:t> claim to be Christians. </a:t>
            </a:r>
            <a:r>
              <a:rPr lang="en-US" sz="3000" b="1" u="sng" dirty="0"/>
              <a:t>All</a:t>
            </a:r>
            <a:r>
              <a:rPr lang="en-US" sz="3000" b="1" dirty="0"/>
              <a:t> have a call, a name, a lamp, and </a:t>
            </a:r>
            <a:r>
              <a:rPr lang="en-US" sz="3000" b="1" u="sng" dirty="0"/>
              <a:t>all</a:t>
            </a:r>
            <a:r>
              <a:rPr lang="en-US" sz="3000" b="1" dirty="0"/>
              <a:t> </a:t>
            </a:r>
            <a:r>
              <a:rPr lang="en-US" sz="3000" b="1" u="sng" dirty="0">
                <a:solidFill>
                  <a:srgbClr val="FFFF00"/>
                </a:solidFill>
                <a:uFill>
                  <a:solidFill>
                    <a:srgbClr val="FF00FF"/>
                  </a:solidFill>
                </a:uFill>
              </a:rPr>
              <a:t>profess</a:t>
            </a:r>
            <a:r>
              <a:rPr lang="en-US" sz="3000" b="1" dirty="0"/>
              <a:t> to be doing God’s service. </a:t>
            </a:r>
            <a:r>
              <a:rPr lang="en-US" sz="3000" b="1" u="sng" dirty="0"/>
              <a:t>All</a:t>
            </a:r>
            <a:r>
              <a:rPr lang="en-US" sz="3000" b="1" dirty="0"/>
              <a:t> apparently wait for Christ’s appearing. But </a:t>
            </a:r>
            <a:r>
              <a:rPr lang="en-US" sz="3000" b="1" u="dbl" dirty="0">
                <a:solidFill>
                  <a:srgbClr val="FFFF00"/>
                </a:solidFill>
                <a:uFill>
                  <a:solidFill>
                    <a:srgbClr val="FF0000"/>
                  </a:solidFill>
                </a:uFill>
              </a:rPr>
              <a:t>five are unready</a:t>
            </a:r>
            <a:r>
              <a:rPr lang="en-US" sz="3000" b="1" dirty="0"/>
              <a:t>. Five will be found surprised, dismayed, outside the banquet hall.              {COL 412.2}</a:t>
            </a:r>
          </a:p>
        </p:txBody>
      </p:sp>
      <p:sp>
        <p:nvSpPr>
          <p:cNvPr id="5" name="Title 1"/>
          <p:cNvSpPr txBox="1">
            <a:spLocks/>
          </p:cNvSpPr>
          <p:nvPr/>
        </p:nvSpPr>
        <p:spPr>
          <a:xfrm>
            <a:off x="354726" y="224589"/>
            <a:ext cx="2278116" cy="770021"/>
          </a:xfrm>
          <a:prstGeom prst="rect">
            <a:avLst/>
          </a:prstGeom>
          <a:solidFill>
            <a:srgbClr val="C00000"/>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FFFF00"/>
                </a:solidFill>
                <a:effectLst>
                  <a:outerShdw blurRad="38100" dist="38100" dir="2700000" algn="tl">
                    <a:srgbClr val="000000">
                      <a:alpha val="43137"/>
                    </a:srgbClr>
                  </a:outerShdw>
                </a:effectLst>
              </a:rPr>
              <a:t>COL 412.2</a:t>
            </a:r>
          </a:p>
        </p:txBody>
      </p:sp>
      <p:pic>
        <p:nvPicPr>
          <p:cNvPr id="5122" name="Picture 2" descr="http://1.bp.blogspot.com/-3IO7HtTc82M/UJh1gxIwWXI/AAAAAAAAAHk/8AxaESrMBRs/s1600/FiveWiseVirg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93" y="1605592"/>
            <a:ext cx="6290582" cy="4717936"/>
          </a:xfrm>
          <a:prstGeom prst="rect">
            <a:avLst/>
          </a:prstGeom>
          <a:noFill/>
          <a:effectLst>
            <a:glow rad="215900">
              <a:srgbClr val="FFFF00"/>
            </a:glow>
          </a:effectLst>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a:off x="2364831" y="1450428"/>
            <a:ext cx="31528" cy="184457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9412022-A3C9-497A-A4CA-B86B1D675E26}" type="slidenum">
              <a:rPr lang="en-US" smtClean="0"/>
              <a:t>35</a:t>
            </a:fld>
            <a:endParaRPr lang="en-US"/>
          </a:p>
        </p:txBody>
      </p:sp>
    </p:spTree>
    <p:extLst>
      <p:ext uri="{BB962C8B-B14F-4D97-AF65-F5344CB8AC3E}">
        <p14:creationId xmlns:p14="http://schemas.microsoft.com/office/powerpoint/2010/main" val="24488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57" y="159895"/>
            <a:ext cx="1907497" cy="784485"/>
          </a:xfrm>
        </p:spPr>
        <p:txBody>
          <a:bodyPr/>
          <a:lstStyle/>
          <a:p>
            <a:pPr algn="ctr"/>
            <a:r>
              <a:rPr lang="en-US" b="1" dirty="0">
                <a:solidFill>
                  <a:srgbClr val="66FFFF"/>
                </a:solidFill>
              </a:rPr>
              <a:t>AA 306.3</a:t>
            </a:r>
          </a:p>
        </p:txBody>
      </p:sp>
      <p:sp>
        <p:nvSpPr>
          <p:cNvPr id="5" name="24-Point Star 4"/>
          <p:cNvSpPr/>
          <p:nvPr/>
        </p:nvSpPr>
        <p:spPr>
          <a:xfrm>
            <a:off x="1432560" y="204865"/>
            <a:ext cx="9890760" cy="6390807"/>
          </a:xfrm>
          <a:prstGeom prst="star24">
            <a:avLst/>
          </a:prstGeom>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    The apostle plainly outlined the result   of turning from a life of purity and holiness to the corrupt practices of heathenism. “Be not deceived,” he wrote; “neither fornicators, nor idolaters, nor adulterers, ... nor thieves, nor covetous, nor drunkards, nor revilers, nor extortioners, shall inherit the kingdom of God.” </a:t>
            </a:r>
            <a:r>
              <a:rPr lang="en-US" sz="2600" b="1" dirty="0"/>
              <a:t>He </a:t>
            </a:r>
            <a:r>
              <a:rPr lang="en-US" sz="2600" b="1" u="dbl" dirty="0">
                <a:solidFill>
                  <a:srgbClr val="FFFF00"/>
                </a:solidFill>
                <a:effectLst>
                  <a:outerShdw blurRad="38100" dist="38100" dir="2700000" algn="tl">
                    <a:srgbClr val="000000">
                      <a:alpha val="43137"/>
                    </a:srgbClr>
                  </a:outerShdw>
                </a:effectLst>
                <a:uFill>
                  <a:solidFill>
                    <a:srgbClr val="FF0000"/>
                  </a:solidFill>
                </a:uFill>
              </a:rPr>
              <a:t>begged them to control the lower passions</a:t>
            </a:r>
            <a:r>
              <a:rPr lang="en-US" sz="2600" b="1" u="dbl" dirty="0">
                <a:uFill>
                  <a:solidFill>
                    <a:srgbClr val="FF0000"/>
                  </a:solidFill>
                </a:uFill>
              </a:rPr>
              <a:t> </a:t>
            </a:r>
            <a:r>
              <a:rPr lang="en-US" sz="2200" b="1" dirty="0"/>
              <a:t>and </a:t>
            </a:r>
            <a:r>
              <a:rPr lang="en-US" sz="2600" b="1" u="dbl" dirty="0">
                <a:solidFill>
                  <a:srgbClr val="FFFF00"/>
                </a:solidFill>
                <a:effectLst>
                  <a:outerShdw blurRad="38100" dist="38100" dir="2700000" algn="tl">
                    <a:srgbClr val="000000">
                      <a:alpha val="43137"/>
                    </a:srgbClr>
                  </a:outerShdw>
                </a:effectLst>
                <a:uFill>
                  <a:solidFill>
                    <a:srgbClr val="FF0000"/>
                  </a:solidFill>
                </a:uFill>
              </a:rPr>
              <a:t>appetites</a:t>
            </a:r>
            <a:r>
              <a:rPr lang="en-US" sz="2200" b="1" dirty="0"/>
              <a:t>. “Know ye not,” he asked, “that your body is the temple of the Holy Ghost which is in you, which ye have of God?” {AA 306.3}</a:t>
            </a:r>
          </a:p>
        </p:txBody>
      </p:sp>
      <p:sp>
        <p:nvSpPr>
          <p:cNvPr id="4" name="Slide Number Placeholder 3"/>
          <p:cNvSpPr>
            <a:spLocks noGrp="1"/>
          </p:cNvSpPr>
          <p:nvPr>
            <p:ph type="sldNum" sz="quarter" idx="12"/>
          </p:nvPr>
        </p:nvSpPr>
        <p:spPr/>
        <p:txBody>
          <a:bodyPr/>
          <a:lstStyle/>
          <a:p>
            <a:fld id="{D9412022-A3C9-497A-A4CA-B86B1D675E26}" type="slidenum">
              <a:rPr lang="en-US" smtClean="0"/>
              <a:t>36</a:t>
            </a:fld>
            <a:endParaRPr lang="en-US"/>
          </a:p>
        </p:txBody>
      </p:sp>
    </p:spTree>
    <p:extLst>
      <p:ext uri="{BB962C8B-B14F-4D97-AF65-F5344CB8AC3E}">
        <p14:creationId xmlns:p14="http://schemas.microsoft.com/office/powerpoint/2010/main" val="35319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ppt_w</p:attrName>
                                        </p:attrNameLst>
                                      </p:cBhvr>
                                      <p:tavLst>
                                        <p:tav tm="0" fmla="#ppt_w*sin(2.5*pi*$)">
                                          <p:val>
                                            <p:fltVal val="0"/>
                                          </p:val>
                                        </p:tav>
                                        <p:tav tm="100000">
                                          <p:val>
                                            <p:fltVal val="1"/>
                                          </p:val>
                                        </p:tav>
                                      </p:tavLst>
                                    </p:anim>
                                    <p:anim calcmode="lin" valueType="num">
                                      <p:cBhvr>
                                        <p:cTn id="9" dur="1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JM" sz="4000" b="1" dirty="0" smtClean="0"/>
              <a:t>The antitypical fast</a:t>
            </a:r>
            <a:endParaRPr lang="en-JM" sz="4000" b="1" dirty="0"/>
          </a:p>
        </p:txBody>
      </p:sp>
      <p:sp>
        <p:nvSpPr>
          <p:cNvPr id="4" name="Text Placeholder 3"/>
          <p:cNvSpPr>
            <a:spLocks noGrp="1"/>
          </p:cNvSpPr>
          <p:nvPr>
            <p:ph type="body" sz="half" idx="2"/>
          </p:nvPr>
        </p:nvSpPr>
        <p:spPr/>
        <p:txBody>
          <a:bodyPr/>
          <a:lstStyle/>
          <a:p>
            <a:pPr lvl="0" algn="ctr" defTabSz="914400">
              <a:spcAft>
                <a:spcPts val="0"/>
              </a:spcAft>
              <a:buClrTx/>
              <a:buSzTx/>
            </a:pPr>
            <a:r>
              <a:rPr lang="en-JM" sz="3600" b="1" dirty="0"/>
              <a:t>The Most Holy Place Experience and Overcoming Sin</a:t>
            </a:r>
          </a:p>
          <a:p>
            <a:endParaRPr lang="en-JM" dirty="0"/>
          </a:p>
        </p:txBody>
      </p:sp>
      <p:sp>
        <p:nvSpPr>
          <p:cNvPr id="5" name="Slide Number Placeholder 4"/>
          <p:cNvSpPr>
            <a:spLocks noGrp="1"/>
          </p:cNvSpPr>
          <p:nvPr>
            <p:ph type="sldNum" sz="quarter" idx="12"/>
          </p:nvPr>
        </p:nvSpPr>
        <p:spPr/>
        <p:txBody>
          <a:bodyPr/>
          <a:lstStyle/>
          <a:p>
            <a:fld id="{D9412022-A3C9-497A-A4CA-B86B1D675E26}" type="slidenum">
              <a:rPr lang="en-US" smtClean="0"/>
              <a:t>37</a:t>
            </a:fld>
            <a:endParaRPr lang="en-US"/>
          </a:p>
        </p:txBody>
      </p:sp>
      <p:pic>
        <p:nvPicPr>
          <p:cNvPr id="1026" name="Picture 2" descr="https://media2.picsearch.com/is?BKYOmfO91kXCl3OEm68S0Kj6NFu-Mdbg6XICeRuVZxQ&amp;height=25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3165" r="23165"/>
          <a:stretch>
            <a:fillRect/>
          </a:stretch>
        </p:blipFill>
        <p:spPr bwMode="auto">
          <a:xfrm>
            <a:off x="7536253" y="914399"/>
            <a:ext cx="3736350" cy="520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324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800947"/>
          </a:xfrm>
          <a:solidFill>
            <a:srgbClr val="FFFFCC"/>
          </a:solidFill>
          <a:effectLst>
            <a:glow rad="203200">
              <a:srgbClr val="00FFFF"/>
            </a:glow>
          </a:effectLst>
        </p:spPr>
        <p:txBody>
          <a:bodyPr>
            <a:normAutofit/>
          </a:bodyPr>
          <a:lstStyle/>
          <a:p>
            <a:pPr algn="ctr"/>
            <a:r>
              <a:rPr lang="en-US" b="1" dirty="0" smtClean="0">
                <a:solidFill>
                  <a:schemeClr val="bg1"/>
                </a:solidFill>
                <a:latin typeface="+mn-lt"/>
              </a:rPr>
              <a:t>THE ANTITYPICAL FAST</a:t>
            </a:r>
            <a:endParaRPr lang="en-US" b="1" dirty="0">
              <a:solidFill>
                <a:schemeClr val="bg1"/>
              </a:solidFill>
              <a:latin typeface="+mn-lt"/>
            </a:endParaRPr>
          </a:p>
        </p:txBody>
      </p:sp>
      <p:sp>
        <p:nvSpPr>
          <p:cNvPr id="3" name="Content Placeholder 2"/>
          <p:cNvSpPr>
            <a:spLocks noGrp="1"/>
          </p:cNvSpPr>
          <p:nvPr>
            <p:ph sz="half" idx="1"/>
          </p:nvPr>
        </p:nvSpPr>
        <p:spPr>
          <a:xfrm>
            <a:off x="594362" y="1776307"/>
            <a:ext cx="5166358" cy="4136813"/>
          </a:xfrm>
          <a:solidFill>
            <a:srgbClr val="000099"/>
          </a:solidFill>
          <a:effectLst>
            <a:glow rad="241300">
              <a:srgbClr val="99CC00"/>
            </a:glow>
          </a:effectLst>
        </p:spPr>
        <p:txBody>
          <a:bodyPr>
            <a:noAutofit/>
          </a:bodyPr>
          <a:lstStyle/>
          <a:p>
            <a:pPr marL="0" indent="0">
              <a:buNone/>
            </a:pPr>
            <a:r>
              <a:rPr lang="en-JM" sz="2400" dirty="0" smtClean="0"/>
              <a:t>Leviticus 16:</a:t>
            </a:r>
          </a:p>
          <a:p>
            <a:pPr marL="0" indent="0">
              <a:buNone/>
            </a:pPr>
            <a:r>
              <a:rPr lang="en-JM" sz="2400" dirty="0" smtClean="0"/>
              <a:t>29 </a:t>
            </a:r>
            <a:r>
              <a:rPr lang="en-JM" sz="2400" dirty="0"/>
              <a:t>And this shall be a statute for ever unto you: that in the seventh month, on the tenth day of the month, ye shall </a:t>
            </a:r>
            <a:r>
              <a:rPr lang="en-JM" sz="2400" b="1" u="sng" dirty="0"/>
              <a:t>afflict your souls</a:t>
            </a:r>
            <a:r>
              <a:rPr lang="en-JM" sz="2400" dirty="0"/>
              <a:t>, and </a:t>
            </a:r>
            <a:r>
              <a:rPr lang="en-JM" sz="2400" b="1" u="sng" dirty="0"/>
              <a:t>do no work at all</a:t>
            </a:r>
            <a:r>
              <a:rPr lang="en-JM" sz="2400" dirty="0"/>
              <a:t>, whether it be one of your own country, or a stranger that sojourneth among you:</a:t>
            </a:r>
          </a:p>
          <a:p>
            <a:pPr marL="0" indent="0">
              <a:buNone/>
            </a:pPr>
            <a:endParaRPr lang="en-JM" sz="2400" dirty="0"/>
          </a:p>
        </p:txBody>
      </p:sp>
      <p:sp>
        <p:nvSpPr>
          <p:cNvPr id="4" name="Content Placeholder 3"/>
          <p:cNvSpPr>
            <a:spLocks noGrp="1"/>
          </p:cNvSpPr>
          <p:nvPr>
            <p:ph sz="half" idx="2"/>
          </p:nvPr>
        </p:nvSpPr>
        <p:spPr>
          <a:xfrm>
            <a:off x="6461760" y="1776307"/>
            <a:ext cx="5193667" cy="4136813"/>
          </a:xfrm>
          <a:solidFill>
            <a:srgbClr val="660033"/>
          </a:solidFill>
          <a:effectLst>
            <a:glow rad="241300">
              <a:srgbClr val="FFC000"/>
            </a:glow>
          </a:effectLst>
        </p:spPr>
        <p:txBody>
          <a:bodyPr>
            <a:normAutofit/>
          </a:bodyPr>
          <a:lstStyle/>
          <a:p>
            <a:pPr marL="0" indent="0">
              <a:buNone/>
            </a:pPr>
            <a:r>
              <a:rPr lang="en-JM" sz="2450" dirty="0"/>
              <a:t>30 For on that day shall the priest make an atonement for you, to cleanse you, that ye may be </a:t>
            </a:r>
            <a:r>
              <a:rPr lang="en-JM" sz="2450" b="1" u="sng" dirty="0"/>
              <a:t>clean from all your sins </a:t>
            </a:r>
            <a:r>
              <a:rPr lang="en-JM" sz="2450" dirty="0"/>
              <a:t>before the Lord.</a:t>
            </a:r>
          </a:p>
          <a:p>
            <a:pPr marL="0" indent="0">
              <a:buNone/>
            </a:pPr>
            <a:endParaRPr lang="en-JM" sz="2450" dirty="0"/>
          </a:p>
          <a:p>
            <a:pPr marL="0" indent="0">
              <a:buNone/>
            </a:pPr>
            <a:r>
              <a:rPr lang="en-JM" sz="2450" dirty="0"/>
              <a:t>31 It shall be a sabbath of rest unto you, and ye shall </a:t>
            </a:r>
            <a:r>
              <a:rPr lang="en-JM" sz="2450" b="1" u="sng" dirty="0"/>
              <a:t>afflict your souls</a:t>
            </a:r>
            <a:r>
              <a:rPr lang="en-JM" sz="2450" dirty="0"/>
              <a:t>, by a statute for ever.</a:t>
            </a:r>
          </a:p>
          <a:p>
            <a:pPr marL="0" indent="0">
              <a:buNone/>
            </a:pPr>
            <a:endParaRPr lang="en-US" sz="2450" dirty="0"/>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38</a:t>
            </a:fld>
            <a:endParaRPr lang="en-US">
              <a:solidFill>
                <a:prstClr val="white"/>
              </a:solidFill>
            </a:endParaRPr>
          </a:p>
        </p:txBody>
      </p:sp>
    </p:spTree>
    <p:extLst>
      <p:ext uri="{BB962C8B-B14F-4D97-AF65-F5344CB8AC3E}">
        <p14:creationId xmlns:p14="http://schemas.microsoft.com/office/powerpoint/2010/main" val="256482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 calcmode="lin" valueType="num">
                                      <p:cBhvr>
                                        <p:cTn id="28" dur="500" fill="hold"/>
                                        <p:tgtEl>
                                          <p:spTgt spid="4">
                                            <p:bg/>
                                          </p:spTgt>
                                        </p:tgtEl>
                                        <p:attrNameLst>
                                          <p:attrName>ppt_w</p:attrName>
                                        </p:attrNameLst>
                                      </p:cBhvr>
                                      <p:tavLst>
                                        <p:tav tm="0">
                                          <p:val>
                                            <p:fltVal val="0"/>
                                          </p:val>
                                        </p:tav>
                                        <p:tav tm="100000">
                                          <p:val>
                                            <p:strVal val="#ppt_w"/>
                                          </p:val>
                                        </p:tav>
                                      </p:tavLst>
                                    </p:anim>
                                    <p:anim calcmode="lin" valueType="num">
                                      <p:cBhvr>
                                        <p:cTn id="29" dur="500" fill="hold"/>
                                        <p:tgtEl>
                                          <p:spTgt spid="4">
                                            <p:bg/>
                                          </p:spTgt>
                                        </p:tgtEl>
                                        <p:attrNameLst>
                                          <p:attrName>ppt_h</p:attrName>
                                        </p:attrNameLst>
                                      </p:cBhvr>
                                      <p:tavLst>
                                        <p:tav tm="0">
                                          <p:val>
                                            <p:fltVal val="0"/>
                                          </p:val>
                                        </p:tav>
                                        <p:tav tm="100000">
                                          <p:val>
                                            <p:strVal val="#ppt_h"/>
                                          </p:val>
                                        </p:tav>
                                      </p:tavLst>
                                    </p:anim>
                                    <p:animEffect transition="in" filter="fade">
                                      <p:cBhvr>
                                        <p:cTn id="30" dur="500"/>
                                        <p:tgtEl>
                                          <p:spTgt spid="4">
                                            <p:bg/>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p:cTn id="4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622733"/>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Leviticus 23:</a:t>
            </a:r>
            <a:endParaRPr lang="en-US" sz="2800" b="1" dirty="0">
              <a:solidFill>
                <a:schemeClr val="bg1"/>
              </a:solidFill>
              <a:latin typeface="+mn-lt"/>
            </a:endParaRPr>
          </a:p>
        </p:txBody>
      </p:sp>
      <p:sp>
        <p:nvSpPr>
          <p:cNvPr id="4" name="Content Placeholder 3"/>
          <p:cNvSpPr>
            <a:spLocks noGrp="1"/>
          </p:cNvSpPr>
          <p:nvPr>
            <p:ph sz="half" idx="2"/>
          </p:nvPr>
        </p:nvSpPr>
        <p:spPr>
          <a:xfrm>
            <a:off x="342899" y="1414462"/>
            <a:ext cx="11601449" cy="5157787"/>
          </a:xfrm>
          <a:solidFill>
            <a:srgbClr val="660033"/>
          </a:solidFill>
          <a:effectLst>
            <a:glow rad="241300">
              <a:srgbClr val="FFC000"/>
            </a:glow>
          </a:effectLst>
        </p:spPr>
        <p:txBody>
          <a:bodyPr>
            <a:normAutofit/>
          </a:bodyPr>
          <a:lstStyle/>
          <a:p>
            <a:pPr marL="0" indent="0">
              <a:buNone/>
            </a:pPr>
            <a:r>
              <a:rPr lang="en-JM" sz="3000" dirty="0"/>
              <a:t>26 And the Lord spake unto Moses, saying</a:t>
            </a:r>
            <a:r>
              <a:rPr lang="en-JM" sz="3000" dirty="0" smtClean="0"/>
              <a:t>,</a:t>
            </a:r>
            <a:endParaRPr lang="en-JM" sz="3000" dirty="0"/>
          </a:p>
          <a:p>
            <a:pPr marL="0" indent="0">
              <a:buNone/>
            </a:pPr>
            <a:r>
              <a:rPr lang="en-JM" sz="3000" dirty="0"/>
              <a:t>27 Also </a:t>
            </a:r>
            <a:r>
              <a:rPr lang="en-JM" sz="3000" b="1" u="sng" dirty="0"/>
              <a:t>on the tenth day of this seventh month there shall be a day of atonement</a:t>
            </a:r>
            <a:r>
              <a:rPr lang="en-JM" sz="3000" dirty="0"/>
              <a:t>: it shall be an holy convocation unto you; and ye shall </a:t>
            </a:r>
            <a:r>
              <a:rPr lang="en-JM" sz="3000" b="1" u="sng" dirty="0"/>
              <a:t>afflict your souls</a:t>
            </a:r>
            <a:r>
              <a:rPr lang="en-JM" sz="3000" dirty="0"/>
              <a:t>, and offer an </a:t>
            </a:r>
            <a:r>
              <a:rPr lang="en-JM" sz="3000" b="1" u="sng" dirty="0"/>
              <a:t>offering made by fire </a:t>
            </a:r>
            <a:r>
              <a:rPr lang="en-JM" sz="3000" dirty="0"/>
              <a:t>unto the Lord</a:t>
            </a:r>
            <a:r>
              <a:rPr lang="en-JM" sz="3000" dirty="0" smtClean="0"/>
              <a:t>.</a:t>
            </a:r>
            <a:endParaRPr lang="en-JM" sz="3000" dirty="0"/>
          </a:p>
          <a:p>
            <a:pPr marL="0" indent="0">
              <a:buNone/>
            </a:pPr>
            <a:r>
              <a:rPr lang="en-JM" sz="3000" dirty="0"/>
              <a:t>28 And ye shall </a:t>
            </a:r>
            <a:r>
              <a:rPr lang="en-JM" sz="3000" b="1" u="sng" dirty="0"/>
              <a:t>do no work </a:t>
            </a:r>
            <a:r>
              <a:rPr lang="en-JM" sz="3000" dirty="0"/>
              <a:t>in that same day: for it is a day of atonement, to make an atonement for you before the Lord your God</a:t>
            </a:r>
            <a:r>
              <a:rPr lang="en-JM" sz="3000" dirty="0" smtClean="0"/>
              <a:t>.</a:t>
            </a:r>
            <a:endParaRPr lang="en-JM" sz="3000" dirty="0"/>
          </a:p>
          <a:p>
            <a:pPr marL="0" indent="0">
              <a:buNone/>
            </a:pPr>
            <a:r>
              <a:rPr lang="en-JM" sz="3000" dirty="0"/>
              <a:t>29 For whatsoever soul it be that shall not be afflicted in that same day, </a:t>
            </a:r>
            <a:r>
              <a:rPr lang="en-JM" sz="3000" b="1" u="sng" dirty="0"/>
              <a:t>he shall be cut off </a:t>
            </a:r>
            <a:r>
              <a:rPr lang="en-JM" sz="3000" dirty="0"/>
              <a:t>from among his people.</a:t>
            </a:r>
          </a:p>
          <a:p>
            <a:pPr marL="0" indent="0">
              <a:buNone/>
            </a:pPr>
            <a:endParaRPr lang="en-JM" sz="3000" dirty="0"/>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39</a:t>
            </a:fld>
            <a:endParaRPr lang="en-US">
              <a:solidFill>
                <a:prstClr val="white"/>
              </a:solidFill>
            </a:endParaRPr>
          </a:p>
        </p:txBody>
      </p:sp>
    </p:spTree>
    <p:extLst>
      <p:ext uri="{BB962C8B-B14F-4D97-AF65-F5344CB8AC3E}">
        <p14:creationId xmlns:p14="http://schemas.microsoft.com/office/powerpoint/2010/main" val="9644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832" y="398794"/>
            <a:ext cx="5640048" cy="747713"/>
          </a:xfrm>
        </p:spPr>
        <p:txBody>
          <a:bodyPr>
            <a:noAutofit/>
          </a:bodyPr>
          <a:lstStyle/>
          <a:p>
            <a:r>
              <a:rPr lang="en-JM" sz="4800" b="1" dirty="0" smtClean="0"/>
              <a:t>(3) ISAIAH 58:1 - 4</a:t>
            </a:r>
            <a:endParaRPr lang="en-JM" sz="4800" b="1" dirty="0"/>
          </a:p>
        </p:txBody>
      </p:sp>
      <p:sp>
        <p:nvSpPr>
          <p:cNvPr id="3" name="Content Placeholder 2"/>
          <p:cNvSpPr>
            <a:spLocks noGrp="1"/>
          </p:cNvSpPr>
          <p:nvPr>
            <p:ph idx="1"/>
          </p:nvPr>
        </p:nvSpPr>
        <p:spPr>
          <a:xfrm>
            <a:off x="557214" y="1343025"/>
            <a:ext cx="11101386" cy="5029200"/>
          </a:xfrm>
        </p:spPr>
        <p:txBody>
          <a:bodyPr>
            <a:normAutofit/>
          </a:bodyPr>
          <a:lstStyle/>
          <a:p>
            <a:pPr marL="0" indent="0">
              <a:buNone/>
            </a:pPr>
            <a:r>
              <a:rPr lang="en-JM" sz="2600" dirty="0" smtClean="0"/>
              <a:t>1</a:t>
            </a:r>
            <a:r>
              <a:rPr lang="en-JM" sz="2600" b="1" dirty="0"/>
              <a:t> </a:t>
            </a:r>
            <a:r>
              <a:rPr lang="en-JM" sz="2600" dirty="0"/>
              <a:t>Cry aloud, spare not, lift up thy voice like a trumpet, and </a:t>
            </a:r>
            <a:r>
              <a:rPr lang="en-JM" sz="2600" b="1" u="sng" dirty="0"/>
              <a:t>shew my people their transgression</a:t>
            </a:r>
            <a:r>
              <a:rPr lang="en-JM" sz="2600" dirty="0"/>
              <a:t>, and the house of Jacob </a:t>
            </a:r>
            <a:r>
              <a:rPr lang="en-JM" sz="2600" b="1" u="sng" dirty="0"/>
              <a:t>their sins</a:t>
            </a:r>
            <a:r>
              <a:rPr lang="en-JM" sz="2600" dirty="0"/>
              <a:t>.</a:t>
            </a:r>
          </a:p>
          <a:p>
            <a:pPr marL="0" indent="0">
              <a:buNone/>
            </a:pPr>
            <a:r>
              <a:rPr lang="en-JM" sz="2600" dirty="0" smtClean="0"/>
              <a:t>2 Yet they </a:t>
            </a:r>
            <a:r>
              <a:rPr lang="en-JM" sz="2600" dirty="0"/>
              <a:t>seek me daily, and delight to know my ways, as a nation that did righteousness, and forsook not the ordinance of their God: they ask of me the ordinances of justice; they take delight in approaching to God.</a:t>
            </a:r>
          </a:p>
          <a:p>
            <a:pPr marL="0" indent="0">
              <a:buNone/>
            </a:pPr>
            <a:r>
              <a:rPr lang="en-JM" sz="2600" dirty="0" smtClean="0"/>
              <a:t>3 Wherefore </a:t>
            </a:r>
            <a:r>
              <a:rPr lang="en-JM" sz="2600" dirty="0"/>
              <a:t>have we fasted, say they, and thou seest not? wherefore have we afflicted our soul, and thou takest no knowledge? Behold, in the day of your fast ye find </a:t>
            </a:r>
            <a:r>
              <a:rPr lang="en-JM" sz="2600" b="1" u="sng" dirty="0"/>
              <a:t>pleasure</a:t>
            </a:r>
            <a:r>
              <a:rPr lang="en-JM" sz="2600" dirty="0"/>
              <a:t>, and </a:t>
            </a:r>
            <a:r>
              <a:rPr lang="en-JM" sz="2600" b="1" u="sng" dirty="0"/>
              <a:t>exact all your labours</a:t>
            </a:r>
            <a:r>
              <a:rPr lang="en-JM" sz="2600" dirty="0"/>
              <a:t>.</a:t>
            </a:r>
          </a:p>
          <a:p>
            <a:pPr marL="0" indent="0">
              <a:buNone/>
            </a:pPr>
            <a:r>
              <a:rPr lang="en-JM" sz="2600" dirty="0" smtClean="0"/>
              <a:t>4 Behold</a:t>
            </a:r>
            <a:r>
              <a:rPr lang="en-JM" sz="2600" dirty="0"/>
              <a:t>, ye fast for </a:t>
            </a:r>
            <a:r>
              <a:rPr lang="en-JM" sz="2600" b="1" u="sng" dirty="0"/>
              <a:t>strife</a:t>
            </a:r>
            <a:r>
              <a:rPr lang="en-JM" sz="2600" dirty="0"/>
              <a:t> and </a:t>
            </a:r>
            <a:r>
              <a:rPr lang="en-JM" sz="2600" b="1" u="sng" dirty="0"/>
              <a:t>debate</a:t>
            </a:r>
            <a:r>
              <a:rPr lang="en-JM" sz="2600" dirty="0"/>
              <a:t>, and to </a:t>
            </a:r>
            <a:r>
              <a:rPr lang="en-JM" sz="2600" b="1" u="sng" dirty="0"/>
              <a:t>smite with the fist of wickedness</a:t>
            </a:r>
            <a:r>
              <a:rPr lang="en-JM" sz="2600" dirty="0"/>
              <a:t>: ye shall not fast as ye do this day, to make your voice to be heard on high</a:t>
            </a:r>
            <a:r>
              <a:rPr lang="en-JM" sz="2600" dirty="0" smtClean="0"/>
              <a:t>.</a:t>
            </a:r>
            <a:endParaRPr lang="en-JM" sz="2600" dirty="0"/>
          </a:p>
        </p:txBody>
      </p:sp>
      <p:sp>
        <p:nvSpPr>
          <p:cNvPr id="4" name="Slide Number Placeholder 3"/>
          <p:cNvSpPr>
            <a:spLocks noGrp="1"/>
          </p:cNvSpPr>
          <p:nvPr>
            <p:ph type="sldNum" sz="quarter" idx="12"/>
          </p:nvPr>
        </p:nvSpPr>
        <p:spPr/>
        <p:txBody>
          <a:bodyPr/>
          <a:lstStyle/>
          <a:p>
            <a:fld id="{D9412022-A3C9-497A-A4CA-B86B1D675E26}" type="slidenum">
              <a:rPr lang="en-US" smtClean="0"/>
              <a:t>4</a:t>
            </a:fld>
            <a:endParaRPr lang="en-US"/>
          </a:p>
        </p:txBody>
      </p:sp>
      <p:sp>
        <p:nvSpPr>
          <p:cNvPr id="5" name="Rounded Rectangle 4"/>
          <p:cNvSpPr/>
          <p:nvPr/>
        </p:nvSpPr>
        <p:spPr>
          <a:xfrm>
            <a:off x="7794885" y="447368"/>
            <a:ext cx="3837486" cy="704537"/>
          </a:xfrm>
          <a:prstGeom prst="round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800" b="1" dirty="0" smtClean="0">
                <a:solidFill>
                  <a:srgbClr val="FFC000"/>
                </a:solidFill>
              </a:rPr>
              <a:t>THE HOLY SCRIPTURES</a:t>
            </a:r>
            <a:endParaRPr lang="en-JM" sz="2800" b="1" dirty="0">
              <a:solidFill>
                <a:srgbClr val="FFC000"/>
              </a:solidFill>
            </a:endParaRPr>
          </a:p>
        </p:txBody>
      </p:sp>
    </p:spTree>
    <p:extLst>
      <p:ext uri="{BB962C8B-B14F-4D97-AF65-F5344CB8AC3E}">
        <p14:creationId xmlns:p14="http://schemas.microsoft.com/office/powerpoint/2010/main" val="21446514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622733"/>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THE ANTITYPICAL FAST</a:t>
            </a:r>
            <a:endParaRPr lang="en-US" sz="2800" b="1" dirty="0">
              <a:solidFill>
                <a:schemeClr val="bg1"/>
              </a:solidFill>
              <a:latin typeface="+mn-lt"/>
            </a:endParaRPr>
          </a:p>
        </p:txBody>
      </p:sp>
      <p:sp>
        <p:nvSpPr>
          <p:cNvPr id="4" name="Content Placeholder 3"/>
          <p:cNvSpPr>
            <a:spLocks noGrp="1"/>
          </p:cNvSpPr>
          <p:nvPr>
            <p:ph sz="half" idx="2"/>
          </p:nvPr>
        </p:nvSpPr>
        <p:spPr>
          <a:xfrm>
            <a:off x="588961" y="1941727"/>
            <a:ext cx="11022466" cy="4086452"/>
          </a:xfrm>
          <a:solidFill>
            <a:srgbClr val="660033"/>
          </a:solidFill>
          <a:effectLst>
            <a:glow rad="241300">
              <a:srgbClr val="FFC000"/>
            </a:glow>
          </a:effectLst>
        </p:spPr>
        <p:txBody>
          <a:bodyPr>
            <a:normAutofit/>
          </a:bodyPr>
          <a:lstStyle/>
          <a:p>
            <a:pPr marL="0" indent="0">
              <a:buNone/>
            </a:pPr>
            <a:r>
              <a:rPr lang="en-JM" sz="3000" dirty="0"/>
              <a:t>30 And whatsoever soul it be that doeth any work in that same day, </a:t>
            </a:r>
            <a:r>
              <a:rPr lang="en-JM" sz="3000" u="sng" dirty="0"/>
              <a:t>the same soul will I destroy from among his people</a:t>
            </a:r>
            <a:r>
              <a:rPr lang="en-JM" sz="3000" dirty="0" smtClean="0"/>
              <a:t>.</a:t>
            </a:r>
            <a:endParaRPr lang="en-JM" sz="3000" dirty="0"/>
          </a:p>
          <a:p>
            <a:pPr marL="0" indent="0">
              <a:buNone/>
            </a:pPr>
            <a:r>
              <a:rPr lang="en-JM" sz="3000" dirty="0"/>
              <a:t>31 Ye shall </a:t>
            </a:r>
            <a:r>
              <a:rPr lang="en-JM" sz="3000" u="sng" dirty="0"/>
              <a:t>do no manner of work</a:t>
            </a:r>
            <a:r>
              <a:rPr lang="en-JM" sz="3000" dirty="0"/>
              <a:t>: it shall be a statute for ever throughout your generations in all your dwellings</a:t>
            </a:r>
            <a:r>
              <a:rPr lang="en-JM" sz="3000" dirty="0" smtClean="0"/>
              <a:t>.</a:t>
            </a:r>
            <a:endParaRPr lang="en-JM" sz="3000" dirty="0"/>
          </a:p>
          <a:p>
            <a:pPr marL="0" indent="0">
              <a:buNone/>
            </a:pPr>
            <a:r>
              <a:rPr lang="en-JM" sz="3000" dirty="0"/>
              <a:t>32 It shall be unto you a sabbath of rest, and ye shall </a:t>
            </a:r>
            <a:r>
              <a:rPr lang="en-JM" sz="3000" u="sng" dirty="0"/>
              <a:t>afflict your souls</a:t>
            </a:r>
            <a:r>
              <a:rPr lang="en-JM" sz="3000" dirty="0"/>
              <a:t>: in the ninth day of the month at even, from even unto even, shall ye celebrate your sabbath</a:t>
            </a:r>
            <a:r>
              <a:rPr lang="en-JM" sz="3000" dirty="0" smtClean="0"/>
              <a:t>.</a:t>
            </a:r>
            <a:endParaRPr lang="en-US" sz="3000" dirty="0"/>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40</a:t>
            </a:fld>
            <a:endParaRPr lang="en-US">
              <a:solidFill>
                <a:prstClr val="white"/>
              </a:solidFill>
            </a:endParaRPr>
          </a:p>
        </p:txBody>
      </p:sp>
    </p:spTree>
    <p:extLst>
      <p:ext uri="{BB962C8B-B14F-4D97-AF65-F5344CB8AC3E}">
        <p14:creationId xmlns:p14="http://schemas.microsoft.com/office/powerpoint/2010/main" val="211486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The prophet of the remnant church:</a:t>
            </a:r>
            <a:br>
              <a:rPr lang="en-US" sz="2800" b="1" dirty="0" smtClean="0">
                <a:solidFill>
                  <a:schemeClr val="bg1"/>
                </a:solidFill>
                <a:latin typeface="+mn-lt"/>
              </a:rPr>
            </a:br>
            <a:r>
              <a:rPr lang="en-US" sz="2800" b="1" dirty="0" smtClean="0">
                <a:solidFill>
                  <a:schemeClr val="bg1"/>
                </a:solidFill>
                <a:latin typeface="+mn-lt"/>
              </a:rPr>
              <a:t>Comment on vv. 29 - 31 </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u="sng" dirty="0"/>
              <a:t>Every man </a:t>
            </a:r>
            <a:r>
              <a:rPr lang="en-JM" sz="4000" dirty="0"/>
              <a:t>was required to afflict his soul while this work of atonement was going forward. All </a:t>
            </a:r>
            <a:r>
              <a:rPr lang="en-JM" sz="4000" i="1" dirty="0"/>
              <a:t>business was to be laid aside</a:t>
            </a:r>
            <a:r>
              <a:rPr lang="en-JM" sz="4000" dirty="0"/>
              <a:t>, and </a:t>
            </a:r>
            <a:r>
              <a:rPr lang="en-JM" sz="4000" dirty="0" smtClean="0"/>
              <a:t>the whole </a:t>
            </a:r>
            <a:r>
              <a:rPr lang="en-JM" sz="4000" dirty="0"/>
              <a:t>congregation of Israel were to </a:t>
            </a:r>
            <a:r>
              <a:rPr lang="en-JM" sz="4000" i="1" dirty="0"/>
              <a:t>spend the day </a:t>
            </a:r>
            <a:r>
              <a:rPr lang="en-JM" sz="4000" dirty="0"/>
              <a:t>in </a:t>
            </a:r>
            <a:r>
              <a:rPr lang="en-JM" sz="4000" b="1" u="sng" dirty="0"/>
              <a:t>solemn humiliation </a:t>
            </a:r>
            <a:r>
              <a:rPr lang="en-JM" sz="4000" dirty="0"/>
              <a:t>before God, with </a:t>
            </a:r>
            <a:r>
              <a:rPr lang="en-JM" sz="4000" b="1" u="sng" dirty="0"/>
              <a:t>prayer</a:t>
            </a:r>
            <a:r>
              <a:rPr lang="en-JM" sz="4000" dirty="0"/>
              <a:t>, </a:t>
            </a:r>
            <a:r>
              <a:rPr lang="en-JM" sz="4000" b="1" u="sng" dirty="0"/>
              <a:t>fasting</a:t>
            </a:r>
            <a:r>
              <a:rPr lang="en-JM" sz="4000" dirty="0"/>
              <a:t>, and </a:t>
            </a:r>
            <a:r>
              <a:rPr lang="en-JM" sz="4000" b="1" u="sng" dirty="0"/>
              <a:t>deep searching of heart</a:t>
            </a:r>
            <a:r>
              <a:rPr lang="en-JM" sz="4000" dirty="0"/>
              <a:t>.  {GC 419.3} </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41</a:t>
            </a:fld>
            <a:endParaRPr lang="en-US">
              <a:solidFill>
                <a:prstClr val="white"/>
              </a:solidFill>
            </a:endParaRPr>
          </a:p>
        </p:txBody>
      </p:sp>
    </p:spTree>
    <p:extLst>
      <p:ext uri="{BB962C8B-B14F-4D97-AF65-F5344CB8AC3E}">
        <p14:creationId xmlns:p14="http://schemas.microsoft.com/office/powerpoint/2010/main" val="21948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Let’s look at the context of the quote</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dirty="0"/>
              <a:t>The whole ceremony was designed to impress the Israelites with the holiness of God and </a:t>
            </a:r>
            <a:r>
              <a:rPr lang="en-JM" sz="4000" u="sng" dirty="0"/>
              <a:t>His abhorrence of sin</a:t>
            </a:r>
            <a:r>
              <a:rPr lang="en-JM" sz="4000" dirty="0"/>
              <a:t>; and, further, to show them that they could not come in contact with sin without becoming polluted. </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42</a:t>
            </a:fld>
            <a:endParaRPr lang="en-US">
              <a:solidFill>
                <a:prstClr val="white"/>
              </a:solidFill>
            </a:endParaRPr>
          </a:p>
        </p:txBody>
      </p:sp>
    </p:spTree>
    <p:extLst>
      <p:ext uri="{BB962C8B-B14F-4D97-AF65-F5344CB8AC3E}">
        <p14:creationId xmlns:p14="http://schemas.microsoft.com/office/powerpoint/2010/main" val="176812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Let’s look at the context of the quote</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dirty="0"/>
              <a:t> Important truths concerning the atonement are taught by the typical service. A substitute was accepted in the sinner's stead; but the sin was not canceled by the blood of the victim. A means was thus provided by which it was </a:t>
            </a:r>
            <a:r>
              <a:rPr lang="en-JM" sz="4000" u="sng" dirty="0"/>
              <a:t>transferred to the sanctuary</a:t>
            </a:r>
            <a:r>
              <a:rPr lang="en-JM" sz="4000" dirty="0"/>
              <a:t>. </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43</a:t>
            </a:fld>
            <a:endParaRPr lang="en-US">
              <a:solidFill>
                <a:prstClr val="white"/>
              </a:solidFill>
            </a:endParaRPr>
          </a:p>
        </p:txBody>
      </p:sp>
    </p:spTree>
    <p:extLst>
      <p:ext uri="{BB962C8B-B14F-4D97-AF65-F5344CB8AC3E}">
        <p14:creationId xmlns:p14="http://schemas.microsoft.com/office/powerpoint/2010/main" val="355637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Let’s look at the context of the quote</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dirty="0"/>
              <a:t> By the offering of blood the sinner acknowledged the authority of the law, confessed his guilt in transgression, and expressed his desire for pardon through faith in a Redeemer to come; but he was not yet entirely released from the condemnation of the law. </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44</a:t>
            </a:fld>
            <a:endParaRPr lang="en-US">
              <a:solidFill>
                <a:prstClr val="white"/>
              </a:solidFill>
            </a:endParaRPr>
          </a:p>
        </p:txBody>
      </p:sp>
    </p:spTree>
    <p:extLst>
      <p:ext uri="{BB962C8B-B14F-4D97-AF65-F5344CB8AC3E}">
        <p14:creationId xmlns:p14="http://schemas.microsoft.com/office/powerpoint/2010/main" val="171103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Let’s look at the context of the quote</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dirty="0"/>
              <a:t> On the Day of Atonement the high priest, having taken an offering from the congregation, went into the </a:t>
            </a:r>
            <a:r>
              <a:rPr lang="en-JM" sz="4000" u="sng" dirty="0"/>
              <a:t>most holy place </a:t>
            </a:r>
            <a:r>
              <a:rPr lang="en-JM" sz="4000" dirty="0"/>
              <a:t>with the blood of this offering, and sprinkled it upon the </a:t>
            </a:r>
            <a:r>
              <a:rPr lang="en-JM" sz="4000" b="1" dirty="0"/>
              <a:t>mercy seat</a:t>
            </a:r>
            <a:r>
              <a:rPr lang="en-JM" sz="4000" dirty="0"/>
              <a:t>, </a:t>
            </a:r>
            <a:r>
              <a:rPr lang="en-JM" sz="4000" b="1" u="sng" dirty="0"/>
              <a:t>directly over the law, to make satisfaction for its claims</a:t>
            </a:r>
            <a:r>
              <a:rPr lang="en-JM" sz="4000" dirty="0"/>
              <a:t>. </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45</a:t>
            </a:fld>
            <a:endParaRPr lang="en-US">
              <a:solidFill>
                <a:prstClr val="white"/>
              </a:solidFill>
            </a:endParaRPr>
          </a:p>
        </p:txBody>
      </p:sp>
    </p:spTree>
    <p:extLst>
      <p:ext uri="{BB962C8B-B14F-4D97-AF65-F5344CB8AC3E}">
        <p14:creationId xmlns:p14="http://schemas.microsoft.com/office/powerpoint/2010/main" val="28930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Let’s look at the context of the quote</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dirty="0"/>
              <a:t> Then, in his character of mediator, he took the sins upon himself and bore them from the sanctuary. Placing his hands </a:t>
            </a:r>
            <a:r>
              <a:rPr lang="en-JM" sz="4400" b="1" dirty="0"/>
              <a:t>upon the head </a:t>
            </a:r>
            <a:r>
              <a:rPr lang="en-JM" sz="4000" dirty="0"/>
              <a:t>of </a:t>
            </a:r>
            <a:r>
              <a:rPr lang="en-JM" sz="4000" b="1" i="1" u="sng" dirty="0"/>
              <a:t>the scapegoat</a:t>
            </a:r>
            <a:r>
              <a:rPr lang="en-JM" sz="4000" dirty="0"/>
              <a:t>, he confessed over him all these sins, thus in figure </a:t>
            </a:r>
            <a:r>
              <a:rPr lang="en-JM" sz="4000" i="1" dirty="0"/>
              <a:t>transferring them from himself to the goat</a:t>
            </a:r>
            <a:r>
              <a:rPr lang="en-JM" sz="4000" dirty="0"/>
              <a:t>. </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46</a:t>
            </a:fld>
            <a:endParaRPr lang="en-US">
              <a:solidFill>
                <a:prstClr val="white"/>
              </a:solidFill>
            </a:endParaRPr>
          </a:p>
        </p:txBody>
      </p:sp>
    </p:spTree>
    <p:extLst>
      <p:ext uri="{BB962C8B-B14F-4D97-AF65-F5344CB8AC3E}">
        <p14:creationId xmlns:p14="http://schemas.microsoft.com/office/powerpoint/2010/main" val="166485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Let’s look at the context of the quote:</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dirty="0"/>
              <a:t> The goat then bore </a:t>
            </a:r>
            <a:r>
              <a:rPr lang="en-JM" sz="4000" i="1" u="sng" dirty="0"/>
              <a:t>them</a:t>
            </a:r>
            <a:r>
              <a:rPr lang="en-JM" sz="4000" dirty="0"/>
              <a:t> away, and they were regarded as forever separated from the people.  </a:t>
            </a:r>
            <a:r>
              <a:rPr lang="en-JM" sz="4000" dirty="0" smtClean="0"/>
              <a:t>    {</a:t>
            </a:r>
            <a:r>
              <a:rPr lang="en-JM" sz="4000" dirty="0"/>
              <a:t>GC 420.1} </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47</a:t>
            </a:fld>
            <a:endParaRPr lang="en-US">
              <a:solidFill>
                <a:prstClr val="white"/>
              </a:solidFill>
            </a:endParaRPr>
          </a:p>
        </p:txBody>
      </p:sp>
    </p:spTree>
    <p:extLst>
      <p:ext uri="{BB962C8B-B14F-4D97-AF65-F5344CB8AC3E}">
        <p14:creationId xmlns:p14="http://schemas.microsoft.com/office/powerpoint/2010/main" val="41843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008495"/>
          </a:xfrm>
          <a:solidFill>
            <a:srgbClr val="FFFFCC"/>
          </a:solidFill>
          <a:effectLst>
            <a:glow rad="203200">
              <a:srgbClr val="00FFFF"/>
            </a:glow>
          </a:effectLst>
        </p:spPr>
        <p:txBody>
          <a:bodyPr>
            <a:normAutofit/>
          </a:bodyPr>
          <a:lstStyle/>
          <a:p>
            <a:pPr algn="ctr"/>
            <a:r>
              <a:rPr lang="en-US" sz="2800" b="1" dirty="0" smtClean="0">
                <a:solidFill>
                  <a:schemeClr val="bg1"/>
                </a:solidFill>
                <a:latin typeface="+mn-lt"/>
              </a:rPr>
              <a:t>Let’s look at the context of the quote:</a:t>
            </a:r>
            <a:endParaRPr lang="en-US" sz="2800" b="1" dirty="0">
              <a:solidFill>
                <a:schemeClr val="bg1"/>
              </a:solidFill>
              <a:latin typeface="+mn-lt"/>
            </a:endParaRPr>
          </a:p>
        </p:txBody>
      </p:sp>
      <p:sp>
        <p:nvSpPr>
          <p:cNvPr id="4" name="Content Placeholder 3"/>
          <p:cNvSpPr>
            <a:spLocks noGrp="1"/>
          </p:cNvSpPr>
          <p:nvPr>
            <p:ph sz="half" idx="2"/>
          </p:nvPr>
        </p:nvSpPr>
        <p:spPr>
          <a:xfrm>
            <a:off x="542932" y="1843086"/>
            <a:ext cx="11129962" cy="4600571"/>
          </a:xfrm>
          <a:solidFill>
            <a:srgbClr val="660033"/>
          </a:solidFill>
          <a:effectLst>
            <a:glow rad="241300">
              <a:srgbClr val="FFC000"/>
            </a:glow>
          </a:effectLst>
        </p:spPr>
        <p:txBody>
          <a:bodyPr>
            <a:normAutofit/>
          </a:bodyPr>
          <a:lstStyle/>
          <a:p>
            <a:pPr marL="0" indent="0">
              <a:buNone/>
            </a:pPr>
            <a:r>
              <a:rPr lang="en-JM" sz="4000" dirty="0"/>
              <a:t> Such was the service performed "unto the example and shadow of heavenly things." And what was done </a:t>
            </a:r>
            <a:r>
              <a:rPr lang="en-JM" sz="4000" b="1" i="1" dirty="0"/>
              <a:t>in type </a:t>
            </a:r>
            <a:r>
              <a:rPr lang="en-JM" sz="4000" dirty="0"/>
              <a:t>in the ministration of the </a:t>
            </a:r>
            <a:r>
              <a:rPr lang="en-JM" sz="4000" b="1" i="1" dirty="0"/>
              <a:t>earthly sanctuary </a:t>
            </a:r>
            <a:r>
              <a:rPr lang="en-JM" sz="4000" dirty="0"/>
              <a:t>is done in </a:t>
            </a:r>
            <a:r>
              <a:rPr lang="en-JM" sz="4000" b="1" i="1" u="sng" dirty="0"/>
              <a:t>reality</a:t>
            </a:r>
            <a:r>
              <a:rPr lang="en-JM" sz="4000" dirty="0"/>
              <a:t> in the ministration of the </a:t>
            </a:r>
            <a:r>
              <a:rPr lang="en-JM" sz="4000" b="1" i="1" u="sng" dirty="0"/>
              <a:t>heavenly sanctuary</a:t>
            </a:r>
            <a:r>
              <a:rPr lang="en-JM" sz="4000" dirty="0"/>
              <a:t>.</a:t>
            </a: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48</a:t>
            </a:fld>
            <a:endParaRPr lang="en-US">
              <a:solidFill>
                <a:prstClr val="white"/>
              </a:solidFill>
            </a:endParaRPr>
          </a:p>
        </p:txBody>
      </p:sp>
    </p:spTree>
    <p:extLst>
      <p:ext uri="{BB962C8B-B14F-4D97-AF65-F5344CB8AC3E}">
        <p14:creationId xmlns:p14="http://schemas.microsoft.com/office/powerpoint/2010/main" val="97695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JM" sz="4400" b="1" dirty="0" smtClean="0"/>
              <a:t>WHAT ELSE ABOUT THE ANTITYPICAL FAST…?</a:t>
            </a:r>
            <a:endParaRPr lang="en-JM" sz="4400" b="1" dirty="0"/>
          </a:p>
        </p:txBody>
      </p:sp>
      <p:sp>
        <p:nvSpPr>
          <p:cNvPr id="3" name="Text Placeholder 2"/>
          <p:cNvSpPr>
            <a:spLocks noGrp="1"/>
          </p:cNvSpPr>
          <p:nvPr>
            <p:ph type="body" idx="1"/>
          </p:nvPr>
        </p:nvSpPr>
        <p:spPr/>
        <p:txBody>
          <a:bodyPr/>
          <a:lstStyle/>
          <a:p>
            <a:r>
              <a:rPr lang="en-JM" dirty="0" smtClean="0"/>
              <a:t>Proverbs 2:3 </a:t>
            </a:r>
            <a:r>
              <a:rPr lang="en-JM" dirty="0"/>
              <a:t>-</a:t>
            </a:r>
            <a:r>
              <a:rPr lang="en-JM" dirty="0" smtClean="0"/>
              <a:t> 5 / Proverbs 8:13</a:t>
            </a:r>
            <a:endParaRPr lang="en-JM" dirty="0"/>
          </a:p>
        </p:txBody>
      </p:sp>
      <p:sp>
        <p:nvSpPr>
          <p:cNvPr id="4" name="Slide Number Placeholder 3"/>
          <p:cNvSpPr>
            <a:spLocks noGrp="1"/>
          </p:cNvSpPr>
          <p:nvPr>
            <p:ph type="sldNum" sz="quarter" idx="12"/>
          </p:nvPr>
        </p:nvSpPr>
        <p:spPr/>
        <p:txBody>
          <a:bodyPr/>
          <a:lstStyle/>
          <a:p>
            <a:fld id="{D9412022-A3C9-497A-A4CA-B86B1D675E26}" type="slidenum">
              <a:rPr lang="en-US" smtClean="0"/>
              <a:t>49</a:t>
            </a:fld>
            <a:endParaRPr lang="en-US"/>
          </a:p>
        </p:txBody>
      </p:sp>
    </p:spTree>
    <p:extLst>
      <p:ext uri="{BB962C8B-B14F-4D97-AF65-F5344CB8AC3E}">
        <p14:creationId xmlns:p14="http://schemas.microsoft.com/office/powerpoint/2010/main" val="1132904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2" y="413784"/>
            <a:ext cx="4860560" cy="747713"/>
          </a:xfrm>
        </p:spPr>
        <p:txBody>
          <a:bodyPr>
            <a:noAutofit/>
          </a:bodyPr>
          <a:lstStyle/>
          <a:p>
            <a:r>
              <a:rPr lang="en-JM" sz="4800" b="1" dirty="0" smtClean="0"/>
              <a:t>(4) </a:t>
            </a:r>
            <a:r>
              <a:rPr lang="en-JM" sz="4800" b="1" dirty="0"/>
              <a:t>ISAIAH </a:t>
            </a:r>
            <a:r>
              <a:rPr lang="en-JM" sz="4800" b="1" dirty="0" smtClean="0"/>
              <a:t>58:5 </a:t>
            </a:r>
            <a:r>
              <a:rPr lang="en-JM" sz="4800" b="1" dirty="0"/>
              <a:t>- </a:t>
            </a:r>
            <a:r>
              <a:rPr lang="en-JM" sz="4800" b="1" dirty="0" smtClean="0"/>
              <a:t>8</a:t>
            </a:r>
            <a:endParaRPr lang="en-JM" sz="4800" dirty="0"/>
          </a:p>
        </p:txBody>
      </p:sp>
      <p:sp>
        <p:nvSpPr>
          <p:cNvPr id="3" name="Content Placeholder 2"/>
          <p:cNvSpPr>
            <a:spLocks noGrp="1"/>
          </p:cNvSpPr>
          <p:nvPr>
            <p:ph idx="1"/>
          </p:nvPr>
        </p:nvSpPr>
        <p:spPr>
          <a:xfrm>
            <a:off x="254834" y="1698171"/>
            <a:ext cx="11632366" cy="4761886"/>
          </a:xfrm>
        </p:spPr>
        <p:txBody>
          <a:bodyPr>
            <a:noAutofit/>
          </a:bodyPr>
          <a:lstStyle/>
          <a:p>
            <a:pPr marL="0" indent="0">
              <a:buNone/>
            </a:pPr>
            <a:r>
              <a:rPr lang="en-JM" sz="3000" dirty="0" smtClean="0"/>
              <a:t>5 Is </a:t>
            </a:r>
            <a:r>
              <a:rPr lang="en-JM" sz="3000" dirty="0"/>
              <a:t>it such a fast that I have chosen? a day for a man to afflict his soul? is it to bow down his head as a bulrush, and to spread sackcloth and ashes under him? wilt thou call this a fast, and an acceptable day to the </a:t>
            </a:r>
            <a:r>
              <a:rPr lang="en-JM" sz="3000" cap="small" dirty="0" smtClean="0"/>
              <a:t>Lord</a:t>
            </a:r>
            <a:r>
              <a:rPr lang="en-JM" sz="3000" dirty="0" smtClean="0"/>
              <a:t>?</a:t>
            </a:r>
          </a:p>
          <a:p>
            <a:pPr marL="0" indent="0">
              <a:buNone/>
            </a:pPr>
            <a:r>
              <a:rPr lang="en-JM" sz="3000" dirty="0" smtClean="0"/>
              <a:t>6 Is not this the fast that I have chosen? to </a:t>
            </a:r>
            <a:r>
              <a:rPr lang="en-JM" sz="3000" b="1" dirty="0" smtClean="0">
                <a:solidFill>
                  <a:srgbClr val="FFFF00"/>
                </a:solidFill>
              </a:rPr>
              <a:t>(1)</a:t>
            </a:r>
            <a:r>
              <a:rPr lang="en-JM" sz="3000" dirty="0" smtClean="0">
                <a:solidFill>
                  <a:srgbClr val="FFFF00"/>
                </a:solidFill>
              </a:rPr>
              <a:t> </a:t>
            </a:r>
            <a:r>
              <a:rPr lang="en-JM" sz="3000" b="1" u="sng" dirty="0" smtClean="0"/>
              <a:t>loose the bands of wickedness</a:t>
            </a:r>
            <a:r>
              <a:rPr lang="en-JM" sz="3000" dirty="0" smtClean="0"/>
              <a:t>, to </a:t>
            </a:r>
            <a:r>
              <a:rPr lang="en-JM" sz="3000" b="1" dirty="0" smtClean="0">
                <a:solidFill>
                  <a:srgbClr val="FFFF00"/>
                </a:solidFill>
              </a:rPr>
              <a:t>(2) </a:t>
            </a:r>
            <a:r>
              <a:rPr lang="en-JM" sz="3000" b="1" u="sng" dirty="0" smtClean="0"/>
              <a:t>undo the heavy burdens</a:t>
            </a:r>
            <a:r>
              <a:rPr lang="en-JM" sz="3000" dirty="0" smtClean="0"/>
              <a:t>, and to </a:t>
            </a:r>
            <a:r>
              <a:rPr lang="en-JM" sz="3000" b="1" dirty="0" smtClean="0">
                <a:solidFill>
                  <a:srgbClr val="FFFF00"/>
                </a:solidFill>
              </a:rPr>
              <a:t>(3) </a:t>
            </a:r>
            <a:r>
              <a:rPr lang="en-JM" sz="3000" b="1" u="sng" dirty="0" smtClean="0"/>
              <a:t>let the oppressed go free</a:t>
            </a:r>
            <a:r>
              <a:rPr lang="en-JM" sz="3000" dirty="0" smtClean="0"/>
              <a:t>, and that ye </a:t>
            </a:r>
            <a:r>
              <a:rPr lang="en-JM" sz="3000" b="1" dirty="0" smtClean="0">
                <a:solidFill>
                  <a:srgbClr val="FFFF00"/>
                </a:solidFill>
              </a:rPr>
              <a:t>(4) </a:t>
            </a:r>
            <a:r>
              <a:rPr lang="en-JM" sz="3000" b="1" u="sng" dirty="0" smtClean="0"/>
              <a:t>break every yoke</a:t>
            </a:r>
            <a:r>
              <a:rPr lang="en-JM" sz="3000" dirty="0" smtClean="0"/>
              <a:t>?</a:t>
            </a:r>
          </a:p>
          <a:p>
            <a:pPr marL="0" indent="0">
              <a:buNone/>
            </a:pPr>
            <a:r>
              <a:rPr lang="en-JM" sz="3000" dirty="0" smtClean="0"/>
              <a:t>7 Is </a:t>
            </a:r>
            <a:r>
              <a:rPr lang="en-JM" sz="3000" dirty="0"/>
              <a:t>it not to </a:t>
            </a:r>
            <a:r>
              <a:rPr lang="en-JM" sz="3000" b="1" dirty="0" smtClean="0">
                <a:solidFill>
                  <a:srgbClr val="FFFF00"/>
                </a:solidFill>
              </a:rPr>
              <a:t>(5) </a:t>
            </a:r>
            <a:r>
              <a:rPr lang="en-JM" sz="3000" b="1" u="sng" dirty="0" smtClean="0"/>
              <a:t>deal </a:t>
            </a:r>
            <a:r>
              <a:rPr lang="en-JM" sz="3000" b="1" u="sng" dirty="0"/>
              <a:t>thy bread to the hungry</a:t>
            </a:r>
            <a:r>
              <a:rPr lang="en-JM" sz="3000" dirty="0"/>
              <a:t>, and that thou </a:t>
            </a:r>
            <a:r>
              <a:rPr lang="en-JM" sz="3000" b="1" dirty="0" smtClean="0">
                <a:solidFill>
                  <a:srgbClr val="FFFF00"/>
                </a:solidFill>
              </a:rPr>
              <a:t>(6)</a:t>
            </a:r>
            <a:r>
              <a:rPr lang="en-JM" sz="3000" dirty="0" smtClean="0"/>
              <a:t> </a:t>
            </a:r>
            <a:r>
              <a:rPr lang="en-JM" sz="3000" b="1" u="sng" dirty="0" smtClean="0"/>
              <a:t>bring </a:t>
            </a:r>
            <a:r>
              <a:rPr lang="en-JM" sz="3000" b="1" u="sng" dirty="0"/>
              <a:t>the poor that are cast out to thy house</a:t>
            </a:r>
            <a:r>
              <a:rPr lang="en-JM" sz="3000" dirty="0"/>
              <a:t>? when thou</a:t>
            </a:r>
            <a:r>
              <a:rPr lang="en-JM" sz="3000" b="1" dirty="0">
                <a:solidFill>
                  <a:srgbClr val="FFFF00"/>
                </a:solidFill>
              </a:rPr>
              <a:t> </a:t>
            </a:r>
            <a:r>
              <a:rPr lang="en-JM" sz="3000" b="1" dirty="0" smtClean="0">
                <a:solidFill>
                  <a:srgbClr val="FFFF00"/>
                </a:solidFill>
              </a:rPr>
              <a:t>(7) </a:t>
            </a:r>
            <a:r>
              <a:rPr lang="en-JM" sz="3000" b="1" u="sng" dirty="0" smtClean="0"/>
              <a:t>seest </a:t>
            </a:r>
            <a:r>
              <a:rPr lang="en-JM" sz="3000" b="1" u="sng" dirty="0"/>
              <a:t>the naked</a:t>
            </a:r>
            <a:r>
              <a:rPr lang="en-JM" sz="3000" dirty="0"/>
              <a:t>, that thou </a:t>
            </a:r>
            <a:r>
              <a:rPr lang="en-JM" sz="3000" b="1" u="sng" dirty="0"/>
              <a:t>cover him</a:t>
            </a:r>
            <a:r>
              <a:rPr lang="en-JM" sz="3000" dirty="0"/>
              <a:t>; and that thou </a:t>
            </a:r>
            <a:r>
              <a:rPr lang="en-JM" sz="3000" b="1" dirty="0" smtClean="0">
                <a:solidFill>
                  <a:srgbClr val="FFFF00"/>
                </a:solidFill>
              </a:rPr>
              <a:t>(8) </a:t>
            </a:r>
            <a:r>
              <a:rPr lang="en-JM" sz="3000" b="1" u="sng" dirty="0" smtClean="0"/>
              <a:t>hide </a:t>
            </a:r>
            <a:r>
              <a:rPr lang="en-JM" sz="3000" b="1" u="sng" dirty="0"/>
              <a:t>not thyself from thine own flesh</a:t>
            </a:r>
            <a:r>
              <a:rPr lang="en-JM" sz="3000" dirty="0" smtClean="0"/>
              <a:t>?</a:t>
            </a:r>
            <a:endParaRPr lang="en-JM" sz="3000" dirty="0"/>
          </a:p>
        </p:txBody>
      </p:sp>
      <p:sp>
        <p:nvSpPr>
          <p:cNvPr id="4" name="Slide Number Placeholder 3"/>
          <p:cNvSpPr>
            <a:spLocks noGrp="1"/>
          </p:cNvSpPr>
          <p:nvPr>
            <p:ph type="sldNum" sz="quarter" idx="12"/>
          </p:nvPr>
        </p:nvSpPr>
        <p:spPr/>
        <p:txBody>
          <a:bodyPr/>
          <a:lstStyle/>
          <a:p>
            <a:fld id="{D9412022-A3C9-497A-A4CA-B86B1D675E26}" type="slidenum">
              <a:rPr lang="en-US" smtClean="0"/>
              <a:t>5</a:t>
            </a:fld>
            <a:endParaRPr lang="en-US"/>
          </a:p>
        </p:txBody>
      </p:sp>
    </p:spTree>
    <p:extLst>
      <p:ext uri="{BB962C8B-B14F-4D97-AF65-F5344CB8AC3E}">
        <p14:creationId xmlns:p14="http://schemas.microsoft.com/office/powerpoint/2010/main" val="40829392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1560" y="466238"/>
            <a:ext cx="10131427" cy="5404337"/>
          </a:xfrm>
        </p:spPr>
        <p:txBody>
          <a:bodyPr>
            <a:noAutofit/>
          </a:bodyPr>
          <a:lstStyle/>
          <a:p>
            <a:r>
              <a:rPr lang="en-JM" sz="3200" b="1" cap="none" dirty="0" smtClean="0"/>
              <a:t>Proverbs 2:3-5 King James Version (KJV)</a:t>
            </a:r>
            <a:br>
              <a:rPr lang="en-JM" sz="3200" b="1" cap="none" dirty="0" smtClean="0"/>
            </a:br>
            <a:r>
              <a:rPr lang="en-JM" sz="3200" b="1" cap="none" dirty="0" smtClean="0"/>
              <a:t/>
            </a:r>
            <a:br>
              <a:rPr lang="en-JM" sz="3200" b="1" cap="none" dirty="0" smtClean="0"/>
            </a:br>
            <a:r>
              <a:rPr lang="en-JM" sz="3200" b="1" cap="none" dirty="0" smtClean="0"/>
              <a:t>3 Yea, if thou criest after knowledge, and liftest up thy voice for understanding;</a:t>
            </a:r>
            <a:br>
              <a:rPr lang="en-JM" sz="3200" b="1" cap="none" dirty="0" smtClean="0"/>
            </a:br>
            <a:r>
              <a:rPr lang="en-JM" sz="3200" b="1" cap="none" dirty="0" smtClean="0"/>
              <a:t/>
            </a:r>
            <a:br>
              <a:rPr lang="en-JM" sz="3200" b="1" cap="none" dirty="0" smtClean="0"/>
            </a:br>
            <a:r>
              <a:rPr lang="en-JM" sz="3200" b="1" cap="none" dirty="0" smtClean="0"/>
              <a:t>4 If thou seekest her as silver, and searchest for her as for hid treasures;</a:t>
            </a:r>
            <a:br>
              <a:rPr lang="en-JM" sz="3200" b="1" cap="none" dirty="0" smtClean="0"/>
            </a:br>
            <a:r>
              <a:rPr lang="en-JM" sz="3200" b="1" cap="none" dirty="0" smtClean="0"/>
              <a:t/>
            </a:r>
            <a:br>
              <a:rPr lang="en-JM" sz="3200" b="1" cap="none" dirty="0" smtClean="0"/>
            </a:br>
            <a:r>
              <a:rPr lang="en-JM" sz="3200" b="1" cap="none" dirty="0" smtClean="0"/>
              <a:t>5 Then shalt thou understand the fear of the lord, and find the knowledge of god.</a:t>
            </a:r>
            <a:endParaRPr lang="en-JM" sz="3200" b="1" cap="none" dirty="0"/>
          </a:p>
        </p:txBody>
      </p:sp>
      <p:sp>
        <p:nvSpPr>
          <p:cNvPr id="4" name="Slide Number Placeholder 3"/>
          <p:cNvSpPr>
            <a:spLocks noGrp="1"/>
          </p:cNvSpPr>
          <p:nvPr>
            <p:ph type="sldNum" sz="quarter" idx="12"/>
          </p:nvPr>
        </p:nvSpPr>
        <p:spPr/>
        <p:txBody>
          <a:bodyPr/>
          <a:lstStyle/>
          <a:p>
            <a:fld id="{D9412022-A3C9-497A-A4CA-B86B1D675E26}" type="slidenum">
              <a:rPr lang="en-US" smtClean="0"/>
              <a:t>50</a:t>
            </a:fld>
            <a:endParaRPr lang="en-US"/>
          </a:p>
        </p:txBody>
      </p:sp>
    </p:spTree>
    <p:extLst>
      <p:ext uri="{BB962C8B-B14F-4D97-AF65-F5344CB8AC3E}">
        <p14:creationId xmlns:p14="http://schemas.microsoft.com/office/powerpoint/2010/main" val="1442279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7154" y="1772530"/>
            <a:ext cx="10131427" cy="3296187"/>
          </a:xfrm>
        </p:spPr>
        <p:txBody>
          <a:bodyPr>
            <a:noAutofit/>
          </a:bodyPr>
          <a:lstStyle/>
          <a:p>
            <a:r>
              <a:rPr lang="en-JM" b="1" cap="none" dirty="0" smtClean="0"/>
              <a:t>Proverbs 8:13 King James Version (KJV)</a:t>
            </a:r>
            <a:r>
              <a:rPr lang="en-JM" cap="none" dirty="0" smtClean="0"/>
              <a:t/>
            </a:r>
            <a:br>
              <a:rPr lang="en-JM" cap="none" dirty="0" smtClean="0"/>
            </a:br>
            <a:r>
              <a:rPr lang="en-JM" cap="none" dirty="0"/>
              <a:t/>
            </a:r>
            <a:br>
              <a:rPr lang="en-JM" cap="none" dirty="0"/>
            </a:br>
            <a:r>
              <a:rPr lang="en-JM" cap="none" dirty="0" smtClean="0"/>
              <a:t>13. </a:t>
            </a:r>
            <a:r>
              <a:rPr lang="en-JM" cap="none" dirty="0"/>
              <a:t>The fear of the Lord is to </a:t>
            </a:r>
            <a:r>
              <a:rPr lang="en-JM" b="1" u="sng" cap="none" dirty="0"/>
              <a:t>hate evil</a:t>
            </a:r>
            <a:r>
              <a:rPr lang="en-JM" cap="none" dirty="0"/>
              <a:t>: </a:t>
            </a:r>
            <a:r>
              <a:rPr lang="en-JM" b="1" cap="none" dirty="0">
                <a:solidFill>
                  <a:srgbClr val="FFFF00"/>
                </a:solidFill>
              </a:rPr>
              <a:t>pride</a:t>
            </a:r>
            <a:r>
              <a:rPr lang="en-JM" cap="none" dirty="0"/>
              <a:t>, and </a:t>
            </a:r>
            <a:r>
              <a:rPr lang="en-JM" b="1" cap="none" dirty="0">
                <a:solidFill>
                  <a:srgbClr val="FFFF00"/>
                </a:solidFill>
              </a:rPr>
              <a:t>arrogancy</a:t>
            </a:r>
            <a:r>
              <a:rPr lang="en-JM" cap="none" dirty="0"/>
              <a:t>, and </a:t>
            </a:r>
            <a:r>
              <a:rPr lang="en-JM" b="1" cap="none" dirty="0">
                <a:solidFill>
                  <a:srgbClr val="FFFF00"/>
                </a:solidFill>
              </a:rPr>
              <a:t>the evil way</a:t>
            </a:r>
            <a:r>
              <a:rPr lang="en-JM" cap="none" dirty="0"/>
              <a:t>, and the </a:t>
            </a:r>
            <a:r>
              <a:rPr lang="en-JM" b="1" cap="none" dirty="0">
                <a:solidFill>
                  <a:srgbClr val="FFFF00"/>
                </a:solidFill>
              </a:rPr>
              <a:t>froward mouth</a:t>
            </a:r>
            <a:r>
              <a:rPr lang="en-JM" cap="none" dirty="0"/>
              <a:t>, do I hate.</a:t>
            </a:r>
          </a:p>
        </p:txBody>
      </p:sp>
      <p:sp>
        <p:nvSpPr>
          <p:cNvPr id="4" name="Slide Number Placeholder 3"/>
          <p:cNvSpPr>
            <a:spLocks noGrp="1"/>
          </p:cNvSpPr>
          <p:nvPr>
            <p:ph type="sldNum" sz="quarter" idx="12"/>
          </p:nvPr>
        </p:nvSpPr>
        <p:spPr/>
        <p:txBody>
          <a:bodyPr/>
          <a:lstStyle/>
          <a:p>
            <a:fld id="{D9412022-A3C9-497A-A4CA-B86B1D675E26}" type="slidenum">
              <a:rPr lang="en-US" smtClean="0"/>
              <a:t>51</a:t>
            </a:fld>
            <a:endParaRPr lang="en-US"/>
          </a:p>
        </p:txBody>
      </p:sp>
    </p:spTree>
    <p:extLst>
      <p:ext uri="{BB962C8B-B14F-4D97-AF65-F5344CB8AC3E}">
        <p14:creationId xmlns:p14="http://schemas.microsoft.com/office/powerpoint/2010/main" val="1562705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977" y="1400175"/>
            <a:ext cx="10415587" cy="3586163"/>
          </a:xfrm>
        </p:spPr>
        <p:txBody>
          <a:bodyPr>
            <a:noAutofit/>
          </a:bodyPr>
          <a:lstStyle/>
          <a:p>
            <a:r>
              <a:rPr lang="en-JM" b="1" cap="none" dirty="0"/>
              <a:t>QUESTION: WHAT’S INSIDE THE </a:t>
            </a:r>
            <a:r>
              <a:rPr lang="en-JM" b="1" cap="none" dirty="0" smtClean="0"/>
              <a:t>ARK OF THE COVENANT? </a:t>
            </a:r>
            <a:br>
              <a:rPr lang="en-JM" b="1" cap="none" dirty="0" smtClean="0"/>
            </a:br>
            <a:r>
              <a:rPr lang="en-JM" b="1" cap="none" dirty="0"/>
              <a:t/>
            </a:r>
            <a:br>
              <a:rPr lang="en-JM" b="1" cap="none" dirty="0"/>
            </a:br>
            <a:r>
              <a:rPr lang="en-JM" b="1" cap="none" dirty="0" smtClean="0"/>
              <a:t>DO THEY HAVE ANY SIGNIFICANCE </a:t>
            </a:r>
            <a:r>
              <a:rPr lang="en-JM" b="1" cap="none" dirty="0"/>
              <a:t>FOR THE ANTITYPICAL FAST</a:t>
            </a:r>
            <a:r>
              <a:rPr lang="en-JM" b="1" cap="none" dirty="0" smtClean="0"/>
              <a:t>?</a:t>
            </a:r>
            <a:endParaRPr lang="en-JM" b="1" dirty="0"/>
          </a:p>
        </p:txBody>
      </p:sp>
      <p:sp>
        <p:nvSpPr>
          <p:cNvPr id="4" name="Slide Number Placeholder 3"/>
          <p:cNvSpPr>
            <a:spLocks noGrp="1"/>
          </p:cNvSpPr>
          <p:nvPr>
            <p:ph type="sldNum" sz="quarter" idx="12"/>
          </p:nvPr>
        </p:nvSpPr>
        <p:spPr/>
        <p:txBody>
          <a:bodyPr/>
          <a:lstStyle/>
          <a:p>
            <a:fld id="{D9412022-A3C9-497A-A4CA-B86B1D675E26}" type="slidenum">
              <a:rPr lang="en-US" smtClean="0"/>
              <a:t>52</a:t>
            </a:fld>
            <a:endParaRPr lang="en-US"/>
          </a:p>
        </p:txBody>
      </p:sp>
    </p:spTree>
    <p:extLst>
      <p:ext uri="{BB962C8B-B14F-4D97-AF65-F5344CB8AC3E}">
        <p14:creationId xmlns:p14="http://schemas.microsoft.com/office/powerpoint/2010/main" val="3929264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19" y="334530"/>
            <a:ext cx="8497673" cy="1106497"/>
          </a:xfrm>
          <a:solidFill>
            <a:srgbClr val="FFFFCC"/>
          </a:solidFill>
          <a:effectLst>
            <a:glow rad="203200">
              <a:srgbClr val="00FFFF"/>
            </a:glow>
          </a:effectLst>
        </p:spPr>
        <p:txBody>
          <a:bodyPr>
            <a:normAutofit fontScale="90000"/>
          </a:bodyPr>
          <a:lstStyle/>
          <a:p>
            <a:pPr algn="ctr"/>
            <a:r>
              <a:rPr lang="en-US" b="1" dirty="0" smtClean="0">
                <a:solidFill>
                  <a:schemeClr val="bg1"/>
                </a:solidFill>
                <a:latin typeface="+mn-lt"/>
              </a:rPr>
              <a:t>INSIDE THE ARK OF THE COVENANT – </a:t>
            </a:r>
            <a:br>
              <a:rPr lang="en-US" b="1" dirty="0" smtClean="0">
                <a:solidFill>
                  <a:schemeClr val="bg1"/>
                </a:solidFill>
                <a:latin typeface="+mn-lt"/>
              </a:rPr>
            </a:br>
            <a:r>
              <a:rPr lang="en-US" b="1" dirty="0" smtClean="0">
                <a:solidFill>
                  <a:schemeClr val="bg1"/>
                </a:solidFill>
                <a:latin typeface="+mn-lt"/>
              </a:rPr>
              <a:t>THE ANTITYPICAL FAST</a:t>
            </a:r>
            <a:endParaRPr lang="en-US" b="1" dirty="0">
              <a:solidFill>
                <a:schemeClr val="bg1"/>
              </a:solidFill>
              <a:latin typeface="+mn-lt"/>
            </a:endParaRPr>
          </a:p>
        </p:txBody>
      </p:sp>
      <p:sp>
        <p:nvSpPr>
          <p:cNvPr id="3" name="Content Placeholder 2"/>
          <p:cNvSpPr>
            <a:spLocks noGrp="1"/>
          </p:cNvSpPr>
          <p:nvPr>
            <p:ph sz="half" idx="1"/>
          </p:nvPr>
        </p:nvSpPr>
        <p:spPr>
          <a:xfrm>
            <a:off x="594362" y="1776307"/>
            <a:ext cx="5166358" cy="4136813"/>
          </a:xfrm>
          <a:solidFill>
            <a:srgbClr val="000099"/>
          </a:solidFill>
          <a:effectLst>
            <a:glow rad="241300">
              <a:srgbClr val="99CC00"/>
            </a:glow>
          </a:effectLst>
        </p:spPr>
        <p:txBody>
          <a:bodyPr>
            <a:noAutofit/>
          </a:bodyPr>
          <a:lstStyle/>
          <a:p>
            <a:pPr marL="0" indent="0">
              <a:buNone/>
            </a:pPr>
            <a:r>
              <a:rPr lang="en-JM" sz="2800" b="1" dirty="0"/>
              <a:t>Hebrews 9:3, 4</a:t>
            </a:r>
            <a:endParaRPr lang="en-JM" sz="2800" b="1" dirty="0" smtClean="0"/>
          </a:p>
          <a:p>
            <a:pPr marL="0" indent="0">
              <a:buNone/>
            </a:pPr>
            <a:r>
              <a:rPr lang="en-JM" sz="2800" b="1" dirty="0" smtClean="0"/>
              <a:t>And </a:t>
            </a:r>
            <a:r>
              <a:rPr lang="en-JM" sz="2800" b="1" dirty="0"/>
              <a:t>after the second veil, the tabernacle which is called the Holiest of all;</a:t>
            </a:r>
          </a:p>
          <a:p>
            <a:pPr marL="0" indent="0">
              <a:buNone/>
            </a:pPr>
            <a:endParaRPr lang="en-US" sz="2800" b="1" dirty="0"/>
          </a:p>
        </p:txBody>
      </p:sp>
      <p:sp>
        <p:nvSpPr>
          <p:cNvPr id="4" name="Content Placeholder 3"/>
          <p:cNvSpPr>
            <a:spLocks noGrp="1"/>
          </p:cNvSpPr>
          <p:nvPr>
            <p:ph sz="half" idx="2"/>
          </p:nvPr>
        </p:nvSpPr>
        <p:spPr>
          <a:xfrm>
            <a:off x="6461760" y="1776307"/>
            <a:ext cx="5193667" cy="4136813"/>
          </a:xfrm>
          <a:solidFill>
            <a:srgbClr val="660033"/>
          </a:solidFill>
          <a:effectLst>
            <a:glow rad="241300">
              <a:srgbClr val="FFC000"/>
            </a:glow>
          </a:effectLst>
        </p:spPr>
        <p:txBody>
          <a:bodyPr>
            <a:normAutofit/>
          </a:bodyPr>
          <a:lstStyle/>
          <a:p>
            <a:pPr marL="0" indent="0">
              <a:buNone/>
            </a:pPr>
            <a:r>
              <a:rPr lang="en-JM" sz="2800" b="1" dirty="0"/>
              <a:t>4 Which had the golden censer, and the ark of the covenant overlaid round about with gold, wherein was the </a:t>
            </a:r>
            <a:r>
              <a:rPr lang="en-JM" sz="2800" b="1" dirty="0">
                <a:solidFill>
                  <a:srgbClr val="FFFF00"/>
                </a:solidFill>
                <a:effectLst>
                  <a:outerShdw blurRad="38100" dist="38100" dir="2700000" algn="tl">
                    <a:srgbClr val="000000">
                      <a:alpha val="43137"/>
                    </a:srgbClr>
                  </a:outerShdw>
                </a:effectLst>
              </a:rPr>
              <a:t>golden pot that had manna</a:t>
            </a:r>
            <a:r>
              <a:rPr lang="en-JM" sz="2800" b="1" dirty="0"/>
              <a:t>, and </a:t>
            </a:r>
            <a:r>
              <a:rPr lang="en-JM" sz="2800" b="1" dirty="0">
                <a:solidFill>
                  <a:srgbClr val="FFFF00"/>
                </a:solidFill>
                <a:effectLst>
                  <a:outerShdw blurRad="38100" dist="38100" dir="2700000" algn="tl">
                    <a:srgbClr val="000000">
                      <a:alpha val="43137"/>
                    </a:srgbClr>
                  </a:outerShdw>
                </a:effectLst>
              </a:rPr>
              <a:t>Aaron's rod that budded</a:t>
            </a:r>
            <a:r>
              <a:rPr lang="en-JM" sz="2800" b="1" dirty="0"/>
              <a:t>, and the </a:t>
            </a:r>
            <a:r>
              <a:rPr lang="en-JM" sz="2800" b="1" dirty="0">
                <a:solidFill>
                  <a:srgbClr val="FFFF00"/>
                </a:solidFill>
                <a:effectLst>
                  <a:outerShdw blurRad="38100" dist="38100" dir="2700000" algn="tl">
                    <a:srgbClr val="000000">
                      <a:alpha val="43137"/>
                    </a:srgbClr>
                  </a:outerShdw>
                </a:effectLst>
              </a:rPr>
              <a:t>tables of the covenant</a:t>
            </a:r>
            <a:r>
              <a:rPr lang="en-JM" sz="2800" b="1" dirty="0"/>
              <a:t>;</a:t>
            </a:r>
          </a:p>
          <a:p>
            <a:pPr marL="0" indent="0">
              <a:buNone/>
            </a:pPr>
            <a:endParaRPr lang="en-US" sz="2800" b="1" dirty="0"/>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53</a:t>
            </a:fld>
            <a:endParaRPr lang="en-US">
              <a:solidFill>
                <a:prstClr val="white"/>
              </a:solidFill>
            </a:endParaRPr>
          </a:p>
        </p:txBody>
      </p:sp>
    </p:spTree>
    <p:extLst>
      <p:ext uri="{BB962C8B-B14F-4D97-AF65-F5344CB8AC3E}">
        <p14:creationId xmlns:p14="http://schemas.microsoft.com/office/powerpoint/2010/main" val="350285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 calcmode="lin" valueType="num">
                                      <p:cBhvr>
                                        <p:cTn id="28" dur="500" fill="hold"/>
                                        <p:tgtEl>
                                          <p:spTgt spid="4">
                                            <p:bg/>
                                          </p:spTgt>
                                        </p:tgtEl>
                                        <p:attrNameLst>
                                          <p:attrName>ppt_w</p:attrName>
                                        </p:attrNameLst>
                                      </p:cBhvr>
                                      <p:tavLst>
                                        <p:tav tm="0">
                                          <p:val>
                                            <p:fltVal val="0"/>
                                          </p:val>
                                        </p:tav>
                                        <p:tav tm="100000">
                                          <p:val>
                                            <p:strVal val="#ppt_w"/>
                                          </p:val>
                                        </p:tav>
                                      </p:tavLst>
                                    </p:anim>
                                    <p:anim calcmode="lin" valueType="num">
                                      <p:cBhvr>
                                        <p:cTn id="29" dur="500" fill="hold"/>
                                        <p:tgtEl>
                                          <p:spTgt spid="4">
                                            <p:bg/>
                                          </p:spTgt>
                                        </p:tgtEl>
                                        <p:attrNameLst>
                                          <p:attrName>ppt_h</p:attrName>
                                        </p:attrNameLst>
                                      </p:cBhvr>
                                      <p:tavLst>
                                        <p:tav tm="0">
                                          <p:val>
                                            <p:fltVal val="0"/>
                                          </p:val>
                                        </p:tav>
                                        <p:tav tm="100000">
                                          <p:val>
                                            <p:strVal val="#ppt_h"/>
                                          </p:val>
                                        </p:tav>
                                      </p:tavLst>
                                    </p:anim>
                                    <p:animEffect transition="in" filter="fade">
                                      <p:cBhvr>
                                        <p:cTn id="30" dur="500"/>
                                        <p:tgtEl>
                                          <p:spTgt spid="4">
                                            <p:bg/>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5469"/>
            <a:ext cx="5957096" cy="2246769"/>
          </a:xfrm>
          <a:prstGeom prst="rect">
            <a:avLst/>
          </a:prstGeom>
          <a:blipFill>
            <a:blip r:embed="rId3">
              <a:lum bright="7000"/>
            </a:blip>
            <a:tile tx="0" ty="0" sx="100000" sy="100000" flip="none" algn="tl"/>
          </a:blipFill>
          <a:ln w="57150">
            <a:solidFill>
              <a:srgbClr val="0070C0"/>
            </a:solidFill>
          </a:ln>
          <a:effectLst/>
        </p:spPr>
        <p:txBody>
          <a:bodyPr wrap="square" lIns="91440" tIns="45720" rIns="91440" bIns="45720">
            <a:spAutoFit/>
          </a:bodyPr>
          <a:lstStyle/>
          <a:p>
            <a:pPr algn="ctr"/>
            <a:r>
              <a:rPr lang="en-US" sz="5400" b="1" dirty="0">
                <a:solidFill>
                  <a:schemeClr val="bg1"/>
                </a:solidFill>
                <a:effectLst>
                  <a:glow rad="228600">
                    <a:srgbClr val="DD9D31">
                      <a:satMod val="175000"/>
                      <a:alpha val="40000"/>
                    </a:srgbClr>
                  </a:glow>
                </a:effectLst>
              </a:rPr>
              <a:t>THE MOST HOLY </a:t>
            </a:r>
            <a:r>
              <a:rPr lang="en-US" sz="5400" b="1" dirty="0" smtClean="0">
                <a:solidFill>
                  <a:schemeClr val="bg1"/>
                </a:solidFill>
                <a:effectLst>
                  <a:glow rad="228600">
                    <a:srgbClr val="DD9D31">
                      <a:satMod val="175000"/>
                      <a:alpha val="40000"/>
                    </a:srgbClr>
                  </a:glow>
                </a:effectLst>
              </a:rPr>
              <a:t>PLACE</a:t>
            </a:r>
          </a:p>
          <a:p>
            <a:pPr algn="ctr"/>
            <a:r>
              <a:rPr lang="en-US" sz="3200" b="1" dirty="0" smtClean="0">
                <a:ln w="6600">
                  <a:solidFill>
                    <a:srgbClr val="477BD1"/>
                  </a:solidFill>
                  <a:prstDash val="solid"/>
                </a:ln>
                <a:solidFill>
                  <a:schemeClr val="bg1"/>
                </a:solidFill>
                <a:effectLst>
                  <a:glow rad="228600">
                    <a:srgbClr val="DD9D31">
                      <a:satMod val="175000"/>
                      <a:alpha val="40000"/>
                    </a:srgbClr>
                  </a:glow>
                </a:effectLst>
              </a:rPr>
              <a:t>Inside the Ark of the Covenant</a:t>
            </a:r>
            <a:endParaRPr lang="en-US" sz="3200" b="1" dirty="0">
              <a:ln w="6600">
                <a:solidFill>
                  <a:srgbClr val="477BD1"/>
                </a:solidFill>
                <a:prstDash val="solid"/>
              </a:ln>
              <a:solidFill>
                <a:schemeClr val="bg1"/>
              </a:solidFill>
              <a:effectLst>
                <a:glow rad="228600">
                  <a:srgbClr val="DD9D31">
                    <a:satMod val="175000"/>
                    <a:alpha val="40000"/>
                  </a:srgbClr>
                </a:glow>
              </a:effectLst>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12000"/>
                    </a14:imgEffect>
                    <a14:imgEffect>
                      <a14:brightnessContrast bright="17000"/>
                    </a14:imgEffect>
                  </a14:imgLayer>
                </a14:imgProps>
              </a:ext>
              <a:ext uri="{28A0092B-C50C-407E-A947-70E740481C1C}">
                <a14:useLocalDpi xmlns:a14="http://schemas.microsoft.com/office/drawing/2010/main" val="0"/>
              </a:ext>
            </a:extLst>
          </a:blip>
          <a:stretch>
            <a:fillRect/>
          </a:stretch>
        </p:blipFill>
        <p:spPr>
          <a:xfrm>
            <a:off x="6286501" y="657435"/>
            <a:ext cx="5800724" cy="5801571"/>
          </a:xfrm>
          <a:prstGeom prst="rect">
            <a:avLst/>
          </a:prstGeom>
        </p:spPr>
      </p:pic>
      <p:sp>
        <p:nvSpPr>
          <p:cNvPr id="3" name="Rectangle 2"/>
          <p:cNvSpPr/>
          <p:nvPr/>
        </p:nvSpPr>
        <p:spPr>
          <a:xfrm>
            <a:off x="576291" y="3732388"/>
            <a:ext cx="5065874" cy="1754326"/>
          </a:xfrm>
          <a:prstGeom prst="rect">
            <a:avLst/>
          </a:prstGeom>
          <a:solidFill>
            <a:srgbClr val="FFFF99"/>
          </a:solidFill>
        </p:spPr>
        <p:txBody>
          <a:bodyPr wrap="none" lIns="91440" tIns="45720" rIns="91440" bIns="45720">
            <a:spAutoFit/>
          </a:bodyPr>
          <a:lstStyle/>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Golden Pot </a:t>
            </a:r>
          </a:p>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that had Manna”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474472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b="1" dirty="0" smtClean="0"/>
              <a:t>CD 461</a:t>
            </a:r>
            <a:endParaRPr lang="en-JM" b="1" dirty="0"/>
          </a:p>
        </p:txBody>
      </p:sp>
      <p:sp>
        <p:nvSpPr>
          <p:cNvPr id="3" name="Content Placeholder 2"/>
          <p:cNvSpPr>
            <a:spLocks noGrp="1"/>
          </p:cNvSpPr>
          <p:nvPr>
            <p:ph idx="1"/>
          </p:nvPr>
        </p:nvSpPr>
        <p:spPr/>
        <p:txBody>
          <a:bodyPr>
            <a:normAutofit/>
          </a:bodyPr>
          <a:lstStyle/>
          <a:p>
            <a:r>
              <a:rPr lang="en-JM" sz="4400" dirty="0"/>
              <a:t> By precept and example make it plain that the food which God gave Adam in his sinless state is the best for man's use as he seeks to </a:t>
            </a:r>
            <a:r>
              <a:rPr lang="en-JM" sz="4400" b="1" u="sng" dirty="0"/>
              <a:t>regain</a:t>
            </a:r>
            <a:r>
              <a:rPr lang="en-JM" sz="4400" dirty="0"/>
              <a:t> that sinless state. </a:t>
            </a:r>
          </a:p>
        </p:txBody>
      </p:sp>
      <p:sp>
        <p:nvSpPr>
          <p:cNvPr id="4" name="Slide Number Placeholder 3"/>
          <p:cNvSpPr>
            <a:spLocks noGrp="1"/>
          </p:cNvSpPr>
          <p:nvPr>
            <p:ph type="sldNum" sz="quarter" idx="12"/>
          </p:nvPr>
        </p:nvSpPr>
        <p:spPr/>
        <p:txBody>
          <a:bodyPr/>
          <a:lstStyle/>
          <a:p>
            <a:fld id="{D9412022-A3C9-497A-A4CA-B86B1D675E26}" type="slidenum">
              <a:rPr lang="en-US" smtClean="0"/>
              <a:t>55</a:t>
            </a:fld>
            <a:endParaRPr lang="en-US"/>
          </a:p>
        </p:txBody>
      </p:sp>
    </p:spTree>
    <p:extLst>
      <p:ext uri="{BB962C8B-B14F-4D97-AF65-F5344CB8AC3E}">
        <p14:creationId xmlns:p14="http://schemas.microsoft.com/office/powerpoint/2010/main" val="36630203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5469"/>
            <a:ext cx="5957096" cy="2246769"/>
          </a:xfrm>
          <a:prstGeom prst="rect">
            <a:avLst/>
          </a:prstGeom>
          <a:blipFill>
            <a:blip r:embed="rId3">
              <a:lum bright="7000"/>
            </a:blip>
            <a:tile tx="0" ty="0" sx="100000" sy="100000" flip="none" algn="tl"/>
          </a:blipFill>
          <a:ln w="57150">
            <a:solidFill>
              <a:srgbClr val="0070C0"/>
            </a:solidFill>
          </a:ln>
          <a:effectLst/>
        </p:spPr>
        <p:txBody>
          <a:bodyPr wrap="square" lIns="91440" tIns="45720" rIns="91440" bIns="45720">
            <a:spAutoFit/>
          </a:bodyPr>
          <a:lstStyle/>
          <a:p>
            <a:pPr algn="ctr"/>
            <a:r>
              <a:rPr lang="en-US" sz="5400" b="1" dirty="0">
                <a:solidFill>
                  <a:schemeClr val="bg1"/>
                </a:solidFill>
                <a:effectLst>
                  <a:glow rad="228600">
                    <a:srgbClr val="DD9D31">
                      <a:satMod val="175000"/>
                      <a:alpha val="40000"/>
                    </a:srgbClr>
                  </a:glow>
                </a:effectLst>
              </a:rPr>
              <a:t>THE MOST HOLY </a:t>
            </a:r>
            <a:r>
              <a:rPr lang="en-US" sz="5400" b="1" dirty="0" smtClean="0">
                <a:solidFill>
                  <a:schemeClr val="bg1"/>
                </a:solidFill>
                <a:effectLst>
                  <a:glow rad="228600">
                    <a:srgbClr val="DD9D31">
                      <a:satMod val="175000"/>
                      <a:alpha val="40000"/>
                    </a:srgbClr>
                  </a:glow>
                </a:effectLst>
              </a:rPr>
              <a:t>PLACE</a:t>
            </a:r>
          </a:p>
          <a:p>
            <a:pPr algn="ctr"/>
            <a:r>
              <a:rPr lang="en-US" sz="3200" b="1" dirty="0" smtClean="0">
                <a:ln w="6600">
                  <a:solidFill>
                    <a:srgbClr val="477BD1"/>
                  </a:solidFill>
                  <a:prstDash val="solid"/>
                </a:ln>
                <a:solidFill>
                  <a:schemeClr val="bg1"/>
                </a:solidFill>
                <a:effectLst>
                  <a:glow rad="228600">
                    <a:srgbClr val="DD9D31">
                      <a:satMod val="175000"/>
                      <a:alpha val="40000"/>
                    </a:srgbClr>
                  </a:glow>
                </a:effectLst>
              </a:rPr>
              <a:t>Inside the Ark of the Covenant</a:t>
            </a:r>
            <a:endParaRPr lang="en-US" sz="3200" b="1" dirty="0">
              <a:ln w="6600">
                <a:solidFill>
                  <a:srgbClr val="477BD1"/>
                </a:solidFill>
                <a:prstDash val="solid"/>
              </a:ln>
              <a:solidFill>
                <a:schemeClr val="bg1"/>
              </a:solidFill>
              <a:effectLst>
                <a:glow rad="228600">
                  <a:srgbClr val="DD9D31">
                    <a:satMod val="175000"/>
                    <a:alpha val="40000"/>
                  </a:srgbClr>
                </a:glow>
              </a:effectLst>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12000"/>
                    </a14:imgEffect>
                    <a14:imgEffect>
                      <a14:brightnessContrast bright="17000"/>
                    </a14:imgEffect>
                  </a14:imgLayer>
                </a14:imgProps>
              </a:ext>
              <a:ext uri="{28A0092B-C50C-407E-A947-70E740481C1C}">
                <a14:useLocalDpi xmlns:a14="http://schemas.microsoft.com/office/drawing/2010/main" val="0"/>
              </a:ext>
            </a:extLst>
          </a:blip>
          <a:stretch>
            <a:fillRect/>
          </a:stretch>
        </p:blipFill>
        <p:spPr>
          <a:xfrm>
            <a:off x="6286501" y="657435"/>
            <a:ext cx="5800724" cy="5801571"/>
          </a:xfrm>
          <a:prstGeom prst="rect">
            <a:avLst/>
          </a:prstGeom>
        </p:spPr>
      </p:pic>
      <p:sp>
        <p:nvSpPr>
          <p:cNvPr id="3" name="Rectangle 2"/>
          <p:cNvSpPr/>
          <p:nvPr/>
        </p:nvSpPr>
        <p:spPr>
          <a:xfrm>
            <a:off x="576291" y="3732388"/>
            <a:ext cx="5065874" cy="1754326"/>
          </a:xfrm>
          <a:prstGeom prst="rect">
            <a:avLst/>
          </a:prstGeom>
          <a:solidFill>
            <a:srgbClr val="FFFF99"/>
          </a:solidFill>
        </p:spPr>
        <p:txBody>
          <a:bodyPr wrap="none" lIns="91440" tIns="45720" rIns="91440" bIns="45720">
            <a:spAutoFit/>
          </a:bodyPr>
          <a:lstStyle/>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Golden Pot </a:t>
            </a:r>
          </a:p>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that had Manna”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079871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336" y="481931"/>
            <a:ext cx="5957096" cy="2246769"/>
          </a:xfrm>
          <a:prstGeom prst="rect">
            <a:avLst/>
          </a:prstGeom>
          <a:blipFill>
            <a:blip r:embed="rId3">
              <a:lum bright="7000"/>
            </a:blip>
            <a:tile tx="0" ty="0" sx="100000" sy="100000" flip="none" algn="tl"/>
          </a:blipFill>
          <a:ln w="57150">
            <a:solidFill>
              <a:srgbClr val="0070C0"/>
            </a:solidFill>
          </a:ln>
          <a:effectLst/>
        </p:spPr>
        <p:txBody>
          <a:bodyPr wrap="square" lIns="91440" tIns="45720" rIns="91440" bIns="45720">
            <a:spAutoFit/>
          </a:bodyPr>
          <a:lstStyle/>
          <a:p>
            <a:pPr algn="ctr"/>
            <a:r>
              <a:rPr lang="en-US" sz="5400" b="1" dirty="0">
                <a:solidFill>
                  <a:schemeClr val="bg1"/>
                </a:solidFill>
                <a:effectLst>
                  <a:glow rad="228600">
                    <a:srgbClr val="DD9D31">
                      <a:satMod val="175000"/>
                      <a:alpha val="40000"/>
                    </a:srgbClr>
                  </a:glow>
                </a:effectLst>
              </a:rPr>
              <a:t>THE MOST HOLY </a:t>
            </a:r>
            <a:r>
              <a:rPr lang="en-US" sz="5400" b="1" dirty="0" smtClean="0">
                <a:solidFill>
                  <a:schemeClr val="bg1"/>
                </a:solidFill>
                <a:effectLst>
                  <a:glow rad="228600">
                    <a:srgbClr val="DD9D31">
                      <a:satMod val="175000"/>
                      <a:alpha val="40000"/>
                    </a:srgbClr>
                  </a:glow>
                </a:effectLst>
              </a:rPr>
              <a:t>PLACE</a:t>
            </a:r>
          </a:p>
          <a:p>
            <a:pPr algn="ctr"/>
            <a:r>
              <a:rPr lang="en-US" sz="3200" b="1" dirty="0" smtClean="0">
                <a:ln w="6600">
                  <a:solidFill>
                    <a:srgbClr val="477BD1"/>
                  </a:solidFill>
                  <a:prstDash val="solid"/>
                </a:ln>
                <a:solidFill>
                  <a:schemeClr val="bg1"/>
                </a:solidFill>
                <a:effectLst>
                  <a:glow rad="228600">
                    <a:srgbClr val="DD9D31">
                      <a:satMod val="175000"/>
                      <a:alpha val="40000"/>
                    </a:srgbClr>
                  </a:glow>
                </a:effectLst>
              </a:rPr>
              <a:t>Inside the Ark of the Covenant</a:t>
            </a:r>
            <a:endParaRPr lang="en-US" sz="3200" b="1" dirty="0">
              <a:ln w="6600">
                <a:solidFill>
                  <a:srgbClr val="477BD1"/>
                </a:solidFill>
                <a:prstDash val="solid"/>
              </a:ln>
              <a:solidFill>
                <a:schemeClr val="bg1"/>
              </a:solidFill>
              <a:effectLst>
                <a:glow rad="228600">
                  <a:srgbClr val="DD9D31">
                    <a:satMod val="175000"/>
                    <a:alpha val="40000"/>
                  </a:srgbClr>
                </a:glow>
              </a:effectLst>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12000"/>
                    </a14:imgEffect>
                    <a14:imgEffect>
                      <a14:brightnessContrast bright="18000"/>
                    </a14:imgEffect>
                  </a14:imgLayer>
                </a14:imgProps>
              </a:ext>
              <a:ext uri="{28A0092B-C50C-407E-A947-70E740481C1C}">
                <a14:useLocalDpi xmlns:a14="http://schemas.microsoft.com/office/drawing/2010/main" val="0"/>
              </a:ext>
            </a:extLst>
          </a:blip>
          <a:stretch>
            <a:fillRect/>
          </a:stretch>
        </p:blipFill>
        <p:spPr>
          <a:xfrm>
            <a:off x="6254416" y="446833"/>
            <a:ext cx="5800724" cy="5801571"/>
          </a:xfrm>
          <a:prstGeom prst="rect">
            <a:avLst/>
          </a:prstGeom>
        </p:spPr>
      </p:pic>
      <p:sp>
        <p:nvSpPr>
          <p:cNvPr id="3" name="Rectangle 2"/>
          <p:cNvSpPr/>
          <p:nvPr/>
        </p:nvSpPr>
        <p:spPr>
          <a:xfrm>
            <a:off x="576291" y="3732388"/>
            <a:ext cx="5065874" cy="1754326"/>
          </a:xfrm>
          <a:prstGeom prst="rect">
            <a:avLst/>
          </a:prstGeom>
          <a:solidFill>
            <a:srgbClr val="FFFF99"/>
          </a:solidFill>
        </p:spPr>
        <p:txBody>
          <a:bodyPr wrap="none" lIns="91440" tIns="45720" rIns="91440" bIns="45720">
            <a:spAutoFit/>
          </a:bodyPr>
          <a:lstStyle/>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Golden Pot </a:t>
            </a:r>
          </a:p>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that had Manna”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5433519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3659" y="418679"/>
            <a:ext cx="9067984" cy="953193"/>
          </a:xfrm>
        </p:spPr>
        <p:txBody>
          <a:bodyPr/>
          <a:lstStyle/>
          <a:p>
            <a:r>
              <a:rPr lang="en-JM" b="1" dirty="0" smtClean="0"/>
              <a:t>COL 374</a:t>
            </a:r>
            <a:endParaRPr lang="en-JM" b="1" dirty="0"/>
          </a:p>
        </p:txBody>
      </p:sp>
      <p:sp>
        <p:nvSpPr>
          <p:cNvPr id="3" name="Content Placeholder 2"/>
          <p:cNvSpPr>
            <a:spLocks noGrp="1"/>
          </p:cNvSpPr>
          <p:nvPr>
            <p:ph idx="1"/>
          </p:nvPr>
        </p:nvSpPr>
        <p:spPr>
          <a:xfrm>
            <a:off x="1093655" y="1224252"/>
            <a:ext cx="10131425" cy="4835235"/>
          </a:xfrm>
        </p:spPr>
        <p:txBody>
          <a:bodyPr>
            <a:normAutofit/>
          </a:bodyPr>
          <a:lstStyle/>
          <a:p>
            <a:pPr algn="just"/>
            <a:r>
              <a:rPr lang="en-JM" sz="3200" dirty="0"/>
              <a:t>God desires us to choose the heavenly in place of the earthly. He opens before us the possibilities of a heavenly investment. He would give encouragement to our loftiest aims, security to our choicest treasure. He declares, "I will make a man more precious than fine gold; even a man than the golden wedge of Ophir." Isaiah 13:12. When the riches that moth devours and rust corrupts shall be swept away, Christ's followers can rejoice in their </a:t>
            </a:r>
            <a:r>
              <a:rPr lang="en-JM" sz="3200" u="sng" dirty="0"/>
              <a:t>heavenly treasure</a:t>
            </a:r>
            <a:r>
              <a:rPr lang="en-JM" sz="3200" dirty="0"/>
              <a:t>, the </a:t>
            </a:r>
            <a:r>
              <a:rPr lang="en-JM" sz="3200" b="1" dirty="0"/>
              <a:t>riches that are imperishable</a:t>
            </a:r>
            <a:r>
              <a:rPr lang="en-JM" sz="3200" dirty="0"/>
              <a:t>. </a:t>
            </a:r>
          </a:p>
        </p:txBody>
      </p:sp>
      <p:sp>
        <p:nvSpPr>
          <p:cNvPr id="4" name="Slide Number Placeholder 3"/>
          <p:cNvSpPr>
            <a:spLocks noGrp="1"/>
          </p:cNvSpPr>
          <p:nvPr>
            <p:ph type="sldNum" sz="quarter" idx="12"/>
          </p:nvPr>
        </p:nvSpPr>
        <p:spPr/>
        <p:txBody>
          <a:bodyPr/>
          <a:lstStyle/>
          <a:p>
            <a:fld id="{D9412022-A3C9-497A-A4CA-B86B1D675E26}" type="slidenum">
              <a:rPr lang="en-US" smtClean="0"/>
              <a:t>58</a:t>
            </a:fld>
            <a:endParaRPr lang="en-US"/>
          </a:p>
        </p:txBody>
      </p:sp>
    </p:spTree>
    <p:extLst>
      <p:ext uri="{BB962C8B-B14F-4D97-AF65-F5344CB8AC3E}">
        <p14:creationId xmlns:p14="http://schemas.microsoft.com/office/powerpoint/2010/main" val="22392537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389" y="194164"/>
            <a:ext cx="10465535" cy="5169877"/>
          </a:xfrm>
        </p:spPr>
        <p:txBody>
          <a:bodyPr>
            <a:normAutofit/>
          </a:bodyPr>
          <a:lstStyle/>
          <a:p>
            <a:pPr algn="just"/>
            <a:r>
              <a:rPr lang="en-JM" sz="3400" dirty="0"/>
              <a:t>The seal of the living God will be placed upon those only who bear a </a:t>
            </a:r>
            <a:r>
              <a:rPr lang="en-JM" sz="3400" b="1" dirty="0"/>
              <a:t>likeness to Christ in </a:t>
            </a:r>
            <a:r>
              <a:rPr lang="en-JM" sz="3400" b="1" u="sng" dirty="0"/>
              <a:t>character</a:t>
            </a:r>
            <a:r>
              <a:rPr lang="en-JM" sz="3400" dirty="0"/>
              <a:t>. {OFC 83.1} </a:t>
            </a:r>
          </a:p>
          <a:p>
            <a:pPr algn="just"/>
            <a:r>
              <a:rPr lang="en-JM" sz="3400" dirty="0"/>
              <a:t>As wax takes the impression of the seal, so the soul is to take the impression of the Spirit of God and retain the </a:t>
            </a:r>
            <a:r>
              <a:rPr lang="en-JM" sz="3400" b="1" u="sng" dirty="0"/>
              <a:t>image of Christ</a:t>
            </a:r>
            <a:r>
              <a:rPr lang="en-JM" sz="3400" dirty="0"/>
              <a:t>. {OFC 83.2} </a:t>
            </a:r>
          </a:p>
          <a:p>
            <a:pPr algn="just"/>
            <a:r>
              <a:rPr lang="en-JM" sz="3400" dirty="0"/>
              <a:t>It </a:t>
            </a:r>
            <a:r>
              <a:rPr lang="en-JM" sz="3400" dirty="0" smtClean="0"/>
              <a:t>is </a:t>
            </a:r>
            <a:r>
              <a:rPr lang="en-JM" sz="3400" i="1" dirty="0"/>
              <a:t>obedience</a:t>
            </a:r>
            <a:r>
              <a:rPr lang="en-JM" sz="3400" dirty="0"/>
              <a:t> </a:t>
            </a:r>
            <a:r>
              <a:rPr lang="en-JM" sz="3400" dirty="0" smtClean="0"/>
              <a:t>to </a:t>
            </a:r>
            <a:r>
              <a:rPr lang="en-JM" sz="3400" dirty="0"/>
              <a:t>the principles of the commandments of God, that molds the </a:t>
            </a:r>
            <a:r>
              <a:rPr lang="en-JM" sz="3400" b="1" u="sng" dirty="0"/>
              <a:t>character</a:t>
            </a:r>
            <a:r>
              <a:rPr lang="en-JM" sz="3400" dirty="0"/>
              <a:t> after the divine similitude. {OFC 83.3} </a:t>
            </a:r>
          </a:p>
        </p:txBody>
      </p:sp>
      <p:sp>
        <p:nvSpPr>
          <p:cNvPr id="4" name="Slide Number Placeholder 3"/>
          <p:cNvSpPr>
            <a:spLocks noGrp="1"/>
          </p:cNvSpPr>
          <p:nvPr>
            <p:ph type="sldNum" sz="quarter" idx="12"/>
          </p:nvPr>
        </p:nvSpPr>
        <p:spPr/>
        <p:txBody>
          <a:bodyPr/>
          <a:lstStyle/>
          <a:p>
            <a:fld id="{D9412022-A3C9-497A-A4CA-B86B1D675E26}" type="slidenum">
              <a:rPr lang="en-US" smtClean="0"/>
              <a:t>59</a:t>
            </a:fld>
            <a:endParaRPr lang="en-US"/>
          </a:p>
        </p:txBody>
      </p:sp>
      <p:sp>
        <p:nvSpPr>
          <p:cNvPr id="5" name="7-Point Star 4"/>
          <p:cNvSpPr/>
          <p:nvPr/>
        </p:nvSpPr>
        <p:spPr>
          <a:xfrm>
            <a:off x="6607275" y="4612321"/>
            <a:ext cx="3451123" cy="196546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2800" b="1" i="1" dirty="0" smtClean="0">
                <a:solidFill>
                  <a:srgbClr val="FF0000"/>
                </a:solidFill>
                <a:effectLst>
                  <a:outerShdw blurRad="38100" dist="38100" dir="2700000" algn="tl">
                    <a:srgbClr val="000000">
                      <a:alpha val="43137"/>
                    </a:srgbClr>
                  </a:outerShdw>
                </a:effectLst>
              </a:rPr>
              <a:t>OBEDIENCE</a:t>
            </a:r>
            <a:endParaRPr lang="en-JM" sz="28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5265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2" y="413784"/>
            <a:ext cx="4860560" cy="747713"/>
          </a:xfrm>
        </p:spPr>
        <p:txBody>
          <a:bodyPr>
            <a:noAutofit/>
          </a:bodyPr>
          <a:lstStyle/>
          <a:p>
            <a:r>
              <a:rPr lang="en-JM" sz="4800" b="1" dirty="0" smtClean="0"/>
              <a:t>(4) </a:t>
            </a:r>
            <a:r>
              <a:rPr lang="en-JM" sz="4800" b="1" dirty="0"/>
              <a:t>ISAIAH </a:t>
            </a:r>
            <a:r>
              <a:rPr lang="en-JM" sz="4800" b="1" dirty="0" smtClean="0"/>
              <a:t>58:5 </a:t>
            </a:r>
            <a:r>
              <a:rPr lang="en-JM" sz="4800" b="1" dirty="0"/>
              <a:t>- </a:t>
            </a:r>
            <a:r>
              <a:rPr lang="en-JM" sz="4800" b="1" dirty="0" smtClean="0"/>
              <a:t>8</a:t>
            </a:r>
            <a:endParaRPr lang="en-JM" sz="4800" dirty="0"/>
          </a:p>
        </p:txBody>
      </p:sp>
      <p:sp>
        <p:nvSpPr>
          <p:cNvPr id="3" name="Content Placeholder 2"/>
          <p:cNvSpPr>
            <a:spLocks noGrp="1"/>
          </p:cNvSpPr>
          <p:nvPr>
            <p:ph idx="1"/>
          </p:nvPr>
        </p:nvSpPr>
        <p:spPr>
          <a:xfrm>
            <a:off x="254834" y="1387994"/>
            <a:ext cx="11632366" cy="5072063"/>
          </a:xfrm>
        </p:spPr>
        <p:txBody>
          <a:bodyPr>
            <a:noAutofit/>
          </a:bodyPr>
          <a:lstStyle/>
          <a:p>
            <a:pPr marL="0" indent="0">
              <a:buNone/>
            </a:pPr>
            <a:r>
              <a:rPr lang="en-JM" sz="4400" dirty="0"/>
              <a:t>8 Then </a:t>
            </a:r>
            <a:r>
              <a:rPr lang="en-JM" sz="4400" dirty="0" smtClean="0"/>
              <a:t>shall:</a:t>
            </a:r>
          </a:p>
          <a:p>
            <a:pPr marL="0" indent="0">
              <a:buNone/>
            </a:pPr>
            <a:r>
              <a:rPr lang="en-JM" sz="4400" dirty="0" smtClean="0"/>
              <a:t>1. </a:t>
            </a:r>
            <a:r>
              <a:rPr lang="en-JM" sz="4400" b="1" u="sng" dirty="0">
                <a:solidFill>
                  <a:srgbClr val="00FFFF"/>
                </a:solidFill>
              </a:rPr>
              <a:t>thy light break forth as the morning</a:t>
            </a:r>
            <a:r>
              <a:rPr lang="en-JM" sz="4400" dirty="0"/>
              <a:t>, and </a:t>
            </a:r>
            <a:r>
              <a:rPr lang="en-JM" sz="4400" dirty="0" smtClean="0"/>
              <a:t>        2. </a:t>
            </a:r>
            <a:r>
              <a:rPr lang="en-JM" sz="4400" b="1" u="sng" dirty="0" smtClean="0">
                <a:solidFill>
                  <a:srgbClr val="00B0F0"/>
                </a:solidFill>
              </a:rPr>
              <a:t>thine </a:t>
            </a:r>
            <a:r>
              <a:rPr lang="en-JM" sz="4400" b="1" u="sng" dirty="0">
                <a:solidFill>
                  <a:srgbClr val="00B0F0"/>
                </a:solidFill>
              </a:rPr>
              <a:t>health shall spring forth speedily</a:t>
            </a:r>
            <a:r>
              <a:rPr lang="en-JM" sz="4400" dirty="0"/>
              <a:t>: and </a:t>
            </a:r>
            <a:r>
              <a:rPr lang="en-JM" sz="4400" dirty="0" smtClean="0"/>
              <a:t>   3. </a:t>
            </a:r>
            <a:r>
              <a:rPr lang="en-JM" sz="4400" b="1" u="sng" dirty="0" smtClean="0">
                <a:solidFill>
                  <a:schemeClr val="accent6">
                    <a:lumMod val="60000"/>
                    <a:lumOff val="40000"/>
                  </a:schemeClr>
                </a:solidFill>
              </a:rPr>
              <a:t>thy </a:t>
            </a:r>
            <a:r>
              <a:rPr lang="en-JM" sz="4400" b="1" u="sng" dirty="0">
                <a:solidFill>
                  <a:schemeClr val="accent6">
                    <a:lumMod val="60000"/>
                    <a:lumOff val="40000"/>
                  </a:schemeClr>
                </a:solidFill>
              </a:rPr>
              <a:t>righteousness shall go before thee</a:t>
            </a:r>
            <a:r>
              <a:rPr lang="en-JM" sz="4400" dirty="0"/>
              <a:t>; </a:t>
            </a:r>
            <a:r>
              <a:rPr lang="en-JM" sz="4400" dirty="0" smtClean="0"/>
              <a:t>            4. </a:t>
            </a:r>
            <a:r>
              <a:rPr lang="en-JM" sz="4400" b="1" u="sng" dirty="0" smtClean="0">
                <a:solidFill>
                  <a:srgbClr val="FFFF00"/>
                </a:solidFill>
              </a:rPr>
              <a:t>the </a:t>
            </a:r>
            <a:r>
              <a:rPr lang="en-JM" sz="4400" b="1" u="sng" dirty="0">
                <a:solidFill>
                  <a:srgbClr val="FFFF00"/>
                </a:solidFill>
              </a:rPr>
              <a:t>glory of the </a:t>
            </a:r>
            <a:r>
              <a:rPr lang="en-JM" sz="4400" b="1" u="sng" cap="small" dirty="0">
                <a:solidFill>
                  <a:srgbClr val="FFFF00"/>
                </a:solidFill>
              </a:rPr>
              <a:t>Lord </a:t>
            </a:r>
            <a:r>
              <a:rPr lang="en-JM" sz="4400" b="1" u="sng" dirty="0">
                <a:solidFill>
                  <a:srgbClr val="FFFF00"/>
                </a:solidFill>
              </a:rPr>
              <a:t>shall be thy rereward</a:t>
            </a:r>
            <a:r>
              <a:rPr lang="en-JM" sz="4400" dirty="0"/>
              <a:t>.</a:t>
            </a:r>
          </a:p>
        </p:txBody>
      </p:sp>
      <p:sp>
        <p:nvSpPr>
          <p:cNvPr id="4" name="Slide Number Placeholder 3"/>
          <p:cNvSpPr>
            <a:spLocks noGrp="1"/>
          </p:cNvSpPr>
          <p:nvPr>
            <p:ph type="sldNum" sz="quarter" idx="12"/>
          </p:nvPr>
        </p:nvSpPr>
        <p:spPr/>
        <p:txBody>
          <a:bodyPr/>
          <a:lstStyle/>
          <a:p>
            <a:fld id="{D9412022-A3C9-497A-A4CA-B86B1D675E26}" type="slidenum">
              <a:rPr lang="en-US" smtClean="0"/>
              <a:t>6</a:t>
            </a:fld>
            <a:endParaRPr lang="en-US"/>
          </a:p>
        </p:txBody>
      </p:sp>
    </p:spTree>
    <p:extLst>
      <p:ext uri="{BB962C8B-B14F-4D97-AF65-F5344CB8AC3E}">
        <p14:creationId xmlns:p14="http://schemas.microsoft.com/office/powerpoint/2010/main" val="4805726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892" y="784100"/>
            <a:ext cx="10465535" cy="5169877"/>
          </a:xfrm>
        </p:spPr>
        <p:txBody>
          <a:bodyPr>
            <a:normAutofit/>
          </a:bodyPr>
          <a:lstStyle/>
          <a:p>
            <a:pPr algn="just"/>
            <a:r>
              <a:rPr lang="en-JM" sz="3400" b="1" dirty="0"/>
              <a:t>Mark this point with care</a:t>
            </a:r>
            <a:r>
              <a:rPr lang="en-JM" sz="3400" dirty="0"/>
              <a:t>: Those who receive the pure mark of truth, wrought in them by the power of the Holy Ghost, represented by a mark by the man in linen, are those "that sigh and that cry for all the abominations that be done" </a:t>
            </a:r>
            <a:r>
              <a:rPr lang="en-JM" sz="3400" b="1" u="sng" dirty="0"/>
              <a:t>in the church</a:t>
            </a:r>
            <a:r>
              <a:rPr lang="en-JM" sz="3400" dirty="0"/>
              <a:t>.  {Mar 240.2}  </a:t>
            </a:r>
          </a:p>
          <a:p>
            <a:pPr algn="just"/>
            <a:r>
              <a:rPr lang="en-JM" sz="3400" dirty="0" smtClean="0"/>
              <a:t>The </a:t>
            </a:r>
            <a:r>
              <a:rPr lang="en-JM" sz="3400" dirty="0"/>
              <a:t>class who do not feel grieved over their own spiritual declension, nor mourn over the sins of others, will be left without the seal of God. . . </a:t>
            </a:r>
          </a:p>
        </p:txBody>
      </p:sp>
      <p:sp>
        <p:nvSpPr>
          <p:cNvPr id="4" name="Slide Number Placeholder 3"/>
          <p:cNvSpPr>
            <a:spLocks noGrp="1"/>
          </p:cNvSpPr>
          <p:nvPr>
            <p:ph type="sldNum" sz="quarter" idx="12"/>
          </p:nvPr>
        </p:nvSpPr>
        <p:spPr/>
        <p:txBody>
          <a:bodyPr/>
          <a:lstStyle/>
          <a:p>
            <a:fld id="{D9412022-A3C9-497A-A4CA-B86B1D675E26}" type="slidenum">
              <a:rPr lang="en-US" smtClean="0"/>
              <a:t>60</a:t>
            </a:fld>
            <a:endParaRPr lang="en-US"/>
          </a:p>
        </p:txBody>
      </p:sp>
    </p:spTree>
    <p:extLst>
      <p:ext uri="{BB962C8B-B14F-4D97-AF65-F5344CB8AC3E}">
        <p14:creationId xmlns:p14="http://schemas.microsoft.com/office/powerpoint/2010/main" val="36837986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070" y="689938"/>
            <a:ext cx="10465535" cy="5169877"/>
          </a:xfrm>
        </p:spPr>
        <p:txBody>
          <a:bodyPr>
            <a:normAutofit/>
          </a:bodyPr>
          <a:lstStyle/>
          <a:p>
            <a:pPr algn="just"/>
            <a:r>
              <a:rPr lang="en-JM" sz="3800" dirty="0"/>
              <a:t>Not one of us will ever receive the </a:t>
            </a:r>
            <a:r>
              <a:rPr lang="en-JM" sz="3800" b="1" u="sng" dirty="0">
                <a:solidFill>
                  <a:srgbClr val="FFFF00"/>
                </a:solidFill>
              </a:rPr>
              <a:t>seal of God</a:t>
            </a:r>
            <a:r>
              <a:rPr lang="en-JM" sz="3800" u="sng" dirty="0"/>
              <a:t> </a:t>
            </a:r>
            <a:r>
              <a:rPr lang="en-JM" sz="3800" dirty="0"/>
              <a:t>while our </a:t>
            </a:r>
            <a:r>
              <a:rPr lang="en-JM" sz="3800" b="1" u="sng" dirty="0"/>
              <a:t>characters</a:t>
            </a:r>
            <a:r>
              <a:rPr lang="en-JM" sz="3800" dirty="0"/>
              <a:t> have one spot or stain upon them. It is left with us to remedy the defects in our </a:t>
            </a:r>
            <a:r>
              <a:rPr lang="en-JM" sz="3800" b="1" u="sng" dirty="0"/>
              <a:t>characters</a:t>
            </a:r>
            <a:r>
              <a:rPr lang="en-JM" sz="3800" dirty="0"/>
              <a:t>, to cleanse the soul temple of every defilement. Then the </a:t>
            </a:r>
            <a:r>
              <a:rPr lang="en-JM" sz="3800" b="1" u="sng" dirty="0">
                <a:solidFill>
                  <a:srgbClr val="FFFF00"/>
                </a:solidFill>
              </a:rPr>
              <a:t>latter rain</a:t>
            </a:r>
            <a:r>
              <a:rPr lang="en-JM" sz="3800" dirty="0"/>
              <a:t> will fall upon us as the early rain fell upon the disciples on the Day of Pentecost. {</a:t>
            </a:r>
            <a:r>
              <a:rPr lang="en-JM" sz="3800" dirty="0" err="1"/>
              <a:t>CCh</a:t>
            </a:r>
            <a:r>
              <a:rPr lang="en-JM" sz="3800" dirty="0"/>
              <a:t> 334.1} </a:t>
            </a:r>
          </a:p>
        </p:txBody>
      </p:sp>
      <p:sp>
        <p:nvSpPr>
          <p:cNvPr id="4" name="Slide Number Placeholder 3"/>
          <p:cNvSpPr>
            <a:spLocks noGrp="1"/>
          </p:cNvSpPr>
          <p:nvPr>
            <p:ph type="sldNum" sz="quarter" idx="12"/>
          </p:nvPr>
        </p:nvSpPr>
        <p:spPr/>
        <p:txBody>
          <a:bodyPr/>
          <a:lstStyle/>
          <a:p>
            <a:fld id="{D9412022-A3C9-497A-A4CA-B86B1D675E26}" type="slidenum">
              <a:rPr lang="en-US" smtClean="0"/>
              <a:t>61</a:t>
            </a:fld>
            <a:endParaRPr lang="en-US"/>
          </a:p>
        </p:txBody>
      </p:sp>
    </p:spTree>
    <p:extLst>
      <p:ext uri="{BB962C8B-B14F-4D97-AF65-F5344CB8AC3E}">
        <p14:creationId xmlns:p14="http://schemas.microsoft.com/office/powerpoint/2010/main" val="21377234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346" y="1740310"/>
            <a:ext cx="10880904" cy="4119505"/>
          </a:xfrm>
        </p:spPr>
        <p:txBody>
          <a:bodyPr>
            <a:noAutofit/>
          </a:bodyPr>
          <a:lstStyle/>
          <a:p>
            <a:r>
              <a:rPr lang="en-JM" sz="3600" b="1" dirty="0" smtClean="0"/>
              <a:t>12</a:t>
            </a:r>
            <a:r>
              <a:rPr lang="en-JM" sz="3600" b="1" dirty="0"/>
              <a:t> </a:t>
            </a:r>
            <a:r>
              <a:rPr lang="en-JM" sz="3600" dirty="0"/>
              <a:t>I beseech you therefore, brethren, by the mercies of God, that ye present your bodies </a:t>
            </a:r>
            <a:r>
              <a:rPr lang="en-JM" sz="3600" b="1" u="sng" dirty="0"/>
              <a:t>a living sacrifice</a:t>
            </a:r>
            <a:r>
              <a:rPr lang="en-JM" sz="3600" dirty="0"/>
              <a:t>, </a:t>
            </a:r>
            <a:r>
              <a:rPr lang="en-JM" sz="3600" b="1" u="sng" dirty="0">
                <a:solidFill>
                  <a:srgbClr val="FFFF00"/>
                </a:solidFill>
              </a:rPr>
              <a:t>holy</a:t>
            </a:r>
            <a:r>
              <a:rPr lang="en-JM" sz="3600" dirty="0"/>
              <a:t>, acceptable unto God, which is your reasonable service.</a:t>
            </a:r>
          </a:p>
          <a:p>
            <a:r>
              <a:rPr lang="en-JM" sz="3600" b="1" baseline="30000" dirty="0"/>
              <a:t>2 </a:t>
            </a:r>
            <a:r>
              <a:rPr lang="en-JM" sz="3600" dirty="0"/>
              <a:t>And be not conformed to this world: but be ye </a:t>
            </a:r>
            <a:r>
              <a:rPr lang="en-JM" sz="3600" b="1" u="sng" dirty="0"/>
              <a:t>transformed</a:t>
            </a:r>
            <a:r>
              <a:rPr lang="en-JM" sz="3600" dirty="0"/>
              <a:t> by the renewing of your mind, that ye may prove what is that good, and acceptable, and perfect, will of God.</a:t>
            </a:r>
          </a:p>
        </p:txBody>
      </p:sp>
      <p:sp>
        <p:nvSpPr>
          <p:cNvPr id="4" name="Slide Number Placeholder 3"/>
          <p:cNvSpPr>
            <a:spLocks noGrp="1"/>
          </p:cNvSpPr>
          <p:nvPr>
            <p:ph type="sldNum" sz="quarter" idx="12"/>
          </p:nvPr>
        </p:nvSpPr>
        <p:spPr/>
        <p:txBody>
          <a:bodyPr/>
          <a:lstStyle/>
          <a:p>
            <a:fld id="{D9412022-A3C9-497A-A4CA-B86B1D675E26}" type="slidenum">
              <a:rPr lang="en-US" smtClean="0"/>
              <a:t>62</a:t>
            </a:fld>
            <a:endParaRPr lang="en-US"/>
          </a:p>
        </p:txBody>
      </p:sp>
      <p:sp>
        <p:nvSpPr>
          <p:cNvPr id="5" name="TextBox 4"/>
          <p:cNvSpPr txBox="1"/>
          <p:nvPr/>
        </p:nvSpPr>
        <p:spPr>
          <a:xfrm>
            <a:off x="1002895" y="722671"/>
            <a:ext cx="7256201" cy="646331"/>
          </a:xfrm>
          <a:prstGeom prst="rect">
            <a:avLst/>
          </a:prstGeom>
          <a:noFill/>
        </p:spPr>
        <p:txBody>
          <a:bodyPr wrap="square" rtlCol="0">
            <a:spAutoFit/>
          </a:bodyPr>
          <a:lstStyle/>
          <a:p>
            <a:r>
              <a:rPr lang="en-JM" sz="3600" b="1" dirty="0"/>
              <a:t>Romans 12 King James Version (KJV</a:t>
            </a:r>
            <a:r>
              <a:rPr lang="en-JM" sz="3600" b="1" dirty="0" smtClean="0"/>
              <a:t>)</a:t>
            </a:r>
            <a:endParaRPr lang="en-JM" sz="3600" b="1" dirty="0"/>
          </a:p>
        </p:txBody>
      </p:sp>
    </p:spTree>
    <p:extLst>
      <p:ext uri="{BB962C8B-B14F-4D97-AF65-F5344CB8AC3E}">
        <p14:creationId xmlns:p14="http://schemas.microsoft.com/office/powerpoint/2010/main" val="13601828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336" y="481931"/>
            <a:ext cx="5957096" cy="2246769"/>
          </a:xfrm>
          <a:prstGeom prst="rect">
            <a:avLst/>
          </a:prstGeom>
          <a:blipFill>
            <a:blip r:embed="rId3">
              <a:lum bright="7000"/>
            </a:blip>
            <a:tile tx="0" ty="0" sx="100000" sy="100000" flip="none" algn="tl"/>
          </a:blipFill>
          <a:ln w="57150">
            <a:solidFill>
              <a:srgbClr val="0070C0"/>
            </a:solidFill>
          </a:ln>
          <a:effectLst/>
        </p:spPr>
        <p:txBody>
          <a:bodyPr wrap="square" lIns="91440" tIns="45720" rIns="91440" bIns="45720">
            <a:spAutoFit/>
          </a:bodyPr>
          <a:lstStyle/>
          <a:p>
            <a:pPr algn="ctr"/>
            <a:r>
              <a:rPr lang="en-US" sz="5400" b="1" dirty="0">
                <a:solidFill>
                  <a:schemeClr val="bg1"/>
                </a:solidFill>
                <a:effectLst>
                  <a:glow rad="228600">
                    <a:srgbClr val="DD9D31">
                      <a:satMod val="175000"/>
                      <a:alpha val="40000"/>
                    </a:srgbClr>
                  </a:glow>
                </a:effectLst>
              </a:rPr>
              <a:t>THE MOST HOLY </a:t>
            </a:r>
            <a:r>
              <a:rPr lang="en-US" sz="5400" b="1" dirty="0" smtClean="0">
                <a:solidFill>
                  <a:schemeClr val="bg1"/>
                </a:solidFill>
                <a:effectLst>
                  <a:glow rad="228600">
                    <a:srgbClr val="DD9D31">
                      <a:satMod val="175000"/>
                      <a:alpha val="40000"/>
                    </a:srgbClr>
                  </a:glow>
                </a:effectLst>
              </a:rPr>
              <a:t>PLACE</a:t>
            </a:r>
          </a:p>
          <a:p>
            <a:pPr algn="ctr"/>
            <a:r>
              <a:rPr lang="en-US" sz="3200" b="1" dirty="0" smtClean="0">
                <a:ln w="6600">
                  <a:solidFill>
                    <a:srgbClr val="477BD1"/>
                  </a:solidFill>
                  <a:prstDash val="solid"/>
                </a:ln>
                <a:solidFill>
                  <a:schemeClr val="bg1"/>
                </a:solidFill>
                <a:effectLst>
                  <a:glow rad="228600">
                    <a:srgbClr val="DD9D31">
                      <a:satMod val="175000"/>
                      <a:alpha val="40000"/>
                    </a:srgbClr>
                  </a:glow>
                </a:effectLst>
              </a:rPr>
              <a:t>Inside the Ark of the Covenant</a:t>
            </a:r>
            <a:endParaRPr lang="en-US" sz="3200" b="1" dirty="0">
              <a:ln w="6600">
                <a:solidFill>
                  <a:srgbClr val="477BD1"/>
                </a:solidFill>
                <a:prstDash val="solid"/>
              </a:ln>
              <a:solidFill>
                <a:schemeClr val="bg1"/>
              </a:solidFill>
              <a:effectLst>
                <a:glow rad="228600">
                  <a:srgbClr val="DD9D31">
                    <a:satMod val="175000"/>
                    <a:alpha val="40000"/>
                  </a:srgbClr>
                </a:glow>
              </a:effectLst>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12000"/>
                    </a14:imgEffect>
                    <a14:imgEffect>
                      <a14:brightnessContrast bright="18000"/>
                    </a14:imgEffect>
                  </a14:imgLayer>
                </a14:imgProps>
              </a:ext>
              <a:ext uri="{28A0092B-C50C-407E-A947-70E740481C1C}">
                <a14:useLocalDpi xmlns:a14="http://schemas.microsoft.com/office/drawing/2010/main" val="0"/>
              </a:ext>
            </a:extLst>
          </a:blip>
          <a:stretch>
            <a:fillRect/>
          </a:stretch>
        </p:blipFill>
        <p:spPr>
          <a:xfrm>
            <a:off x="6254416" y="446833"/>
            <a:ext cx="5800724" cy="5801571"/>
          </a:xfrm>
          <a:prstGeom prst="rect">
            <a:avLst/>
          </a:prstGeom>
        </p:spPr>
      </p:pic>
      <p:sp>
        <p:nvSpPr>
          <p:cNvPr id="3" name="Rectangle 2"/>
          <p:cNvSpPr/>
          <p:nvPr/>
        </p:nvSpPr>
        <p:spPr>
          <a:xfrm>
            <a:off x="576291" y="3732388"/>
            <a:ext cx="5065874" cy="1754326"/>
          </a:xfrm>
          <a:prstGeom prst="rect">
            <a:avLst/>
          </a:prstGeom>
          <a:solidFill>
            <a:srgbClr val="FFFF99"/>
          </a:solidFill>
        </p:spPr>
        <p:txBody>
          <a:bodyPr wrap="none" lIns="91440" tIns="45720" rIns="91440" bIns="45720">
            <a:spAutoFit/>
          </a:bodyPr>
          <a:lstStyle/>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Golden Pot </a:t>
            </a:r>
          </a:p>
          <a:p>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that had Manna”</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8194570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1" y="381001"/>
            <a:ext cx="10131425" cy="655320"/>
          </a:xfrm>
        </p:spPr>
        <p:txBody>
          <a:bodyPr/>
          <a:lstStyle/>
          <a:p>
            <a:r>
              <a:rPr lang="en-JM" b="1" dirty="0" smtClean="0"/>
              <a:t>Reading assignment – john chapter six (6)</a:t>
            </a:r>
            <a:endParaRPr lang="en-JM" b="1" dirty="0"/>
          </a:p>
        </p:txBody>
      </p:sp>
      <p:sp>
        <p:nvSpPr>
          <p:cNvPr id="3" name="Content Placeholder 2"/>
          <p:cNvSpPr>
            <a:spLocks noGrp="1"/>
          </p:cNvSpPr>
          <p:nvPr>
            <p:ph idx="1"/>
          </p:nvPr>
        </p:nvSpPr>
        <p:spPr>
          <a:xfrm>
            <a:off x="685801" y="1356360"/>
            <a:ext cx="10131425" cy="4892039"/>
          </a:xfrm>
        </p:spPr>
        <p:txBody>
          <a:bodyPr>
            <a:normAutofit/>
          </a:bodyPr>
          <a:lstStyle/>
          <a:p>
            <a:r>
              <a:rPr lang="en-JM" sz="3200" b="1" dirty="0" smtClean="0"/>
              <a:t>John 6:35 </a:t>
            </a:r>
            <a:r>
              <a:rPr lang="en-JM" sz="3200" dirty="0" smtClean="0"/>
              <a:t>And </a:t>
            </a:r>
            <a:r>
              <a:rPr lang="en-JM" sz="3200" dirty="0"/>
              <a:t>Jesus said unto them, </a:t>
            </a:r>
            <a:r>
              <a:rPr lang="en-JM" sz="3200" b="1" dirty="0"/>
              <a:t>I</a:t>
            </a:r>
            <a:r>
              <a:rPr lang="en-JM" sz="3200" dirty="0"/>
              <a:t> </a:t>
            </a:r>
            <a:r>
              <a:rPr lang="en-JM" sz="3200" b="1" dirty="0"/>
              <a:t>am</a:t>
            </a:r>
            <a:r>
              <a:rPr lang="en-JM" sz="3200" dirty="0"/>
              <a:t> the </a:t>
            </a:r>
            <a:r>
              <a:rPr lang="en-JM" sz="3200" b="1" dirty="0"/>
              <a:t>bread</a:t>
            </a:r>
            <a:r>
              <a:rPr lang="en-JM" sz="3200" dirty="0"/>
              <a:t> of life: he that cometh to me shall never hunger; and he that believeth on me shall never </a:t>
            </a:r>
            <a:r>
              <a:rPr lang="en-JM" sz="3200" dirty="0" smtClean="0"/>
              <a:t>thirst.</a:t>
            </a:r>
            <a:endParaRPr lang="en-JM" sz="3200" b="1" dirty="0"/>
          </a:p>
          <a:p>
            <a:r>
              <a:rPr lang="en-JM" sz="3200" b="1" dirty="0" smtClean="0"/>
              <a:t>John 6:48 I</a:t>
            </a:r>
            <a:r>
              <a:rPr lang="en-JM" sz="3200" dirty="0"/>
              <a:t> </a:t>
            </a:r>
            <a:r>
              <a:rPr lang="en-JM" sz="3200" b="1" dirty="0"/>
              <a:t>am</a:t>
            </a:r>
            <a:r>
              <a:rPr lang="en-JM" sz="3200" dirty="0"/>
              <a:t> </a:t>
            </a:r>
            <a:r>
              <a:rPr lang="en-JM" sz="3200" b="1" dirty="0"/>
              <a:t>that</a:t>
            </a:r>
            <a:r>
              <a:rPr lang="en-JM" sz="3200" dirty="0"/>
              <a:t> </a:t>
            </a:r>
            <a:r>
              <a:rPr lang="en-JM" sz="3200" b="1" dirty="0"/>
              <a:t>bread</a:t>
            </a:r>
            <a:r>
              <a:rPr lang="en-JM" sz="3200" dirty="0"/>
              <a:t> of </a:t>
            </a:r>
            <a:r>
              <a:rPr lang="en-JM" sz="3200" dirty="0" smtClean="0"/>
              <a:t>life.</a:t>
            </a:r>
            <a:endParaRPr lang="en-JM" sz="3200" b="1" dirty="0"/>
          </a:p>
          <a:p>
            <a:r>
              <a:rPr lang="en-JM" sz="3200" b="1" dirty="0" smtClean="0"/>
              <a:t>John 6:51 I</a:t>
            </a:r>
            <a:r>
              <a:rPr lang="en-JM" sz="3200" dirty="0"/>
              <a:t> </a:t>
            </a:r>
            <a:r>
              <a:rPr lang="en-JM" sz="3200" b="1" dirty="0"/>
              <a:t>am</a:t>
            </a:r>
            <a:r>
              <a:rPr lang="en-JM" sz="3200" dirty="0"/>
              <a:t> the </a:t>
            </a:r>
            <a:r>
              <a:rPr lang="en-JM" sz="3200" b="1" dirty="0"/>
              <a:t>living</a:t>
            </a:r>
            <a:r>
              <a:rPr lang="en-JM" sz="3200" dirty="0"/>
              <a:t> </a:t>
            </a:r>
            <a:r>
              <a:rPr lang="en-JM" sz="3200" b="1" dirty="0"/>
              <a:t>bread</a:t>
            </a:r>
            <a:r>
              <a:rPr lang="en-JM" sz="3200" dirty="0"/>
              <a:t> which came down from heaven: </a:t>
            </a:r>
            <a:r>
              <a:rPr lang="en-JM" sz="3200" b="1" dirty="0"/>
              <a:t>i</a:t>
            </a:r>
            <a:r>
              <a:rPr lang="en-JM" sz="3200" dirty="0"/>
              <a:t>f any man eat of this </a:t>
            </a:r>
            <a:r>
              <a:rPr lang="en-JM" sz="3200" b="1" dirty="0"/>
              <a:t>bread</a:t>
            </a:r>
            <a:r>
              <a:rPr lang="en-JM" sz="3200" dirty="0"/>
              <a:t>, he shall live for ever: and the </a:t>
            </a:r>
            <a:r>
              <a:rPr lang="en-JM" sz="3200" b="1" dirty="0"/>
              <a:t>bread</a:t>
            </a:r>
            <a:r>
              <a:rPr lang="en-JM" sz="3200" dirty="0"/>
              <a:t> that I will give is my flesh, which </a:t>
            </a:r>
            <a:r>
              <a:rPr lang="en-JM" sz="3200" b="1" dirty="0"/>
              <a:t>I</a:t>
            </a:r>
            <a:r>
              <a:rPr lang="en-JM" sz="3200" dirty="0"/>
              <a:t> will give for the life of the world</a:t>
            </a:r>
            <a:r>
              <a:rPr lang="en-JM" sz="3200" dirty="0" smtClean="0"/>
              <a:t>.</a:t>
            </a:r>
            <a:endParaRPr lang="en-JM" sz="3200" dirty="0"/>
          </a:p>
        </p:txBody>
      </p:sp>
      <p:sp>
        <p:nvSpPr>
          <p:cNvPr id="4" name="Slide Number Placeholder 3"/>
          <p:cNvSpPr>
            <a:spLocks noGrp="1"/>
          </p:cNvSpPr>
          <p:nvPr>
            <p:ph type="sldNum" sz="quarter" idx="12"/>
          </p:nvPr>
        </p:nvSpPr>
        <p:spPr/>
        <p:txBody>
          <a:bodyPr/>
          <a:lstStyle/>
          <a:p>
            <a:fld id="{D9412022-A3C9-497A-A4CA-B86B1D675E26}" type="slidenum">
              <a:rPr lang="en-US" smtClean="0"/>
              <a:t>64</a:t>
            </a:fld>
            <a:endParaRPr lang="en-US"/>
          </a:p>
        </p:txBody>
      </p:sp>
    </p:spTree>
    <p:extLst>
      <p:ext uri="{BB962C8B-B14F-4D97-AF65-F5344CB8AC3E}">
        <p14:creationId xmlns:p14="http://schemas.microsoft.com/office/powerpoint/2010/main" val="9326543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1" y="540173"/>
            <a:ext cx="10131425" cy="679028"/>
          </a:xfrm>
        </p:spPr>
        <p:txBody>
          <a:bodyPr/>
          <a:lstStyle/>
          <a:p>
            <a:r>
              <a:rPr lang="en-JM" b="1" dirty="0" smtClean="0"/>
              <a:t>John 6:</a:t>
            </a:r>
            <a:endParaRPr lang="en-JM" b="1" dirty="0"/>
          </a:p>
        </p:txBody>
      </p:sp>
      <p:sp>
        <p:nvSpPr>
          <p:cNvPr id="3" name="Content Placeholder 2"/>
          <p:cNvSpPr>
            <a:spLocks noGrp="1"/>
          </p:cNvSpPr>
          <p:nvPr>
            <p:ph idx="1"/>
          </p:nvPr>
        </p:nvSpPr>
        <p:spPr>
          <a:xfrm>
            <a:off x="608013" y="1463040"/>
            <a:ext cx="10713719" cy="4596447"/>
          </a:xfrm>
        </p:spPr>
        <p:txBody>
          <a:bodyPr>
            <a:noAutofit/>
          </a:bodyPr>
          <a:lstStyle/>
          <a:p>
            <a:pPr algn="just"/>
            <a:r>
              <a:rPr lang="en-JM" sz="3700" b="1" baseline="30000" dirty="0"/>
              <a:t>49 </a:t>
            </a:r>
            <a:r>
              <a:rPr lang="en-JM" sz="3700" dirty="0"/>
              <a:t>Your fathers did eat manna in the wilderness, and are </a:t>
            </a:r>
            <a:r>
              <a:rPr lang="en-JM" sz="3700" b="1" u="sng" dirty="0"/>
              <a:t>dead</a:t>
            </a:r>
            <a:r>
              <a:rPr lang="en-JM" sz="3700" dirty="0" smtClean="0"/>
              <a:t>. </a:t>
            </a:r>
            <a:r>
              <a:rPr lang="en-JM" sz="3700" b="1" baseline="30000" dirty="0" smtClean="0"/>
              <a:t>50</a:t>
            </a:r>
            <a:r>
              <a:rPr lang="en-JM" sz="3700" b="1" baseline="30000" dirty="0"/>
              <a:t> </a:t>
            </a:r>
            <a:r>
              <a:rPr lang="en-JM" sz="3700" u="sng" dirty="0"/>
              <a:t>This is the bread</a:t>
            </a:r>
            <a:r>
              <a:rPr lang="en-JM" sz="3700" dirty="0"/>
              <a:t> which </a:t>
            </a:r>
            <a:r>
              <a:rPr lang="en-JM" sz="3700" baseline="30000" dirty="0" smtClean="0">
                <a:solidFill>
                  <a:srgbClr val="FFFF00"/>
                </a:solidFill>
              </a:rPr>
              <a:t>1</a:t>
            </a:r>
            <a:r>
              <a:rPr lang="en-JM" sz="3700" dirty="0" smtClean="0"/>
              <a:t>cometh </a:t>
            </a:r>
            <a:r>
              <a:rPr lang="en-JM" sz="3700" dirty="0"/>
              <a:t>down from heaven, that </a:t>
            </a:r>
            <a:r>
              <a:rPr lang="en-JM" sz="3700" b="1" u="sng" dirty="0">
                <a:solidFill>
                  <a:srgbClr val="FFFF00"/>
                </a:solidFill>
              </a:rPr>
              <a:t>a man may eat thereof</a:t>
            </a:r>
            <a:r>
              <a:rPr lang="en-JM" sz="3700" dirty="0"/>
              <a:t>, and </a:t>
            </a:r>
            <a:r>
              <a:rPr lang="en-JM" sz="3700" b="1" u="sng" dirty="0"/>
              <a:t>not die</a:t>
            </a:r>
            <a:r>
              <a:rPr lang="en-JM" sz="3700" dirty="0" smtClean="0"/>
              <a:t>. </a:t>
            </a:r>
            <a:r>
              <a:rPr lang="en-JM" sz="3700" b="1" baseline="30000" dirty="0" smtClean="0"/>
              <a:t>51</a:t>
            </a:r>
            <a:r>
              <a:rPr lang="en-JM" sz="3700" b="1" baseline="30000" dirty="0"/>
              <a:t> </a:t>
            </a:r>
            <a:r>
              <a:rPr lang="en-JM" sz="3700" dirty="0"/>
              <a:t>I am </a:t>
            </a:r>
            <a:r>
              <a:rPr lang="en-JM" sz="3700" b="1" dirty="0"/>
              <a:t>the living bread </a:t>
            </a:r>
            <a:r>
              <a:rPr lang="en-JM" sz="3700" dirty="0"/>
              <a:t>which </a:t>
            </a:r>
            <a:r>
              <a:rPr lang="en-JM" sz="3700" baseline="30000" dirty="0" smtClean="0">
                <a:solidFill>
                  <a:srgbClr val="FFFF00"/>
                </a:solidFill>
              </a:rPr>
              <a:t>2</a:t>
            </a:r>
            <a:r>
              <a:rPr lang="en-JM" sz="3700" dirty="0" smtClean="0"/>
              <a:t>came </a:t>
            </a:r>
            <a:r>
              <a:rPr lang="en-JM" sz="3700" dirty="0"/>
              <a:t>down from heaven: if </a:t>
            </a:r>
            <a:r>
              <a:rPr lang="en-JM" sz="3700" b="1" u="sng" dirty="0">
                <a:solidFill>
                  <a:srgbClr val="FFFF00"/>
                </a:solidFill>
              </a:rPr>
              <a:t>any man eat of this bread</a:t>
            </a:r>
            <a:r>
              <a:rPr lang="en-JM" sz="3700" dirty="0"/>
              <a:t>, he shall </a:t>
            </a:r>
            <a:r>
              <a:rPr lang="en-JM" sz="3900" b="1" u="dbl" dirty="0">
                <a:solidFill>
                  <a:srgbClr val="FFFF00"/>
                </a:solidFill>
              </a:rPr>
              <a:t>live for ever</a:t>
            </a:r>
            <a:r>
              <a:rPr lang="en-JM" sz="3700" dirty="0"/>
              <a:t>: and the bread that I will give is </a:t>
            </a:r>
            <a:r>
              <a:rPr lang="en-JM" sz="3700" u="sng" dirty="0"/>
              <a:t>my flesh</a:t>
            </a:r>
            <a:r>
              <a:rPr lang="en-JM" sz="3700" dirty="0"/>
              <a:t>, which I will give for the life of the world</a:t>
            </a:r>
            <a:r>
              <a:rPr lang="en-JM" sz="3700" dirty="0" smtClean="0"/>
              <a:t>.</a:t>
            </a:r>
            <a:endParaRPr lang="en-JM" sz="3700" dirty="0"/>
          </a:p>
        </p:txBody>
      </p:sp>
      <p:sp>
        <p:nvSpPr>
          <p:cNvPr id="4" name="Slide Number Placeholder 3"/>
          <p:cNvSpPr>
            <a:spLocks noGrp="1"/>
          </p:cNvSpPr>
          <p:nvPr>
            <p:ph type="sldNum" sz="quarter" idx="12"/>
          </p:nvPr>
        </p:nvSpPr>
        <p:spPr/>
        <p:txBody>
          <a:bodyPr/>
          <a:lstStyle/>
          <a:p>
            <a:fld id="{D9412022-A3C9-497A-A4CA-B86B1D675E26}" type="slidenum">
              <a:rPr lang="en-US" smtClean="0"/>
              <a:t>65</a:t>
            </a:fld>
            <a:endParaRPr lang="en-US"/>
          </a:p>
        </p:txBody>
      </p:sp>
    </p:spTree>
    <p:extLst>
      <p:ext uri="{BB962C8B-B14F-4D97-AF65-F5344CB8AC3E}">
        <p14:creationId xmlns:p14="http://schemas.microsoft.com/office/powerpoint/2010/main" val="18134318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609407"/>
            <a:ext cx="10713719" cy="4450080"/>
          </a:xfrm>
        </p:spPr>
        <p:txBody>
          <a:bodyPr>
            <a:noAutofit/>
          </a:bodyPr>
          <a:lstStyle/>
          <a:p>
            <a:r>
              <a:rPr lang="en-JM" sz="3200" b="1" baseline="30000" dirty="0"/>
              <a:t>53 </a:t>
            </a:r>
            <a:r>
              <a:rPr lang="en-JM" sz="3200" dirty="0"/>
              <a:t>Then Jesus said unto them, Verily, verily, I say unto you, Except ye eat the flesh of the Son of man, and drink his blood, ye have </a:t>
            </a:r>
            <a:r>
              <a:rPr lang="en-JM" sz="3200" i="1" u="sng" dirty="0"/>
              <a:t>no life</a:t>
            </a:r>
            <a:r>
              <a:rPr lang="en-JM" sz="3200" dirty="0"/>
              <a:t> in you.</a:t>
            </a:r>
          </a:p>
          <a:p>
            <a:r>
              <a:rPr lang="en-JM" sz="3200" b="1" baseline="30000" dirty="0"/>
              <a:t>54 </a:t>
            </a:r>
            <a:r>
              <a:rPr lang="en-JM" sz="3200" dirty="0"/>
              <a:t>Whoso eateth my flesh, and drinketh my blood, hath </a:t>
            </a:r>
            <a:r>
              <a:rPr lang="en-JM" sz="3200" b="1" u="sng" dirty="0"/>
              <a:t>eternal life</a:t>
            </a:r>
            <a:r>
              <a:rPr lang="en-JM" sz="3200" dirty="0"/>
              <a:t>; and I will raise him up at the last day.</a:t>
            </a:r>
          </a:p>
          <a:p>
            <a:r>
              <a:rPr lang="en-JM" sz="3200" b="1" baseline="30000" dirty="0"/>
              <a:t>55 </a:t>
            </a:r>
            <a:r>
              <a:rPr lang="en-JM" sz="3200" dirty="0"/>
              <a:t>For </a:t>
            </a:r>
            <a:r>
              <a:rPr lang="en-JM" sz="3200" u="sng" dirty="0"/>
              <a:t>my flesh is meat </a:t>
            </a:r>
            <a:r>
              <a:rPr lang="en-JM" sz="3200" dirty="0"/>
              <a:t>indeed, and </a:t>
            </a:r>
            <a:r>
              <a:rPr lang="en-JM" sz="3200" u="sng" dirty="0"/>
              <a:t>my blood is drink </a:t>
            </a:r>
            <a:r>
              <a:rPr lang="en-JM" sz="3200" dirty="0"/>
              <a:t>indeed.</a:t>
            </a:r>
          </a:p>
          <a:p>
            <a:r>
              <a:rPr lang="en-JM" sz="3200" b="1" baseline="30000" dirty="0"/>
              <a:t>56 </a:t>
            </a:r>
            <a:r>
              <a:rPr lang="en-JM" sz="3600" b="1" dirty="0">
                <a:solidFill>
                  <a:srgbClr val="FFFF00"/>
                </a:solidFill>
              </a:rPr>
              <a:t>He that eateth my flesh, and drinketh my blood, dwelleth in me, and I in him</a:t>
            </a:r>
            <a:r>
              <a:rPr lang="en-JM" sz="3600" b="1" dirty="0" smtClean="0">
                <a:solidFill>
                  <a:srgbClr val="FFFF00"/>
                </a:solidFill>
              </a:rPr>
              <a:t>.</a:t>
            </a:r>
            <a:endParaRPr lang="en-JM" sz="3600" b="1" dirty="0">
              <a:solidFill>
                <a:srgbClr val="FFFF00"/>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t>66</a:t>
            </a:fld>
            <a:endParaRPr lang="en-US"/>
          </a:p>
        </p:txBody>
      </p:sp>
      <p:sp>
        <p:nvSpPr>
          <p:cNvPr id="5" name="Title 1"/>
          <p:cNvSpPr>
            <a:spLocks noGrp="1"/>
          </p:cNvSpPr>
          <p:nvPr>
            <p:ph type="title"/>
          </p:nvPr>
        </p:nvSpPr>
        <p:spPr>
          <a:xfrm>
            <a:off x="944881" y="540173"/>
            <a:ext cx="10131425" cy="679028"/>
          </a:xfrm>
        </p:spPr>
        <p:txBody>
          <a:bodyPr/>
          <a:lstStyle/>
          <a:p>
            <a:r>
              <a:rPr lang="en-JM" b="1" dirty="0" smtClean="0"/>
              <a:t>John 6:</a:t>
            </a:r>
            <a:endParaRPr lang="en-JM" b="1" dirty="0"/>
          </a:p>
        </p:txBody>
      </p:sp>
    </p:spTree>
    <p:extLst>
      <p:ext uri="{BB962C8B-B14F-4D97-AF65-F5344CB8AC3E}">
        <p14:creationId xmlns:p14="http://schemas.microsoft.com/office/powerpoint/2010/main" val="11843967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b="1" dirty="0" smtClean="0"/>
              <a:t>More inside the ark of the covenant!</a:t>
            </a:r>
            <a:endParaRPr lang="en-JM" b="1" dirty="0"/>
          </a:p>
        </p:txBody>
      </p:sp>
      <p:sp>
        <p:nvSpPr>
          <p:cNvPr id="3" name="Text Placeholder 2"/>
          <p:cNvSpPr>
            <a:spLocks noGrp="1"/>
          </p:cNvSpPr>
          <p:nvPr>
            <p:ph type="body" idx="1"/>
          </p:nvPr>
        </p:nvSpPr>
        <p:spPr/>
        <p:txBody>
          <a:bodyPr>
            <a:normAutofit/>
          </a:bodyPr>
          <a:lstStyle/>
          <a:p>
            <a:r>
              <a:rPr lang="en-JM" sz="2400" b="1" dirty="0" smtClean="0"/>
              <a:t>God gave each of us the power of choice! Everyone will be accountable for him or her self! Romans 14:12</a:t>
            </a:r>
            <a:endParaRPr lang="en-JM" sz="2400" b="1" dirty="0"/>
          </a:p>
        </p:txBody>
      </p:sp>
      <p:sp>
        <p:nvSpPr>
          <p:cNvPr id="4" name="Slide Number Placeholder 3"/>
          <p:cNvSpPr>
            <a:spLocks noGrp="1"/>
          </p:cNvSpPr>
          <p:nvPr>
            <p:ph type="sldNum" sz="quarter" idx="12"/>
          </p:nvPr>
        </p:nvSpPr>
        <p:spPr/>
        <p:txBody>
          <a:bodyPr/>
          <a:lstStyle/>
          <a:p>
            <a:fld id="{D9412022-A3C9-497A-A4CA-B86B1D675E26}" type="slidenum">
              <a:rPr lang="en-US" smtClean="0"/>
              <a:t>67</a:t>
            </a:fld>
            <a:endParaRPr lang="en-US"/>
          </a:p>
        </p:txBody>
      </p:sp>
    </p:spTree>
    <p:extLst>
      <p:ext uri="{BB962C8B-B14F-4D97-AF65-F5344CB8AC3E}">
        <p14:creationId xmlns:p14="http://schemas.microsoft.com/office/powerpoint/2010/main" val="29982399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12022-A3C9-497A-A4CA-B86B1D675E26}" type="slidenum">
              <a:rPr lang="en-US" smtClean="0">
                <a:solidFill>
                  <a:prstClr val="white"/>
                </a:solidFill>
              </a:rPr>
              <a:pPr/>
              <a:t>68</a:t>
            </a:fld>
            <a:endParaRPr lang="en-US">
              <a:solidFill>
                <a:prstClr val="white"/>
              </a:solidFill>
            </a:endParaRPr>
          </a:p>
        </p:txBody>
      </p:sp>
      <p:sp>
        <p:nvSpPr>
          <p:cNvPr id="3" name="TextBox 2"/>
          <p:cNvSpPr txBox="1"/>
          <p:nvPr/>
        </p:nvSpPr>
        <p:spPr>
          <a:xfrm>
            <a:off x="3007125" y="4947245"/>
            <a:ext cx="7810102" cy="923330"/>
          </a:xfrm>
          <a:prstGeom prst="rect">
            <a:avLst/>
          </a:prstGeom>
          <a:solidFill>
            <a:srgbClr val="660066"/>
          </a:solidFill>
          <a:effectLst>
            <a:glow rad="431800">
              <a:srgbClr val="FFFF99"/>
            </a:glow>
          </a:effectLst>
        </p:spPr>
        <p:txBody>
          <a:bodyPr wrap="square" rtlCol="0">
            <a:spAutoFit/>
          </a:bodyPr>
          <a:lstStyle/>
          <a:p>
            <a:pPr algn="ctr"/>
            <a:r>
              <a:rPr lang="en-JM" sz="5400" b="1" dirty="0" smtClean="0">
                <a:solidFill>
                  <a:prstClr val="white"/>
                </a:solidFill>
              </a:rPr>
              <a:t>Aaron’s Rod that Budded</a:t>
            </a:r>
            <a:endParaRPr lang="en-JM" sz="5400" dirty="0">
              <a:solidFill>
                <a:prstClr val="white"/>
              </a:solidFill>
            </a:endParaRPr>
          </a:p>
        </p:txBody>
      </p:sp>
      <p:sp>
        <p:nvSpPr>
          <p:cNvPr id="6" name="Rectangle 5"/>
          <p:cNvSpPr/>
          <p:nvPr/>
        </p:nvSpPr>
        <p:spPr>
          <a:xfrm>
            <a:off x="5615339" y="1152890"/>
            <a:ext cx="5957096" cy="2246769"/>
          </a:xfrm>
          <a:prstGeom prst="rect">
            <a:avLst/>
          </a:prstGeom>
          <a:solidFill>
            <a:srgbClr val="333300"/>
          </a:solidFill>
          <a:ln w="57150">
            <a:solidFill>
              <a:srgbClr val="0070C0"/>
            </a:solidFill>
          </a:ln>
          <a:effectLst>
            <a:glow rad="190500">
              <a:schemeClr val="tx1"/>
            </a:glow>
          </a:effectLst>
        </p:spPr>
        <p:txBody>
          <a:bodyPr wrap="square" lIns="91440" tIns="45720" rIns="91440" bIns="45720">
            <a:spAutoFit/>
          </a:bodyPr>
          <a:lstStyle/>
          <a:p>
            <a:pPr algn="ctr"/>
            <a:r>
              <a:rPr lang="en-US" sz="5400" b="1" dirty="0">
                <a:solidFill>
                  <a:srgbClr val="FFFF00"/>
                </a:solidFill>
                <a:effectLst>
                  <a:glow rad="228600">
                    <a:srgbClr val="DD9D31">
                      <a:satMod val="175000"/>
                      <a:alpha val="40000"/>
                    </a:srgbClr>
                  </a:glow>
                </a:effectLst>
              </a:rPr>
              <a:t>THE MOST HOLY </a:t>
            </a:r>
            <a:r>
              <a:rPr lang="en-US" sz="5400" b="1" dirty="0" smtClean="0">
                <a:solidFill>
                  <a:srgbClr val="FFFF00"/>
                </a:solidFill>
                <a:effectLst>
                  <a:glow rad="228600">
                    <a:srgbClr val="DD9D31">
                      <a:satMod val="175000"/>
                      <a:alpha val="40000"/>
                    </a:srgbClr>
                  </a:glow>
                </a:effectLst>
              </a:rPr>
              <a:t>PLACE</a:t>
            </a:r>
          </a:p>
          <a:p>
            <a:pPr algn="ctr"/>
            <a:r>
              <a:rPr lang="en-US" sz="3200" b="1" dirty="0" smtClean="0">
                <a:ln w="6600">
                  <a:solidFill>
                    <a:srgbClr val="477BD1"/>
                  </a:solidFill>
                  <a:prstDash val="solid"/>
                </a:ln>
                <a:solidFill>
                  <a:srgbClr val="FFFF00"/>
                </a:solidFill>
                <a:effectLst>
                  <a:glow rad="228600">
                    <a:srgbClr val="DD9D31">
                      <a:satMod val="175000"/>
                      <a:alpha val="40000"/>
                    </a:srgbClr>
                  </a:glow>
                </a:effectLst>
              </a:rPr>
              <a:t>Inside the Ark of the Covenant</a:t>
            </a:r>
            <a:endParaRPr lang="en-US" sz="3200" b="1" dirty="0">
              <a:ln w="6600">
                <a:solidFill>
                  <a:srgbClr val="477BD1"/>
                </a:solidFill>
                <a:prstDash val="solid"/>
              </a:ln>
              <a:solidFill>
                <a:srgbClr val="FFFF00"/>
              </a:solidFill>
              <a:effectLst>
                <a:glow rad="228600">
                  <a:srgbClr val="DD9D31">
                    <a:satMod val="175000"/>
                    <a:alpha val="40000"/>
                  </a:srgbClr>
                </a:glo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68" y="433232"/>
            <a:ext cx="4451796" cy="3686087"/>
          </a:xfrm>
          <a:prstGeom prst="rect">
            <a:avLst/>
          </a:prstGeom>
          <a:effectLst>
            <a:glow rad="228600">
              <a:srgbClr val="00FFFF"/>
            </a:glow>
          </a:effectLst>
        </p:spPr>
      </p:pic>
    </p:spTree>
    <p:extLst>
      <p:ext uri="{BB962C8B-B14F-4D97-AF65-F5344CB8AC3E}">
        <p14:creationId xmlns:p14="http://schemas.microsoft.com/office/powerpoint/2010/main" val="7465657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440313"/>
            <a:ext cx="10425543" cy="1028266"/>
          </a:xfrm>
        </p:spPr>
        <p:txBody>
          <a:bodyPr>
            <a:normAutofit/>
          </a:bodyPr>
          <a:lstStyle/>
          <a:p>
            <a:pPr algn="ctr"/>
            <a:r>
              <a:rPr lang="en-JM" sz="4400" b="1" dirty="0" smtClean="0"/>
              <a:t>Numbers 17:8</a:t>
            </a:r>
            <a:endParaRPr lang="en-JM" sz="4400" b="1" dirty="0"/>
          </a:p>
        </p:txBody>
      </p:sp>
      <p:sp>
        <p:nvSpPr>
          <p:cNvPr id="3" name="Content Placeholder 2"/>
          <p:cNvSpPr>
            <a:spLocks noGrp="1"/>
          </p:cNvSpPr>
          <p:nvPr>
            <p:ph idx="1"/>
          </p:nvPr>
        </p:nvSpPr>
        <p:spPr>
          <a:xfrm>
            <a:off x="685801" y="1704109"/>
            <a:ext cx="10915649" cy="4641273"/>
          </a:xfrm>
        </p:spPr>
        <p:txBody>
          <a:bodyPr>
            <a:normAutofit/>
          </a:bodyPr>
          <a:lstStyle/>
          <a:p>
            <a:pPr marL="0" indent="0">
              <a:buNone/>
            </a:pPr>
            <a:r>
              <a:rPr lang="en-JM" sz="4000" dirty="0" smtClean="0"/>
              <a:t>And </a:t>
            </a:r>
            <a:r>
              <a:rPr lang="en-JM" sz="4000" dirty="0"/>
              <a:t>it came to pass, that on the morrow Moses went into the tabernacle of witness; and, behold, the rod of Aaron for the house of Levi was budded, and brought forth buds, and bloomed blossoms, and </a:t>
            </a:r>
            <a:r>
              <a:rPr lang="en-JM" sz="4000" b="1" u="sng" dirty="0"/>
              <a:t>yielded almonds</a:t>
            </a:r>
            <a:r>
              <a:rPr lang="en-JM" sz="4000" dirty="0"/>
              <a:t>.</a:t>
            </a:r>
          </a:p>
          <a:p>
            <a:endParaRPr lang="en-JM" sz="4000" dirty="0"/>
          </a:p>
        </p:txBody>
      </p:sp>
      <p:sp>
        <p:nvSpPr>
          <p:cNvPr id="4" name="Slide Number Placeholder 3"/>
          <p:cNvSpPr>
            <a:spLocks noGrp="1"/>
          </p:cNvSpPr>
          <p:nvPr>
            <p:ph type="sldNum" sz="quarter" idx="12"/>
          </p:nvPr>
        </p:nvSpPr>
        <p:spPr/>
        <p:txBody>
          <a:bodyPr/>
          <a:lstStyle/>
          <a:p>
            <a:fld id="{D9412022-A3C9-497A-A4CA-B86B1D675E26}" type="slidenum">
              <a:rPr lang="en-US" smtClean="0"/>
              <a:t>69</a:t>
            </a:fld>
            <a:endParaRPr lang="en-US"/>
          </a:p>
        </p:txBody>
      </p:sp>
    </p:spTree>
    <p:extLst>
      <p:ext uri="{BB962C8B-B14F-4D97-AF65-F5344CB8AC3E}">
        <p14:creationId xmlns:p14="http://schemas.microsoft.com/office/powerpoint/2010/main" val="3797196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rune.galactic.to/moses2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 y="2902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09094" y="297900"/>
            <a:ext cx="4545827" cy="1200329"/>
          </a:xfrm>
          <a:prstGeom prst="rect">
            <a:avLst/>
          </a:prstGeom>
          <a:solidFill>
            <a:srgbClr val="C00000"/>
          </a:solidFill>
        </p:spPr>
        <p:txBody>
          <a:bodyPr wrap="square" rtlCol="0">
            <a:spAutoFit/>
          </a:bodyPr>
          <a:lstStyle/>
          <a:p>
            <a:pPr algn="ctr"/>
            <a:r>
              <a:rPr lang="en-JM" sz="2400" b="1" dirty="0">
                <a:solidFill>
                  <a:srgbClr val="FFFF00"/>
                </a:solidFill>
                <a:effectLst>
                  <a:outerShdw blurRad="38100" dist="38100" dir="2700000" algn="tl">
                    <a:srgbClr val="000000">
                      <a:alpha val="43137"/>
                    </a:srgbClr>
                  </a:outerShdw>
                </a:effectLst>
              </a:rPr>
              <a:t>Thy way, O God, is in the sanctuary: who is so great a God as our God? </a:t>
            </a:r>
            <a:r>
              <a:rPr lang="en-US" sz="2400" b="1" u="sng" dirty="0" smtClean="0">
                <a:effectLst>
                  <a:outerShdw blurRad="38100" dist="38100" dir="2700000" algn="tl">
                    <a:srgbClr val="000000">
                      <a:alpha val="43137"/>
                    </a:srgbClr>
                  </a:outerShdw>
                </a:effectLst>
              </a:rPr>
              <a:t>Psalm </a:t>
            </a:r>
            <a:r>
              <a:rPr lang="en-US" sz="2400" b="1" u="sng" dirty="0">
                <a:effectLst>
                  <a:outerShdw blurRad="38100" dist="38100" dir="2700000" algn="tl">
                    <a:srgbClr val="000000">
                      <a:alpha val="43137"/>
                    </a:srgbClr>
                  </a:outerShdw>
                </a:effectLst>
              </a:rPr>
              <a:t>77:13</a:t>
            </a:r>
          </a:p>
        </p:txBody>
      </p:sp>
      <p:sp>
        <p:nvSpPr>
          <p:cNvPr id="5" name="Slide Number Placeholder 4"/>
          <p:cNvSpPr>
            <a:spLocks noGrp="1"/>
          </p:cNvSpPr>
          <p:nvPr>
            <p:ph type="sldNum" sz="quarter" idx="12"/>
          </p:nvPr>
        </p:nvSpPr>
        <p:spPr/>
        <p:txBody>
          <a:bodyPr/>
          <a:lstStyle/>
          <a:p>
            <a:fld id="{D9412022-A3C9-497A-A4CA-B86B1D675E26}" type="slidenum">
              <a:rPr lang="en-US" smtClean="0"/>
              <a:t>7</a:t>
            </a:fld>
            <a:endParaRPr lang="en-US"/>
          </a:p>
        </p:txBody>
      </p:sp>
      <p:sp>
        <p:nvSpPr>
          <p:cNvPr id="6" name="TextBox 5"/>
          <p:cNvSpPr txBox="1"/>
          <p:nvPr/>
        </p:nvSpPr>
        <p:spPr>
          <a:xfrm>
            <a:off x="333829" y="5736321"/>
            <a:ext cx="11567885" cy="830997"/>
          </a:xfrm>
          <a:prstGeom prst="rect">
            <a:avLst/>
          </a:prstGeom>
          <a:solidFill>
            <a:srgbClr val="FFFF00"/>
          </a:solidFill>
        </p:spPr>
        <p:txBody>
          <a:bodyPr wrap="square" rtlCol="0">
            <a:spAutoFit/>
          </a:bodyPr>
          <a:lstStyle/>
          <a:p>
            <a:r>
              <a:rPr lang="en-JM" sz="2400" b="1" dirty="0">
                <a:solidFill>
                  <a:srgbClr val="FF0000"/>
                </a:solidFill>
              </a:rPr>
              <a:t> </a:t>
            </a:r>
            <a:r>
              <a:rPr lang="en-JM" sz="2400" b="1" u="sng" dirty="0">
                <a:solidFill>
                  <a:srgbClr val="FF0000"/>
                </a:solidFill>
              </a:rPr>
              <a:t>Psalm 73:12, </a:t>
            </a:r>
            <a:r>
              <a:rPr lang="en-JM" sz="2400" b="1" u="sng" dirty="0" smtClean="0">
                <a:solidFill>
                  <a:srgbClr val="FF0000"/>
                </a:solidFill>
              </a:rPr>
              <a:t>17</a:t>
            </a:r>
            <a:r>
              <a:rPr lang="en-JM" sz="2400" b="1" dirty="0" smtClean="0">
                <a:solidFill>
                  <a:srgbClr val="FF0000"/>
                </a:solidFill>
              </a:rPr>
              <a:t>:  </a:t>
            </a:r>
            <a:r>
              <a:rPr lang="en-JM" b="1" dirty="0" smtClean="0">
                <a:solidFill>
                  <a:srgbClr val="FF0000"/>
                </a:solidFill>
              </a:rPr>
              <a:t>12. </a:t>
            </a:r>
            <a:r>
              <a:rPr lang="en-JM" sz="2400" b="1" dirty="0" smtClean="0">
                <a:solidFill>
                  <a:srgbClr val="FF0000"/>
                </a:solidFill>
              </a:rPr>
              <a:t>Behold</a:t>
            </a:r>
            <a:r>
              <a:rPr lang="en-JM" sz="2400" b="1" dirty="0">
                <a:solidFill>
                  <a:srgbClr val="FF0000"/>
                </a:solidFill>
              </a:rPr>
              <a:t>, these are the ungodly, who prosper in the world; they increase in riches</a:t>
            </a:r>
            <a:r>
              <a:rPr lang="en-JM" sz="2400" b="1" dirty="0" smtClean="0">
                <a:solidFill>
                  <a:srgbClr val="FF0000"/>
                </a:solidFill>
              </a:rPr>
              <a:t>. </a:t>
            </a:r>
            <a:r>
              <a:rPr lang="en-JM" b="1" dirty="0" smtClean="0">
                <a:solidFill>
                  <a:srgbClr val="FF0000"/>
                </a:solidFill>
              </a:rPr>
              <a:t>17.</a:t>
            </a:r>
            <a:r>
              <a:rPr lang="en-JM" sz="2400" b="1" dirty="0" smtClean="0">
                <a:solidFill>
                  <a:srgbClr val="FF0000"/>
                </a:solidFill>
              </a:rPr>
              <a:t> Until </a:t>
            </a:r>
            <a:r>
              <a:rPr lang="en-JM" sz="2400" b="1" dirty="0">
                <a:solidFill>
                  <a:srgbClr val="FF0000"/>
                </a:solidFill>
              </a:rPr>
              <a:t>I went into the sanctuary of God; then understood I their end. </a:t>
            </a:r>
            <a:endParaRPr lang="en-US" sz="2400" b="1" dirty="0">
              <a:solidFill>
                <a:srgbClr val="FF0000"/>
              </a:solidFill>
              <a:effectLst>
                <a:outerShdw blurRad="38100" dist="38100" dir="2700000" algn="tl">
                  <a:srgbClr val="000000">
                    <a:alpha val="43137"/>
                  </a:srgbClr>
                </a:outerShdw>
              </a:effectLst>
            </a:endParaRPr>
          </a:p>
        </p:txBody>
      </p:sp>
      <p:sp>
        <p:nvSpPr>
          <p:cNvPr id="4" name="Rounded Rectangle 3"/>
          <p:cNvSpPr/>
          <p:nvPr/>
        </p:nvSpPr>
        <p:spPr>
          <a:xfrm>
            <a:off x="130629" y="821647"/>
            <a:ext cx="2612571" cy="2061028"/>
          </a:xfrm>
          <a:prstGeom prst="roundRect">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1850" b="1" u="sng" dirty="0" smtClean="0"/>
              <a:t>Psalm 78:54</a:t>
            </a:r>
            <a:r>
              <a:rPr lang="en-JM" sz="1850" b="1" dirty="0" smtClean="0"/>
              <a:t>               And </a:t>
            </a:r>
            <a:r>
              <a:rPr lang="en-JM" sz="1850" b="1" dirty="0"/>
              <a:t>he brought them to the border of his sanctuary, </a:t>
            </a:r>
            <a:r>
              <a:rPr lang="en-JM" sz="1850" b="1" i="1" dirty="0"/>
              <a:t>even to</a:t>
            </a:r>
            <a:r>
              <a:rPr lang="en-JM" sz="1850" b="1" dirty="0"/>
              <a:t> this mountain, </a:t>
            </a:r>
            <a:r>
              <a:rPr lang="en-JM" sz="1850" b="1" i="1" dirty="0"/>
              <a:t>which</a:t>
            </a:r>
            <a:r>
              <a:rPr lang="en-JM" sz="1850" b="1" dirty="0"/>
              <a:t> his right hand had purchased</a:t>
            </a:r>
            <a:r>
              <a:rPr lang="en-JM" sz="1850" b="1" dirty="0" smtClean="0"/>
              <a:t>.</a:t>
            </a:r>
            <a:endParaRPr lang="en-JM" sz="1850" b="1" dirty="0"/>
          </a:p>
        </p:txBody>
      </p:sp>
    </p:spTree>
    <p:extLst>
      <p:ext uri="{BB962C8B-B14F-4D97-AF65-F5344CB8AC3E}">
        <p14:creationId xmlns:p14="http://schemas.microsoft.com/office/powerpoint/2010/main" val="12974828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12022-A3C9-497A-A4CA-B86B1D675E26}" type="slidenum">
              <a:rPr lang="en-US" smtClean="0"/>
              <a:t>70</a:t>
            </a:fld>
            <a:endParaRPr lang="en-US"/>
          </a:p>
        </p:txBody>
      </p:sp>
      <p:pic>
        <p:nvPicPr>
          <p:cNvPr id="1026" name="Picture 2" descr="https://media2.picsearch.com/is?V6zKL322zCOP-DPNXzvJiA5sm6slRkKk8qZAiX0rY7c&amp;height=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85" y="474609"/>
            <a:ext cx="4165978" cy="2773248"/>
          </a:xfrm>
          <a:prstGeom prst="rect">
            <a:avLst/>
          </a:prstGeom>
          <a:noFill/>
          <a:effectLst>
            <a:glow rad="444500">
              <a:srgbClr val="FFFF00"/>
            </a:glo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7449" y="4247644"/>
            <a:ext cx="7204363" cy="1754326"/>
          </a:xfrm>
          <a:prstGeom prst="rect">
            <a:avLst/>
          </a:prstGeom>
          <a:solidFill>
            <a:srgbClr val="660066"/>
          </a:solidFill>
          <a:effectLst>
            <a:glow rad="431800">
              <a:srgbClr val="FFFF99"/>
            </a:glow>
          </a:effectLst>
        </p:spPr>
        <p:txBody>
          <a:bodyPr wrap="square" rtlCol="0">
            <a:spAutoFit/>
          </a:bodyPr>
          <a:lstStyle/>
          <a:p>
            <a:pPr algn="ctr"/>
            <a:r>
              <a:rPr lang="en-JM" sz="5400" b="1" dirty="0"/>
              <a:t>9 Proven Health Benefits of </a:t>
            </a:r>
            <a:r>
              <a:rPr lang="en-JM" sz="5400" b="1" dirty="0" smtClean="0"/>
              <a:t>Almonds</a:t>
            </a:r>
            <a:endParaRPr lang="en-JM" sz="5400" dirty="0"/>
          </a:p>
        </p:txBody>
      </p:sp>
      <p:sp>
        <p:nvSpPr>
          <p:cNvPr id="6" name="Rectangle 5"/>
          <p:cNvSpPr/>
          <p:nvPr/>
        </p:nvSpPr>
        <p:spPr>
          <a:xfrm>
            <a:off x="5770084" y="859500"/>
            <a:ext cx="5957096" cy="2246769"/>
          </a:xfrm>
          <a:prstGeom prst="rect">
            <a:avLst/>
          </a:prstGeom>
          <a:solidFill>
            <a:schemeClr val="bg1"/>
          </a:solidFill>
          <a:ln w="57150">
            <a:solidFill>
              <a:srgbClr val="0070C0"/>
            </a:solidFill>
          </a:ln>
          <a:effectLst/>
        </p:spPr>
        <p:txBody>
          <a:bodyPr wrap="square" lIns="91440" tIns="45720" rIns="91440" bIns="45720">
            <a:spAutoFit/>
          </a:bodyPr>
          <a:lstStyle/>
          <a:p>
            <a:pPr algn="ctr"/>
            <a:r>
              <a:rPr lang="en-US" sz="5400" b="1" dirty="0">
                <a:effectLst>
                  <a:glow rad="228600">
                    <a:srgbClr val="DD9D31">
                      <a:satMod val="175000"/>
                      <a:alpha val="40000"/>
                    </a:srgbClr>
                  </a:glow>
                </a:effectLst>
              </a:rPr>
              <a:t>THE MOST HOLY </a:t>
            </a:r>
            <a:r>
              <a:rPr lang="en-US" sz="5400" b="1" dirty="0" smtClean="0">
                <a:effectLst>
                  <a:glow rad="228600">
                    <a:srgbClr val="DD9D31">
                      <a:satMod val="175000"/>
                      <a:alpha val="40000"/>
                    </a:srgbClr>
                  </a:glow>
                </a:effectLst>
              </a:rPr>
              <a:t>PLACE</a:t>
            </a:r>
          </a:p>
          <a:p>
            <a:pPr algn="ctr"/>
            <a:r>
              <a:rPr lang="en-US" sz="3200" b="1" dirty="0" smtClean="0">
                <a:ln w="6600">
                  <a:solidFill>
                    <a:srgbClr val="477BD1"/>
                  </a:solidFill>
                  <a:prstDash val="solid"/>
                </a:ln>
                <a:effectLst>
                  <a:glow rad="228600">
                    <a:srgbClr val="DD9D31">
                      <a:satMod val="175000"/>
                      <a:alpha val="40000"/>
                    </a:srgbClr>
                  </a:glow>
                </a:effectLst>
              </a:rPr>
              <a:t>Inside the Ark of the Covenant</a:t>
            </a:r>
            <a:endParaRPr lang="en-US" sz="3200" b="1" dirty="0">
              <a:ln w="6600">
                <a:solidFill>
                  <a:srgbClr val="477BD1"/>
                </a:solidFill>
                <a:prstDash val="solid"/>
              </a:ln>
              <a:effectLst>
                <a:glow rad="228600">
                  <a:srgbClr val="DD9D31">
                    <a:satMod val="175000"/>
                    <a:alpha val="40000"/>
                  </a:srgbClr>
                </a:glow>
              </a:effectLst>
            </a:endParaRPr>
          </a:p>
        </p:txBody>
      </p:sp>
    </p:spTree>
    <p:extLst>
      <p:ext uri="{BB962C8B-B14F-4D97-AF65-F5344CB8AC3E}">
        <p14:creationId xmlns:p14="http://schemas.microsoft.com/office/powerpoint/2010/main" val="42009957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557939"/>
            <a:ext cx="11201399" cy="5690461"/>
          </a:xfrm>
        </p:spPr>
        <p:txBody>
          <a:bodyPr>
            <a:noAutofit/>
          </a:bodyPr>
          <a:lstStyle/>
          <a:p>
            <a:pPr marL="0" indent="0">
              <a:buNone/>
            </a:pPr>
            <a:r>
              <a:rPr lang="en-JM" sz="3600" b="1" dirty="0"/>
              <a:t>1. Help Prevent Heart Disease and Heart Attacks</a:t>
            </a:r>
          </a:p>
          <a:p>
            <a:r>
              <a:rPr lang="en-JM" sz="3600" dirty="0"/>
              <a:t>Two of the star chemical compounds of almonds nutrition are </a:t>
            </a:r>
            <a:r>
              <a:rPr lang="en-JM" sz="3600" u="sng" dirty="0"/>
              <a:t>healthy monounsaturated fatty acids </a:t>
            </a:r>
            <a:r>
              <a:rPr lang="en-JM" sz="3600" u="sng" dirty="0" smtClean="0"/>
              <a:t>(the </a:t>
            </a:r>
            <a:r>
              <a:rPr lang="en-JM" sz="3600" u="sng" dirty="0"/>
              <a:t>same kind of beneficial fat found in olive oil</a:t>
            </a:r>
            <a:r>
              <a:rPr lang="en-JM" sz="3600" dirty="0"/>
              <a:t>) and </a:t>
            </a:r>
            <a:r>
              <a:rPr lang="en-JM" sz="3600" u="sng" dirty="0"/>
              <a:t>antioxidants</a:t>
            </a:r>
            <a:r>
              <a:rPr lang="en-JM" sz="3600" dirty="0"/>
              <a:t> that </a:t>
            </a:r>
            <a:r>
              <a:rPr lang="en-JM" sz="3600" u="sng" dirty="0"/>
              <a:t>support heart </a:t>
            </a:r>
            <a:r>
              <a:rPr lang="en-JM" sz="3600" u="sng" dirty="0" smtClean="0"/>
              <a:t>health and </a:t>
            </a:r>
            <a:r>
              <a:rPr lang="en-JM" sz="3600" b="1" u="sng" dirty="0"/>
              <a:t>prevent factors of cardiovascular disease</a:t>
            </a:r>
            <a:r>
              <a:rPr lang="en-JM" sz="3600" dirty="0"/>
              <a:t>. </a:t>
            </a:r>
            <a:endParaRPr lang="en-JM" sz="3600" dirty="0" smtClean="0"/>
          </a:p>
          <a:p>
            <a:r>
              <a:rPr lang="en-JM" sz="3600" dirty="0" smtClean="0"/>
              <a:t>Almonds </a:t>
            </a:r>
            <a:r>
              <a:rPr lang="en-JM" sz="3600" dirty="0"/>
              <a:t>specifically supply antioxidant flavonoids, plant-based compounds present in the skin of almonds that work with vitamin E to </a:t>
            </a:r>
            <a:r>
              <a:rPr lang="en-JM" sz="3600" b="1" dirty="0"/>
              <a:t>improve artery health and reduce inflammation</a:t>
            </a:r>
            <a:r>
              <a:rPr lang="en-JM" sz="3600" dirty="0" smtClean="0"/>
              <a:t>.</a:t>
            </a:r>
            <a:endParaRPr lang="en-JM" sz="3600" dirty="0"/>
          </a:p>
        </p:txBody>
      </p:sp>
      <p:sp>
        <p:nvSpPr>
          <p:cNvPr id="4" name="Slide Number Placeholder 3"/>
          <p:cNvSpPr>
            <a:spLocks noGrp="1"/>
          </p:cNvSpPr>
          <p:nvPr>
            <p:ph type="sldNum" sz="quarter" idx="12"/>
          </p:nvPr>
        </p:nvSpPr>
        <p:spPr/>
        <p:txBody>
          <a:bodyPr/>
          <a:lstStyle/>
          <a:p>
            <a:fld id="{D9412022-A3C9-497A-A4CA-B86B1D675E26}" type="slidenum">
              <a:rPr lang="en-US" smtClean="0"/>
              <a:t>71</a:t>
            </a:fld>
            <a:endParaRPr lang="en-US"/>
          </a:p>
        </p:txBody>
      </p:sp>
    </p:spTree>
    <p:extLst>
      <p:ext uri="{BB962C8B-B14F-4D97-AF65-F5344CB8AC3E}">
        <p14:creationId xmlns:p14="http://schemas.microsoft.com/office/powerpoint/2010/main" val="40341704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542441"/>
            <a:ext cx="11201399" cy="5705959"/>
          </a:xfrm>
        </p:spPr>
        <p:txBody>
          <a:bodyPr>
            <a:noAutofit/>
          </a:bodyPr>
          <a:lstStyle/>
          <a:p>
            <a:pPr marL="0" indent="0">
              <a:buNone/>
            </a:pPr>
            <a:r>
              <a:rPr lang="en-JM" sz="4000" b="1" dirty="0"/>
              <a:t>1. Help Prevent Heart Disease and Heart Attacks</a:t>
            </a:r>
          </a:p>
          <a:p>
            <a:r>
              <a:rPr lang="en-JM" sz="4400" dirty="0" smtClean="0"/>
              <a:t>Almonds </a:t>
            </a:r>
            <a:r>
              <a:rPr lang="en-JM" sz="4400" dirty="0"/>
              <a:t>nutrition also holds key nutrients to heart health, including </a:t>
            </a:r>
            <a:r>
              <a:rPr lang="en-JM" sz="4400" b="1" u="sng" dirty="0"/>
              <a:t>arginine, magnesium, copper, manganese, calcium and potassium</a:t>
            </a:r>
            <a:r>
              <a:rPr lang="en-JM" sz="4400" dirty="0"/>
              <a:t>. Studies show almonds have a consistent “bad” LDL cholesterol-lowering effect, especially in individuals with high cholesterol and diabetes. </a:t>
            </a:r>
          </a:p>
        </p:txBody>
      </p:sp>
      <p:sp>
        <p:nvSpPr>
          <p:cNvPr id="4" name="Slide Number Placeholder 3"/>
          <p:cNvSpPr>
            <a:spLocks noGrp="1"/>
          </p:cNvSpPr>
          <p:nvPr>
            <p:ph type="sldNum" sz="quarter" idx="12"/>
          </p:nvPr>
        </p:nvSpPr>
        <p:spPr/>
        <p:txBody>
          <a:bodyPr/>
          <a:lstStyle/>
          <a:p>
            <a:fld id="{D9412022-A3C9-497A-A4CA-B86B1D675E26}" type="slidenum">
              <a:rPr lang="en-US" smtClean="0"/>
              <a:t>72</a:t>
            </a:fld>
            <a:endParaRPr lang="en-US"/>
          </a:p>
        </p:txBody>
      </p:sp>
    </p:spTree>
    <p:extLst>
      <p:ext uri="{BB962C8B-B14F-4D97-AF65-F5344CB8AC3E}">
        <p14:creationId xmlns:p14="http://schemas.microsoft.com/office/powerpoint/2010/main" val="39554502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619931"/>
            <a:ext cx="11201399" cy="5517397"/>
          </a:xfrm>
        </p:spPr>
        <p:txBody>
          <a:bodyPr>
            <a:noAutofit/>
          </a:bodyPr>
          <a:lstStyle/>
          <a:p>
            <a:pPr marL="0" indent="0" algn="just">
              <a:buNone/>
            </a:pPr>
            <a:r>
              <a:rPr lang="en-JM" sz="4000" b="1" dirty="0"/>
              <a:t>1. Help Prevent Heart Disease and Heart Attacks</a:t>
            </a:r>
          </a:p>
          <a:p>
            <a:pPr algn="just"/>
            <a:r>
              <a:rPr lang="en-JM" sz="4000" dirty="0"/>
              <a:t>Almonds help prevent damage from forming within artery walls and </a:t>
            </a:r>
            <a:r>
              <a:rPr lang="en-JM" sz="4000" b="1" dirty="0"/>
              <a:t>protect against dangerous plaque build up</a:t>
            </a:r>
            <a:r>
              <a:rPr lang="en-JM" sz="4000" dirty="0"/>
              <a:t>. Almonds nutrition benefits also make them a great food to </a:t>
            </a:r>
            <a:r>
              <a:rPr lang="en-JM" sz="4000" b="1" dirty="0"/>
              <a:t>support healthy cholesterol and blood pressure levels</a:t>
            </a:r>
            <a:r>
              <a:rPr lang="en-JM" sz="4000" dirty="0"/>
              <a:t>, in addition to </a:t>
            </a:r>
            <a:r>
              <a:rPr lang="en-JM" sz="4000" b="1" dirty="0"/>
              <a:t>fighting weight gain and obesity </a:t>
            </a:r>
            <a:r>
              <a:rPr lang="en-JM" sz="4000" dirty="0"/>
              <a:t>— </a:t>
            </a:r>
            <a:r>
              <a:rPr lang="en-JM" sz="4000" u="sng" dirty="0"/>
              <a:t>three of the biggest risk factors associated with heart attacks and stroke</a:t>
            </a:r>
            <a:r>
              <a:rPr lang="en-JM" sz="4000" dirty="0" smtClean="0"/>
              <a:t>.</a:t>
            </a:r>
            <a:endParaRPr lang="en-JM" sz="4000" dirty="0"/>
          </a:p>
        </p:txBody>
      </p:sp>
      <p:sp>
        <p:nvSpPr>
          <p:cNvPr id="4" name="Slide Number Placeholder 3"/>
          <p:cNvSpPr>
            <a:spLocks noGrp="1"/>
          </p:cNvSpPr>
          <p:nvPr>
            <p:ph type="sldNum" sz="quarter" idx="12"/>
          </p:nvPr>
        </p:nvSpPr>
        <p:spPr/>
        <p:txBody>
          <a:bodyPr/>
          <a:lstStyle/>
          <a:p>
            <a:fld id="{D9412022-A3C9-497A-A4CA-B86B1D675E26}" type="slidenum">
              <a:rPr lang="en-US" smtClean="0"/>
              <a:t>73</a:t>
            </a:fld>
            <a:endParaRPr lang="en-US"/>
          </a:p>
        </p:txBody>
      </p:sp>
    </p:spTree>
    <p:extLst>
      <p:ext uri="{BB962C8B-B14F-4D97-AF65-F5344CB8AC3E}">
        <p14:creationId xmlns:p14="http://schemas.microsoft.com/office/powerpoint/2010/main" val="20064522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400051"/>
            <a:ext cx="11201399" cy="6029324"/>
          </a:xfrm>
        </p:spPr>
        <p:txBody>
          <a:bodyPr>
            <a:noAutofit/>
          </a:bodyPr>
          <a:lstStyle/>
          <a:p>
            <a:pPr marL="0" indent="0" algn="just">
              <a:buNone/>
            </a:pPr>
            <a:r>
              <a:rPr lang="en-JM" sz="3400" dirty="0"/>
              <a:t> </a:t>
            </a:r>
            <a:r>
              <a:rPr lang="en-JM" sz="3400" b="1" dirty="0"/>
              <a:t>2. Support Healthy Brain Function</a:t>
            </a:r>
          </a:p>
          <a:p>
            <a:pPr marL="0" indent="0" algn="just">
              <a:buNone/>
            </a:pPr>
            <a:r>
              <a:rPr lang="en-JM" sz="3400" dirty="0"/>
              <a:t>Almonds are often considered </a:t>
            </a:r>
            <a:r>
              <a:rPr lang="en-JM" sz="3400" b="1" i="1" dirty="0"/>
              <a:t>one of the best brain foods</a:t>
            </a:r>
            <a:r>
              <a:rPr lang="en-JM" sz="3400" dirty="0"/>
              <a:t>. Almonds nutrition is somewhat unique in that almonds contain </a:t>
            </a:r>
            <a:r>
              <a:rPr lang="en-JM" sz="3400" b="1" dirty="0"/>
              <a:t>riboflavin</a:t>
            </a:r>
            <a:r>
              <a:rPr lang="en-JM" sz="3400" dirty="0"/>
              <a:t> and </a:t>
            </a:r>
            <a:r>
              <a:rPr lang="en-JM" sz="3400" b="1" dirty="0"/>
              <a:t>L-carnitine</a:t>
            </a:r>
            <a:r>
              <a:rPr lang="en-JM" sz="3400" dirty="0"/>
              <a:t>, two key nutrients capable of positively affecting neurological activity and </a:t>
            </a:r>
            <a:r>
              <a:rPr lang="en-JM" sz="3400" b="1" u="sng" dirty="0"/>
              <a:t>preventing cognitive decline</a:t>
            </a:r>
            <a:r>
              <a:rPr lang="en-JM" sz="3400" dirty="0"/>
              <a:t>. This is one reason why adults, especially the elderly, are encouraged to eat nuts several times per week — since they are associated with a </a:t>
            </a:r>
            <a:r>
              <a:rPr lang="en-JM" sz="3400" b="1" i="1" dirty="0"/>
              <a:t>reduction in the risk for inflammation</a:t>
            </a:r>
            <a:r>
              <a:rPr lang="en-JM" sz="3400" dirty="0"/>
              <a:t> that can cause brain disorders including </a:t>
            </a:r>
            <a:r>
              <a:rPr lang="en-JM" sz="3400" b="1" i="1" dirty="0"/>
              <a:t>dementia</a:t>
            </a:r>
            <a:r>
              <a:rPr lang="en-JM" sz="3400" dirty="0"/>
              <a:t> and </a:t>
            </a:r>
            <a:r>
              <a:rPr lang="en-JM" sz="3400" b="1" i="1" dirty="0"/>
              <a:t>Alzheimer’s disease</a:t>
            </a:r>
            <a:r>
              <a:rPr lang="en-JM" sz="3400" dirty="0" smtClean="0"/>
              <a:t>.</a:t>
            </a:r>
            <a:endParaRPr lang="en-JM" sz="3400" dirty="0"/>
          </a:p>
        </p:txBody>
      </p:sp>
      <p:sp>
        <p:nvSpPr>
          <p:cNvPr id="4" name="Slide Number Placeholder 3"/>
          <p:cNvSpPr>
            <a:spLocks noGrp="1"/>
          </p:cNvSpPr>
          <p:nvPr>
            <p:ph type="sldNum" sz="quarter" idx="12"/>
          </p:nvPr>
        </p:nvSpPr>
        <p:spPr/>
        <p:txBody>
          <a:bodyPr/>
          <a:lstStyle/>
          <a:p>
            <a:fld id="{D9412022-A3C9-497A-A4CA-B86B1D675E26}" type="slidenum">
              <a:rPr lang="en-US" smtClean="0"/>
              <a:t>74</a:t>
            </a:fld>
            <a:endParaRPr lang="en-US"/>
          </a:p>
        </p:txBody>
      </p:sp>
    </p:spTree>
    <p:extLst>
      <p:ext uri="{BB962C8B-B14F-4D97-AF65-F5344CB8AC3E}">
        <p14:creationId xmlns:p14="http://schemas.microsoft.com/office/powerpoint/2010/main" val="7247170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400051"/>
            <a:ext cx="11201399" cy="6029324"/>
          </a:xfrm>
        </p:spPr>
        <p:txBody>
          <a:bodyPr>
            <a:noAutofit/>
          </a:bodyPr>
          <a:lstStyle/>
          <a:p>
            <a:pPr marL="0" indent="0" algn="just">
              <a:buNone/>
            </a:pPr>
            <a:r>
              <a:rPr lang="en-JM" sz="3400" b="1" dirty="0"/>
              <a:t>3. Maintain Skin Health</a:t>
            </a:r>
          </a:p>
          <a:p>
            <a:pPr marL="0" indent="0" algn="just">
              <a:buNone/>
            </a:pPr>
            <a:r>
              <a:rPr lang="en-JM" sz="3400" dirty="0"/>
              <a:t>Almonds are a great source of </a:t>
            </a:r>
            <a:r>
              <a:rPr lang="en-JM" sz="3400" i="1" u="sng" dirty="0"/>
              <a:t>vitamin E and other antioxidants</a:t>
            </a:r>
            <a:r>
              <a:rPr lang="en-JM" sz="3400" b="1" i="1" dirty="0"/>
              <a:t> </a:t>
            </a:r>
            <a:r>
              <a:rPr lang="en-JM" sz="3400" dirty="0"/>
              <a:t>that nourish the skin and </a:t>
            </a:r>
            <a:r>
              <a:rPr lang="en-JM" sz="3400" i="1" u="sng" dirty="0"/>
              <a:t>reduce signs of aging</a:t>
            </a:r>
            <a:r>
              <a:rPr lang="en-JM" sz="3400" dirty="0"/>
              <a:t>. Research finds that almonds nutrition contains high concentrations of </a:t>
            </a:r>
            <a:r>
              <a:rPr lang="en-JM" sz="3400" dirty="0" err="1"/>
              <a:t>catechin</a:t>
            </a:r>
            <a:r>
              <a:rPr lang="en-JM" sz="3400" dirty="0"/>
              <a:t>, </a:t>
            </a:r>
            <a:r>
              <a:rPr lang="en-JM" sz="3400" dirty="0" err="1"/>
              <a:t>epicatechin</a:t>
            </a:r>
            <a:r>
              <a:rPr lang="en-JM" sz="3400" dirty="0"/>
              <a:t> and </a:t>
            </a:r>
            <a:r>
              <a:rPr lang="en-JM" sz="3400" dirty="0" err="1"/>
              <a:t>flavonol</a:t>
            </a:r>
            <a:r>
              <a:rPr lang="en-JM" sz="3400" dirty="0"/>
              <a:t> antioxidants, including </a:t>
            </a:r>
            <a:r>
              <a:rPr lang="en-JM" sz="3400" dirty="0" err="1"/>
              <a:t>quercetin</a:t>
            </a:r>
            <a:r>
              <a:rPr lang="en-JM" sz="3400" dirty="0"/>
              <a:t>, </a:t>
            </a:r>
            <a:r>
              <a:rPr lang="en-JM" sz="3400" dirty="0" err="1"/>
              <a:t>kaempferol</a:t>
            </a:r>
            <a:r>
              <a:rPr lang="en-JM" sz="3400" dirty="0"/>
              <a:t> and </a:t>
            </a:r>
            <a:r>
              <a:rPr lang="en-JM" sz="3400" dirty="0" err="1"/>
              <a:t>isorhamnetin</a:t>
            </a:r>
            <a:r>
              <a:rPr lang="en-JM" sz="3400" dirty="0"/>
              <a:t> — compounds that fight skin cancer and damage by reversing oxidative stress from a poor diet, pollution and UV light exposure. </a:t>
            </a:r>
            <a:r>
              <a:rPr lang="en-JM" sz="3400" dirty="0" smtClean="0"/>
              <a:t>Almonds</a:t>
            </a:r>
            <a:r>
              <a:rPr lang="en-JM" sz="3400" dirty="0"/>
              <a:t>’ healthy fats, plus their ability to improve circulation, also help keep skin hydrated and better able to heal wounds.</a:t>
            </a:r>
          </a:p>
        </p:txBody>
      </p:sp>
      <p:sp>
        <p:nvSpPr>
          <p:cNvPr id="4" name="Slide Number Placeholder 3"/>
          <p:cNvSpPr>
            <a:spLocks noGrp="1"/>
          </p:cNvSpPr>
          <p:nvPr>
            <p:ph type="sldNum" sz="quarter" idx="12"/>
          </p:nvPr>
        </p:nvSpPr>
        <p:spPr/>
        <p:txBody>
          <a:bodyPr/>
          <a:lstStyle/>
          <a:p>
            <a:fld id="{D9412022-A3C9-497A-A4CA-B86B1D675E26}" type="slidenum">
              <a:rPr lang="en-US" smtClean="0"/>
              <a:t>75</a:t>
            </a:fld>
            <a:endParaRPr lang="en-US"/>
          </a:p>
        </p:txBody>
      </p:sp>
    </p:spTree>
    <p:extLst>
      <p:ext uri="{BB962C8B-B14F-4D97-AF65-F5344CB8AC3E}">
        <p14:creationId xmlns:p14="http://schemas.microsoft.com/office/powerpoint/2010/main" val="18002104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557213"/>
            <a:ext cx="10701337" cy="5500687"/>
          </a:xfrm>
        </p:spPr>
        <p:txBody>
          <a:bodyPr>
            <a:noAutofit/>
          </a:bodyPr>
          <a:lstStyle/>
          <a:p>
            <a:r>
              <a:rPr lang="en-JM" sz="3400" dirty="0">
                <a:solidFill>
                  <a:schemeClr val="bg1"/>
                </a:solidFill>
              </a:rPr>
              <a:t> </a:t>
            </a:r>
            <a:r>
              <a:rPr lang="en-JM" sz="3400" b="1" dirty="0">
                <a:solidFill>
                  <a:schemeClr val="bg1"/>
                </a:solidFill>
              </a:rPr>
              <a:t>4. Help Control Blood Sugar Levels and Prevent Diabetes</a:t>
            </a:r>
          </a:p>
          <a:p>
            <a:r>
              <a:rPr lang="en-JM" sz="3400" dirty="0">
                <a:solidFill>
                  <a:schemeClr val="bg1"/>
                </a:solidFill>
              </a:rPr>
              <a:t>Almonds’ rich supply of MUFAs helps slow the rate at which glucose (sugar) is released into the bloodstream. In addition to </a:t>
            </a:r>
            <a:r>
              <a:rPr lang="en-JM" sz="3400" u="sng" dirty="0">
                <a:solidFill>
                  <a:schemeClr val="bg1"/>
                </a:solidFill>
              </a:rPr>
              <a:t>managing blood sugar </a:t>
            </a:r>
            <a:r>
              <a:rPr lang="en-JM" sz="3400" dirty="0">
                <a:solidFill>
                  <a:schemeClr val="bg1"/>
                </a:solidFill>
              </a:rPr>
              <a:t>and </a:t>
            </a:r>
            <a:r>
              <a:rPr lang="en-JM" sz="3400" u="sng" dirty="0">
                <a:solidFill>
                  <a:schemeClr val="bg1"/>
                </a:solidFill>
              </a:rPr>
              <a:t>preventing insulin resistance</a:t>
            </a:r>
            <a:r>
              <a:rPr lang="en-JM" sz="3400" dirty="0">
                <a:solidFill>
                  <a:schemeClr val="bg1"/>
                </a:solidFill>
              </a:rPr>
              <a:t> (which can occur over time when the body becomes less reactive to insulin, the sugar-controlling hormone), almonds nutrition benefits include the ability to </a:t>
            </a:r>
            <a:r>
              <a:rPr lang="en-JM" sz="3400" u="sng" dirty="0">
                <a:solidFill>
                  <a:schemeClr val="bg1"/>
                </a:solidFill>
              </a:rPr>
              <a:t>lower</a:t>
            </a:r>
            <a:r>
              <a:rPr lang="en-JM" sz="3400" dirty="0">
                <a:solidFill>
                  <a:schemeClr val="bg1"/>
                </a:solidFill>
              </a:rPr>
              <a:t> other common diabetes risks: </a:t>
            </a:r>
            <a:r>
              <a:rPr lang="en-JM" sz="3400" u="sng" dirty="0">
                <a:solidFill>
                  <a:schemeClr val="bg1"/>
                </a:solidFill>
              </a:rPr>
              <a:t>unhealthy body weight</a:t>
            </a:r>
            <a:r>
              <a:rPr lang="en-JM" sz="3400" dirty="0">
                <a:solidFill>
                  <a:schemeClr val="bg1"/>
                </a:solidFill>
              </a:rPr>
              <a:t>, </a:t>
            </a:r>
            <a:r>
              <a:rPr lang="en-JM" sz="3400" u="sng" dirty="0">
                <a:solidFill>
                  <a:schemeClr val="bg1"/>
                </a:solidFill>
              </a:rPr>
              <a:t>inflammation</a:t>
            </a:r>
            <a:r>
              <a:rPr lang="en-JM" sz="3400" dirty="0">
                <a:solidFill>
                  <a:schemeClr val="bg1"/>
                </a:solidFill>
              </a:rPr>
              <a:t> and high levels of </a:t>
            </a:r>
            <a:r>
              <a:rPr lang="en-JM" sz="3400" u="sng" dirty="0">
                <a:solidFill>
                  <a:schemeClr val="bg1"/>
                </a:solidFill>
              </a:rPr>
              <a:t>oxidative stress</a:t>
            </a:r>
            <a:r>
              <a:rPr lang="en-JM" sz="3400" dirty="0" smtClean="0">
                <a:solidFill>
                  <a:schemeClr val="bg1"/>
                </a:solidFill>
              </a:rPr>
              <a:t>.</a:t>
            </a:r>
            <a:endParaRPr lang="en-JM" sz="3400" dirty="0">
              <a:solidFill>
                <a:schemeClr val="bg1"/>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t>76</a:t>
            </a:fld>
            <a:endParaRPr lang="en-US"/>
          </a:p>
        </p:txBody>
      </p:sp>
    </p:spTree>
    <p:extLst>
      <p:ext uri="{BB962C8B-B14F-4D97-AF65-F5344CB8AC3E}">
        <p14:creationId xmlns:p14="http://schemas.microsoft.com/office/powerpoint/2010/main" val="31006816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28653"/>
            <a:ext cx="10701337" cy="5500687"/>
          </a:xfrm>
        </p:spPr>
        <p:txBody>
          <a:bodyPr>
            <a:noAutofit/>
          </a:bodyPr>
          <a:lstStyle/>
          <a:p>
            <a:r>
              <a:rPr lang="en-JM" sz="3200" dirty="0">
                <a:solidFill>
                  <a:schemeClr val="bg1"/>
                </a:solidFill>
              </a:rPr>
              <a:t> </a:t>
            </a:r>
            <a:r>
              <a:rPr lang="en-JM" sz="3200" b="1" dirty="0">
                <a:solidFill>
                  <a:schemeClr val="bg1"/>
                </a:solidFill>
              </a:rPr>
              <a:t>5. Help With Weight Loss and Prevent Overeating</a:t>
            </a:r>
            <a:endParaRPr lang="en-JM" sz="3200" dirty="0">
              <a:solidFill>
                <a:schemeClr val="bg1"/>
              </a:solidFill>
            </a:endParaRPr>
          </a:p>
          <a:p>
            <a:pPr algn="just"/>
            <a:r>
              <a:rPr lang="en-JM" sz="3200" dirty="0">
                <a:solidFill>
                  <a:schemeClr val="bg1"/>
                </a:solidFill>
              </a:rPr>
              <a:t>Healthy fats and dietary fiber aid </a:t>
            </a:r>
            <a:r>
              <a:rPr lang="en-JM" sz="3200" dirty="0" smtClean="0">
                <a:solidFill>
                  <a:schemeClr val="bg1"/>
                </a:solidFill>
              </a:rPr>
              <a:t>in weight loss because </a:t>
            </a:r>
            <a:r>
              <a:rPr lang="en-JM" sz="3200" dirty="0">
                <a:solidFill>
                  <a:schemeClr val="bg1"/>
                </a:solidFill>
              </a:rPr>
              <a:t>they help you feel full, which </a:t>
            </a:r>
            <a:r>
              <a:rPr lang="en-JM" sz="3200" b="1" dirty="0">
                <a:solidFill>
                  <a:schemeClr val="bg1"/>
                </a:solidFill>
              </a:rPr>
              <a:t>curbs overeating</a:t>
            </a:r>
            <a:r>
              <a:rPr lang="en-JM" sz="3200" dirty="0">
                <a:solidFill>
                  <a:schemeClr val="bg1"/>
                </a:solidFill>
              </a:rPr>
              <a:t> and </a:t>
            </a:r>
            <a:r>
              <a:rPr lang="en-JM" sz="3200" b="1" dirty="0">
                <a:solidFill>
                  <a:schemeClr val="bg1"/>
                </a:solidFill>
              </a:rPr>
              <a:t>unhealthy snacking</a:t>
            </a:r>
            <a:r>
              <a:rPr lang="en-JM" sz="3200" dirty="0">
                <a:solidFill>
                  <a:schemeClr val="bg1"/>
                </a:solidFill>
              </a:rPr>
              <a:t>. Although nuts are high in fat and calories, </a:t>
            </a:r>
            <a:r>
              <a:rPr lang="en-JM" sz="3200" b="1" i="1" dirty="0">
                <a:solidFill>
                  <a:schemeClr val="bg1"/>
                </a:solidFill>
              </a:rPr>
              <a:t>they prolong the feeling of satisfaction after you eat and keep your blood sugar more stable than low-fat meals do</a:t>
            </a:r>
            <a:r>
              <a:rPr lang="en-JM" sz="3200" dirty="0">
                <a:solidFill>
                  <a:schemeClr val="bg1"/>
                </a:solidFill>
              </a:rPr>
              <a:t>. Thus, you’re less likely to experience a roller-coaster of energy dips and food cravings</a:t>
            </a:r>
            <a:r>
              <a:rPr lang="en-JM" sz="3200" dirty="0" smtClean="0">
                <a:solidFill>
                  <a:schemeClr val="bg1"/>
                </a:solidFill>
              </a:rPr>
              <a:t>. </a:t>
            </a:r>
            <a:r>
              <a:rPr lang="en-JM" sz="3200" b="1" dirty="0" smtClean="0">
                <a:solidFill>
                  <a:schemeClr val="bg1"/>
                </a:solidFill>
              </a:rPr>
              <a:t>Almonds </a:t>
            </a:r>
            <a:r>
              <a:rPr lang="en-JM" sz="3200" b="1" dirty="0">
                <a:solidFill>
                  <a:schemeClr val="bg1"/>
                </a:solidFill>
              </a:rPr>
              <a:t>support a </a:t>
            </a:r>
            <a:r>
              <a:rPr lang="en-JM" sz="3200" b="1" dirty="0" smtClean="0">
                <a:solidFill>
                  <a:schemeClr val="bg1"/>
                </a:solidFill>
              </a:rPr>
              <a:t>healthy metabolism</a:t>
            </a:r>
            <a:r>
              <a:rPr lang="en-JM" sz="3200" dirty="0" smtClean="0">
                <a:solidFill>
                  <a:schemeClr val="bg1"/>
                </a:solidFill>
              </a:rPr>
              <a:t>. </a:t>
            </a:r>
            <a:r>
              <a:rPr lang="en-JM" sz="3200" dirty="0">
                <a:solidFill>
                  <a:schemeClr val="bg1"/>
                </a:solidFill>
              </a:rPr>
              <a:t>Also, people who frequently eat almonds and other nuts retain </a:t>
            </a:r>
            <a:r>
              <a:rPr lang="en-JM" sz="3200" u="sng" dirty="0">
                <a:solidFill>
                  <a:schemeClr val="bg1"/>
                </a:solidFill>
              </a:rPr>
              <a:t>healthier body weights </a:t>
            </a:r>
            <a:r>
              <a:rPr lang="en-JM" sz="3200" dirty="0">
                <a:solidFill>
                  <a:schemeClr val="bg1"/>
                </a:solidFill>
              </a:rPr>
              <a:t>and lower rates of obesity over time compared to those who avoid nuts. </a:t>
            </a:r>
          </a:p>
        </p:txBody>
      </p:sp>
      <p:sp>
        <p:nvSpPr>
          <p:cNvPr id="4" name="Slide Number Placeholder 3"/>
          <p:cNvSpPr>
            <a:spLocks noGrp="1"/>
          </p:cNvSpPr>
          <p:nvPr>
            <p:ph type="sldNum" sz="quarter" idx="12"/>
          </p:nvPr>
        </p:nvSpPr>
        <p:spPr/>
        <p:txBody>
          <a:bodyPr/>
          <a:lstStyle/>
          <a:p>
            <a:fld id="{D9412022-A3C9-497A-A4CA-B86B1D675E26}" type="slidenum">
              <a:rPr lang="en-US" smtClean="0"/>
              <a:t>77</a:t>
            </a:fld>
            <a:endParaRPr lang="en-US"/>
          </a:p>
        </p:txBody>
      </p:sp>
    </p:spTree>
    <p:extLst>
      <p:ext uri="{BB962C8B-B14F-4D97-AF65-F5344CB8AC3E}">
        <p14:creationId xmlns:p14="http://schemas.microsoft.com/office/powerpoint/2010/main" val="36951855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28653"/>
            <a:ext cx="10701337" cy="5500687"/>
          </a:xfrm>
        </p:spPr>
        <p:txBody>
          <a:bodyPr>
            <a:noAutofit/>
          </a:bodyPr>
          <a:lstStyle/>
          <a:p>
            <a:r>
              <a:rPr lang="en-JM" sz="3200" b="1" dirty="0">
                <a:solidFill>
                  <a:schemeClr val="bg1"/>
                </a:solidFill>
              </a:rPr>
              <a:t>6. Increase Nutrient Absorption</a:t>
            </a:r>
          </a:p>
          <a:p>
            <a:r>
              <a:rPr lang="en-JM" sz="3200" dirty="0">
                <a:solidFill>
                  <a:schemeClr val="bg1"/>
                </a:solidFill>
              </a:rPr>
              <a:t>The body needs adequate amounts of fat in the diet in order to properly absorb “fat-soluble” nutrients, like vitamins A and D. </a:t>
            </a:r>
            <a:r>
              <a:rPr lang="en-JM" sz="3200" b="1" i="1" dirty="0">
                <a:solidFill>
                  <a:schemeClr val="bg1"/>
                </a:solidFill>
              </a:rPr>
              <a:t>Almonds are also considered one of the only nuts that help alkalize the digestive tract, reducing acid buildup and balancing the body’s pH</a:t>
            </a:r>
            <a:r>
              <a:rPr lang="en-JM" sz="3200" dirty="0">
                <a:solidFill>
                  <a:schemeClr val="bg1"/>
                </a:solidFill>
              </a:rPr>
              <a:t>. A healthy pH level is crucial for </a:t>
            </a:r>
            <a:r>
              <a:rPr lang="en-JM" sz="3200" u="sng" dirty="0">
                <a:solidFill>
                  <a:schemeClr val="bg1"/>
                </a:solidFill>
              </a:rPr>
              <a:t>proper digestion</a:t>
            </a:r>
            <a:r>
              <a:rPr lang="en-JM" sz="3200" dirty="0">
                <a:solidFill>
                  <a:schemeClr val="bg1"/>
                </a:solidFill>
              </a:rPr>
              <a:t>, </a:t>
            </a:r>
            <a:r>
              <a:rPr lang="en-JM" sz="3200" b="1" u="sng" dirty="0">
                <a:solidFill>
                  <a:schemeClr val="bg1"/>
                </a:solidFill>
              </a:rPr>
              <a:t>immunity</a:t>
            </a:r>
            <a:r>
              <a:rPr lang="en-JM" sz="3200" dirty="0">
                <a:solidFill>
                  <a:schemeClr val="bg1"/>
                </a:solidFill>
              </a:rPr>
              <a:t> and </a:t>
            </a:r>
            <a:r>
              <a:rPr lang="en-JM" sz="3200" u="sng" dirty="0">
                <a:solidFill>
                  <a:schemeClr val="bg1"/>
                </a:solidFill>
              </a:rPr>
              <a:t>disease prevention</a:t>
            </a:r>
            <a:r>
              <a:rPr lang="en-JM" sz="3200" dirty="0">
                <a:solidFill>
                  <a:schemeClr val="bg1"/>
                </a:solidFill>
              </a:rPr>
              <a:t>. Additionally, the nutrients present in almonds may help regulate digestive enzymes that are involved in nutrient extraction, cholesterol synthesis and bile acid production.</a:t>
            </a:r>
          </a:p>
        </p:txBody>
      </p:sp>
      <p:sp>
        <p:nvSpPr>
          <p:cNvPr id="4" name="Slide Number Placeholder 3"/>
          <p:cNvSpPr>
            <a:spLocks noGrp="1"/>
          </p:cNvSpPr>
          <p:nvPr>
            <p:ph type="sldNum" sz="quarter" idx="12"/>
          </p:nvPr>
        </p:nvSpPr>
        <p:spPr/>
        <p:txBody>
          <a:bodyPr/>
          <a:lstStyle/>
          <a:p>
            <a:fld id="{D9412022-A3C9-497A-A4CA-B86B1D675E26}" type="slidenum">
              <a:rPr lang="en-US" smtClean="0"/>
              <a:t>78</a:t>
            </a:fld>
            <a:endParaRPr lang="en-US"/>
          </a:p>
        </p:txBody>
      </p:sp>
    </p:spTree>
    <p:extLst>
      <p:ext uri="{BB962C8B-B14F-4D97-AF65-F5344CB8AC3E}">
        <p14:creationId xmlns:p14="http://schemas.microsoft.com/office/powerpoint/2010/main" val="4641658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432" y="457201"/>
            <a:ext cx="11076039" cy="5672140"/>
          </a:xfrm>
        </p:spPr>
        <p:txBody>
          <a:bodyPr>
            <a:noAutofit/>
          </a:bodyPr>
          <a:lstStyle/>
          <a:p>
            <a:pPr algn="just"/>
            <a:r>
              <a:rPr lang="en-JM" sz="3100" b="1" dirty="0">
                <a:solidFill>
                  <a:schemeClr val="bg1"/>
                </a:solidFill>
              </a:rPr>
              <a:t>7. Increase Digestive Health</a:t>
            </a:r>
          </a:p>
          <a:p>
            <a:pPr algn="just"/>
            <a:r>
              <a:rPr lang="en-JM" sz="3100" dirty="0">
                <a:solidFill>
                  <a:schemeClr val="bg1"/>
                </a:solidFill>
              </a:rPr>
              <a:t>In addition to healthy fats and alkaline-forming molecules, almonds (especially the skin of almonds) contain probiotic components that help with digestion, detoxification and healthy bacterial growth within the gut flora — a key to actually utilizing nutrients from food and preventing nutrient deficiencies</a:t>
            </a:r>
            <a:r>
              <a:rPr lang="en-JM" sz="3100" dirty="0" smtClean="0">
                <a:solidFill>
                  <a:schemeClr val="bg1"/>
                </a:solidFill>
              </a:rPr>
              <a:t>. Studies </a:t>
            </a:r>
            <a:r>
              <a:rPr lang="en-JM" sz="3100" dirty="0">
                <a:solidFill>
                  <a:schemeClr val="bg1"/>
                </a:solidFill>
              </a:rPr>
              <a:t>suggest that almonds and almond skins may lead to an improvement in the “intestinal microbiota profile,” meaning the intestine’s bacterial activities improve and promote numerous health benefits due to the presence of prebiotic properties, the precursors for probiotics.</a:t>
            </a:r>
          </a:p>
        </p:txBody>
      </p:sp>
      <p:sp>
        <p:nvSpPr>
          <p:cNvPr id="4" name="Slide Number Placeholder 3"/>
          <p:cNvSpPr>
            <a:spLocks noGrp="1"/>
          </p:cNvSpPr>
          <p:nvPr>
            <p:ph type="sldNum" sz="quarter" idx="12"/>
          </p:nvPr>
        </p:nvSpPr>
        <p:spPr/>
        <p:txBody>
          <a:bodyPr/>
          <a:lstStyle/>
          <a:p>
            <a:fld id="{D9412022-A3C9-497A-A4CA-B86B1D675E26}" type="slidenum">
              <a:rPr lang="en-US" smtClean="0"/>
              <a:t>79</a:t>
            </a:fld>
            <a:endParaRPr lang="en-US"/>
          </a:p>
        </p:txBody>
      </p:sp>
    </p:spTree>
    <p:extLst>
      <p:ext uri="{BB962C8B-B14F-4D97-AF65-F5344CB8AC3E}">
        <p14:creationId xmlns:p14="http://schemas.microsoft.com/office/powerpoint/2010/main" val="77297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thebibleschool.com/bible-school-web/images/HS.jpg"/>
          <p:cNvPicPr>
            <a:picLocks noChangeAspect="1" noChangeArrowheads="1"/>
          </p:cNvPicPr>
          <p:nvPr/>
        </p:nvPicPr>
        <p:blipFill>
          <a:blip r:embed="rId3">
            <a:lum bright="15000"/>
            <a:extLst>
              <a:ext uri="{28A0092B-C50C-407E-A947-70E740481C1C}">
                <a14:useLocalDpi xmlns:a14="http://schemas.microsoft.com/office/drawing/2010/main" val="0"/>
              </a:ext>
            </a:extLst>
          </a:blip>
          <a:srcRect/>
          <a:stretch>
            <a:fillRect/>
          </a:stretch>
        </p:blipFill>
        <p:spPr bwMode="auto">
          <a:xfrm>
            <a:off x="8132618" y="2729346"/>
            <a:ext cx="3642360" cy="3075709"/>
          </a:xfrm>
          <a:prstGeom prst="rect">
            <a:avLst/>
          </a:prstGeom>
          <a:noFill/>
          <a:effectLst>
            <a:glow rad="254000">
              <a:srgbClr val="FF0000"/>
            </a:glo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532874" y="1092679"/>
            <a:ext cx="8876938" cy="1015663"/>
          </a:xfrm>
          <a:prstGeom prst="rect">
            <a:avLst/>
          </a:prstGeom>
          <a:solidFill>
            <a:srgbClr val="00B050"/>
          </a:solidFill>
          <a:effectLst>
            <a:glow rad="254000">
              <a:srgbClr val="FFC000"/>
            </a:glow>
          </a:effectLst>
        </p:spPr>
        <p:txBody>
          <a:bodyPr wrap="square" lIns="91440" tIns="45720" rIns="91440" bIns="45720">
            <a:spAutoFit/>
          </a:bodyPr>
          <a:lstStyle/>
          <a:p>
            <a:pPr algn="ctr"/>
            <a:r>
              <a:rPr lang="en-US" sz="6000" dirty="0">
                <a:ln w="0"/>
                <a:solidFill>
                  <a:srgbClr val="FFFF00"/>
                </a:solidFill>
                <a:effectLst>
                  <a:reflection blurRad="6350" stA="53000" endA="300" endPos="35500" dir="5400000" sy="-90000" algn="bl" rotWithShape="0"/>
                </a:effectLst>
                <a:latin typeface="Algerian" panose="04020705040A02060702" pitchFamily="82" charset="0"/>
              </a:rPr>
              <a:t>The </a:t>
            </a:r>
            <a:r>
              <a:rPr lang="en-US" sz="6000" dirty="0" smtClean="0">
                <a:ln w="0"/>
                <a:solidFill>
                  <a:srgbClr val="FFFF00"/>
                </a:solidFill>
                <a:effectLst>
                  <a:reflection blurRad="6350" stA="53000" endA="300" endPos="35500" dir="5400000" sy="-90000" algn="bl" rotWithShape="0"/>
                </a:effectLst>
                <a:latin typeface="Algerian" panose="04020705040A02060702" pitchFamily="82" charset="0"/>
              </a:rPr>
              <a:t>ANTITYPICAL FAST</a:t>
            </a:r>
            <a:endParaRPr lang="en-US" sz="6000" dirty="0">
              <a:ln w="0"/>
              <a:solidFill>
                <a:srgbClr val="FFFF00"/>
              </a:solidFill>
              <a:effectLst>
                <a:reflection blurRad="6350" stA="53000" endA="300" endPos="35500" dir="5400000" sy="-90000" algn="bl" rotWithShape="0"/>
              </a:effectLst>
              <a:latin typeface="Algerian" panose="04020705040A02060702" pitchFamily="82" charset="0"/>
            </a:endParaRPr>
          </a:p>
        </p:txBody>
      </p:sp>
      <p:sp>
        <p:nvSpPr>
          <p:cNvPr id="2" name="TextBox 1"/>
          <p:cNvSpPr txBox="1"/>
          <p:nvPr/>
        </p:nvSpPr>
        <p:spPr>
          <a:xfrm>
            <a:off x="853016" y="3637565"/>
            <a:ext cx="6203852" cy="1754326"/>
          </a:xfrm>
          <a:prstGeom prst="rect">
            <a:avLst/>
          </a:prstGeom>
          <a:solidFill>
            <a:srgbClr val="FFFF00"/>
          </a:solidFill>
          <a:effectLst>
            <a:glow rad="254000">
              <a:srgbClr val="00B0F0"/>
            </a:glow>
          </a:effectLst>
        </p:spPr>
        <p:txBody>
          <a:bodyPr wrap="square" rtlCol="0">
            <a:spAutoFit/>
          </a:bodyPr>
          <a:lstStyle/>
          <a:p>
            <a:pPr algn="ctr"/>
            <a:r>
              <a:rPr lang="en-JM" sz="3600" b="1" dirty="0" smtClean="0">
                <a:solidFill>
                  <a:schemeClr val="bg1"/>
                </a:solidFill>
                <a:latin typeface="Bookman Old Style" panose="02050604050505020204" pitchFamily="18" charset="0"/>
              </a:rPr>
              <a:t>The Most Holy Place Experience and Overcoming Sin</a:t>
            </a:r>
            <a:endParaRPr lang="en-JM" sz="3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10192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0" fill="hold"/>
                                        <p:tgtEl>
                                          <p:spTgt spid="2"/>
                                        </p:tgtEl>
                                        <p:attrNameLst>
                                          <p:attrName>ppt_w</p:attrName>
                                        </p:attrNameLst>
                                      </p:cBhvr>
                                      <p:tavLst>
                                        <p:tav tm="0">
                                          <p:val>
                                            <p:fltVal val="0"/>
                                          </p:val>
                                        </p:tav>
                                        <p:tav tm="100000">
                                          <p:val>
                                            <p:strVal val="#ppt_w"/>
                                          </p:val>
                                        </p:tav>
                                      </p:tavLst>
                                    </p:anim>
                                    <p:anim calcmode="lin" valueType="num">
                                      <p:cBhvr>
                                        <p:cTn id="12" dur="1250" fill="hold"/>
                                        <p:tgtEl>
                                          <p:spTgt spid="2"/>
                                        </p:tgtEl>
                                        <p:attrNameLst>
                                          <p:attrName>ppt_h</p:attrName>
                                        </p:attrNameLst>
                                      </p:cBhvr>
                                      <p:tavLst>
                                        <p:tav tm="0">
                                          <p:val>
                                            <p:fltVal val="0"/>
                                          </p:val>
                                        </p:tav>
                                        <p:tav tm="100000">
                                          <p:val>
                                            <p:strVal val="#ppt_h"/>
                                          </p:val>
                                        </p:tav>
                                      </p:tavLst>
                                    </p:anim>
                                    <p:anim calcmode="lin" valueType="num">
                                      <p:cBhvr>
                                        <p:cTn id="13" dur="1250" fill="hold"/>
                                        <p:tgtEl>
                                          <p:spTgt spid="2"/>
                                        </p:tgtEl>
                                        <p:attrNameLst>
                                          <p:attrName>style.rotation</p:attrName>
                                        </p:attrNameLst>
                                      </p:cBhvr>
                                      <p:tavLst>
                                        <p:tav tm="0">
                                          <p:val>
                                            <p:fltVal val="90"/>
                                          </p:val>
                                        </p:tav>
                                        <p:tav tm="100000">
                                          <p:val>
                                            <p:fltVal val="0"/>
                                          </p:val>
                                        </p:tav>
                                      </p:tavLst>
                                    </p:anim>
                                    <p:animEffect transition="in" filter="fade">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794" y="899651"/>
            <a:ext cx="10701337" cy="4713495"/>
          </a:xfrm>
        </p:spPr>
        <p:txBody>
          <a:bodyPr>
            <a:noAutofit/>
          </a:bodyPr>
          <a:lstStyle/>
          <a:p>
            <a:pPr algn="just"/>
            <a:r>
              <a:rPr lang="en-JM" sz="3600" b="1" dirty="0">
                <a:solidFill>
                  <a:schemeClr val="bg1"/>
                </a:solidFill>
              </a:rPr>
              <a:t>8. Can Help Fight Cancer and Inflammation</a:t>
            </a:r>
          </a:p>
          <a:p>
            <a:pPr algn="just"/>
            <a:r>
              <a:rPr lang="en-JM" sz="3600" dirty="0">
                <a:solidFill>
                  <a:schemeClr val="bg1"/>
                </a:solidFill>
              </a:rPr>
              <a:t>Almonds contain gamma-tocopherol, a type of vitamin E that acts as a powerful antioxidant, fighting free radical damage and oxidative stress that are linked to cancer. Many studies find a link between nut consumption and cancer prevention, including a reduced risk for colon, prostate and breast cancers. </a:t>
            </a:r>
          </a:p>
        </p:txBody>
      </p:sp>
      <p:sp>
        <p:nvSpPr>
          <p:cNvPr id="4" name="Slide Number Placeholder 3"/>
          <p:cNvSpPr>
            <a:spLocks noGrp="1"/>
          </p:cNvSpPr>
          <p:nvPr>
            <p:ph type="sldNum" sz="quarter" idx="12"/>
          </p:nvPr>
        </p:nvSpPr>
        <p:spPr/>
        <p:txBody>
          <a:bodyPr/>
          <a:lstStyle/>
          <a:p>
            <a:fld id="{D9412022-A3C9-497A-A4CA-B86B1D675E26}" type="slidenum">
              <a:rPr lang="en-US" smtClean="0"/>
              <a:t>80</a:t>
            </a:fld>
            <a:endParaRPr lang="en-US"/>
          </a:p>
        </p:txBody>
      </p:sp>
    </p:spTree>
    <p:extLst>
      <p:ext uri="{BB962C8B-B14F-4D97-AF65-F5344CB8AC3E}">
        <p14:creationId xmlns:p14="http://schemas.microsoft.com/office/powerpoint/2010/main" val="38273168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549" y="369888"/>
            <a:ext cx="10701337" cy="5500687"/>
          </a:xfrm>
        </p:spPr>
        <p:txBody>
          <a:bodyPr>
            <a:noAutofit/>
          </a:bodyPr>
          <a:lstStyle/>
          <a:p>
            <a:pPr algn="just"/>
            <a:r>
              <a:rPr lang="en-JM" sz="3600" b="1" dirty="0">
                <a:solidFill>
                  <a:schemeClr val="bg1"/>
                </a:solidFill>
              </a:rPr>
              <a:t>9. Help Maintain Dental and Bone Health</a:t>
            </a:r>
          </a:p>
          <a:p>
            <a:pPr algn="just"/>
            <a:r>
              <a:rPr lang="en-JM" sz="3600" dirty="0">
                <a:solidFill>
                  <a:schemeClr val="bg1"/>
                </a:solidFill>
              </a:rPr>
              <a:t>Almonds are a good source of trace minerals, including magnesium and phosphorus, which is a crucial nutrient for building and maintaining strong teeth and bones. Almonds nutrition benefits include the ability to help prevent tooth decay, fight cavities, lower the risk for bone fractures and fight osteoporosis.</a:t>
            </a:r>
          </a:p>
        </p:txBody>
      </p:sp>
      <p:sp>
        <p:nvSpPr>
          <p:cNvPr id="4" name="Slide Number Placeholder 3"/>
          <p:cNvSpPr>
            <a:spLocks noGrp="1"/>
          </p:cNvSpPr>
          <p:nvPr>
            <p:ph type="sldNum" sz="quarter" idx="12"/>
          </p:nvPr>
        </p:nvSpPr>
        <p:spPr/>
        <p:txBody>
          <a:bodyPr/>
          <a:lstStyle/>
          <a:p>
            <a:fld id="{D9412022-A3C9-497A-A4CA-B86B1D675E26}" type="slidenum">
              <a:rPr lang="en-US" smtClean="0"/>
              <a:t>81</a:t>
            </a:fld>
            <a:endParaRPr lang="en-US"/>
          </a:p>
        </p:txBody>
      </p:sp>
    </p:spTree>
    <p:extLst>
      <p:ext uri="{BB962C8B-B14F-4D97-AF65-F5344CB8AC3E}">
        <p14:creationId xmlns:p14="http://schemas.microsoft.com/office/powerpoint/2010/main" val="35996758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427" y="854740"/>
            <a:ext cx="10887074" cy="5015835"/>
          </a:xfrm>
        </p:spPr>
        <p:txBody>
          <a:bodyPr>
            <a:normAutofit/>
          </a:bodyPr>
          <a:lstStyle/>
          <a:p>
            <a:r>
              <a:rPr lang="en-JM" sz="3600" dirty="0"/>
              <a:t> The knowledge that man is to be a temple for God, a habitation for the revealing of His glory, should be the highest incentive to the care and development of our physical powers. </a:t>
            </a:r>
            <a:endParaRPr lang="en-JM" sz="3600" dirty="0" smtClean="0"/>
          </a:p>
          <a:p>
            <a:r>
              <a:rPr lang="en-JM" sz="3600" dirty="0" smtClean="0"/>
              <a:t>Fearfully </a:t>
            </a:r>
            <a:r>
              <a:rPr lang="en-JM" sz="3600" dirty="0"/>
              <a:t>and wonderfully has the Creator wrought in the human frame, and He bids us make it our study, understand its needs, and act our part in preserving it from harm and defilement.  {MH 271.1} </a:t>
            </a: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82</a:t>
            </a:fld>
            <a:endParaRPr lang="en-US">
              <a:solidFill>
                <a:prstClr val="white"/>
              </a:solidFill>
            </a:endParaRPr>
          </a:p>
        </p:txBody>
      </p:sp>
    </p:spTree>
    <p:extLst>
      <p:ext uri="{BB962C8B-B14F-4D97-AF65-F5344CB8AC3E}">
        <p14:creationId xmlns:p14="http://schemas.microsoft.com/office/powerpoint/2010/main" val="7084927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412022-A3C9-497A-A4CA-B86B1D675E26}" type="slidenum">
              <a:rPr lang="en-US" smtClean="0">
                <a:solidFill>
                  <a:prstClr val="white"/>
                </a:solidFill>
              </a:rPr>
              <a:pPr/>
              <a:t>83</a:t>
            </a:fld>
            <a:endParaRPr lang="en-US">
              <a:solidFill>
                <a:prstClr val="white"/>
              </a:solidFill>
            </a:endParaRPr>
          </a:p>
        </p:txBody>
      </p:sp>
      <p:sp>
        <p:nvSpPr>
          <p:cNvPr id="3" name="TextBox 2"/>
          <p:cNvSpPr txBox="1"/>
          <p:nvPr/>
        </p:nvSpPr>
        <p:spPr>
          <a:xfrm>
            <a:off x="868680" y="5683230"/>
            <a:ext cx="9738360" cy="584775"/>
          </a:xfrm>
          <a:prstGeom prst="rect">
            <a:avLst/>
          </a:prstGeom>
          <a:solidFill>
            <a:srgbClr val="660066"/>
          </a:solidFill>
          <a:effectLst>
            <a:glow rad="431800">
              <a:srgbClr val="FFFF99"/>
            </a:glow>
          </a:effectLst>
        </p:spPr>
        <p:txBody>
          <a:bodyPr wrap="square" rtlCol="0">
            <a:spAutoFit/>
          </a:bodyPr>
          <a:lstStyle/>
          <a:p>
            <a:pPr algn="ctr"/>
            <a:r>
              <a:rPr lang="en-JM" sz="3200" b="1" dirty="0" smtClean="0">
                <a:solidFill>
                  <a:prstClr val="white"/>
                </a:solidFill>
              </a:rPr>
              <a:t>Why did Aaron’s Rod Bud, Blossom and Bear Almonds? </a:t>
            </a:r>
            <a:endParaRPr lang="en-JM" sz="3200" dirty="0">
              <a:solidFill>
                <a:prstClr val="white"/>
              </a:solidFill>
            </a:endParaRPr>
          </a:p>
        </p:txBody>
      </p:sp>
      <p:sp>
        <p:nvSpPr>
          <p:cNvPr id="6" name="Rectangle 5"/>
          <p:cNvSpPr/>
          <p:nvPr/>
        </p:nvSpPr>
        <p:spPr>
          <a:xfrm>
            <a:off x="10058400" y="268298"/>
            <a:ext cx="1864554" cy="3477875"/>
          </a:xfrm>
          <a:prstGeom prst="rect">
            <a:avLst/>
          </a:prstGeom>
          <a:solidFill>
            <a:srgbClr val="333300"/>
          </a:solidFill>
          <a:ln w="57150">
            <a:solidFill>
              <a:srgbClr val="0070C0"/>
            </a:solidFill>
          </a:ln>
          <a:effectLst>
            <a:glow rad="190500">
              <a:schemeClr val="tx1"/>
            </a:glow>
          </a:effectLst>
        </p:spPr>
        <p:txBody>
          <a:bodyPr wrap="square" lIns="91440" tIns="45720" rIns="91440" bIns="45720">
            <a:spAutoFit/>
          </a:bodyPr>
          <a:lstStyle/>
          <a:p>
            <a:pPr algn="ctr"/>
            <a:r>
              <a:rPr lang="en-US" sz="4000" b="1" dirty="0">
                <a:solidFill>
                  <a:srgbClr val="FFFF00"/>
                </a:solidFill>
                <a:effectLst>
                  <a:glow rad="228600">
                    <a:srgbClr val="DD9D31">
                      <a:satMod val="175000"/>
                      <a:alpha val="40000"/>
                    </a:srgbClr>
                  </a:glow>
                </a:effectLst>
              </a:rPr>
              <a:t>THE MOST HOLY </a:t>
            </a:r>
            <a:r>
              <a:rPr lang="en-US" sz="4000" b="1" dirty="0" smtClean="0">
                <a:solidFill>
                  <a:srgbClr val="FFFF00"/>
                </a:solidFill>
                <a:effectLst>
                  <a:glow rad="228600">
                    <a:srgbClr val="DD9D31">
                      <a:satMod val="175000"/>
                      <a:alpha val="40000"/>
                    </a:srgbClr>
                  </a:glow>
                </a:effectLst>
              </a:rPr>
              <a:t>PLACE</a:t>
            </a:r>
          </a:p>
          <a:p>
            <a:pPr algn="ctr"/>
            <a:r>
              <a:rPr lang="en-US" sz="2000" b="1" dirty="0" smtClean="0">
                <a:ln w="6600">
                  <a:solidFill>
                    <a:srgbClr val="477BD1"/>
                  </a:solidFill>
                  <a:prstDash val="solid"/>
                </a:ln>
                <a:solidFill>
                  <a:srgbClr val="FFFF00"/>
                </a:solidFill>
                <a:effectLst>
                  <a:glow rad="228600">
                    <a:srgbClr val="DD9D31">
                      <a:satMod val="175000"/>
                      <a:alpha val="40000"/>
                    </a:srgbClr>
                  </a:glow>
                </a:effectLst>
              </a:rPr>
              <a:t>Inside the Ark of the Covenant</a:t>
            </a:r>
            <a:endParaRPr lang="en-US" sz="2000" b="1" dirty="0">
              <a:ln w="6600">
                <a:solidFill>
                  <a:srgbClr val="477BD1"/>
                </a:solidFill>
                <a:prstDash val="solid"/>
              </a:ln>
              <a:solidFill>
                <a:srgbClr val="FFFF00"/>
              </a:solidFill>
              <a:effectLst>
                <a:glow rad="228600">
                  <a:srgbClr val="DD9D31">
                    <a:satMod val="175000"/>
                    <a:alpha val="40000"/>
                  </a:srgbClr>
                </a:glo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0" y="297234"/>
            <a:ext cx="7680960" cy="4766965"/>
          </a:xfrm>
          <a:prstGeom prst="rect">
            <a:avLst/>
          </a:prstGeom>
          <a:effectLst>
            <a:glow rad="228600">
              <a:srgbClr val="00FFFF"/>
            </a:glow>
          </a:effectLst>
        </p:spPr>
      </p:pic>
    </p:spTree>
    <p:extLst>
      <p:ext uri="{BB962C8B-B14F-4D97-AF65-F5344CB8AC3E}">
        <p14:creationId xmlns:p14="http://schemas.microsoft.com/office/powerpoint/2010/main" val="1386527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280" y="1725294"/>
            <a:ext cx="10622279" cy="4541521"/>
          </a:xfrm>
        </p:spPr>
        <p:txBody>
          <a:bodyPr>
            <a:noAutofit/>
          </a:bodyPr>
          <a:lstStyle/>
          <a:p>
            <a:pPr algn="just"/>
            <a:r>
              <a:rPr lang="en-JM" sz="2800" dirty="0" smtClean="0">
                <a:solidFill>
                  <a:schemeClr val="bg1"/>
                </a:solidFill>
              </a:rPr>
              <a:t>1 Now </a:t>
            </a:r>
            <a:r>
              <a:rPr lang="en-JM" sz="2800" dirty="0">
                <a:solidFill>
                  <a:schemeClr val="bg1"/>
                </a:solidFill>
              </a:rPr>
              <a:t>Korah, the son of Izhar, the son of Kohath, the son of Levi, and Dathan and Abiram, the sons of Eliab, and On, the son of Peleth, sons of Reuben, took men</a:t>
            </a:r>
            <a:r>
              <a:rPr lang="en-JM" sz="2800" dirty="0" smtClean="0">
                <a:solidFill>
                  <a:schemeClr val="bg1"/>
                </a:solidFill>
              </a:rPr>
              <a:t>: 2 </a:t>
            </a:r>
            <a:r>
              <a:rPr lang="en-JM" sz="2800" dirty="0">
                <a:solidFill>
                  <a:schemeClr val="bg1"/>
                </a:solidFill>
              </a:rPr>
              <a:t>And they rose up before Moses, with certain of the children of Israel, two hundred and fifty princes of the assembly, famous in the congregation, men of renown</a:t>
            </a:r>
            <a:r>
              <a:rPr lang="en-JM" sz="2800" dirty="0" smtClean="0">
                <a:solidFill>
                  <a:schemeClr val="bg1"/>
                </a:solidFill>
              </a:rPr>
              <a:t>: 3 </a:t>
            </a:r>
            <a:r>
              <a:rPr lang="en-JM" sz="2800" dirty="0">
                <a:solidFill>
                  <a:schemeClr val="bg1"/>
                </a:solidFill>
              </a:rPr>
              <a:t>And they gathered themselves together against Moses and against Aaron, and said unto them, Ye take too much upon you, seeing all the congregation are holy, every one of them, and the Lord is among them: wherefore then lift ye up yourselves above the congregation of the Lord?</a:t>
            </a:r>
          </a:p>
        </p:txBody>
      </p:sp>
      <p:sp>
        <p:nvSpPr>
          <p:cNvPr id="4" name="Slide Number Placeholder 3"/>
          <p:cNvSpPr>
            <a:spLocks noGrp="1"/>
          </p:cNvSpPr>
          <p:nvPr>
            <p:ph type="sldNum" sz="quarter" idx="12"/>
          </p:nvPr>
        </p:nvSpPr>
        <p:spPr/>
        <p:txBody>
          <a:bodyPr/>
          <a:lstStyle/>
          <a:p>
            <a:fld id="{D9412022-A3C9-497A-A4CA-B86B1D675E26}" type="slidenum">
              <a:rPr lang="en-US" smtClean="0"/>
              <a:t>84</a:t>
            </a:fld>
            <a:endParaRPr lang="en-US"/>
          </a:p>
        </p:txBody>
      </p:sp>
      <p:sp>
        <p:nvSpPr>
          <p:cNvPr id="5" name="Rounded Rectangle 4"/>
          <p:cNvSpPr/>
          <p:nvPr/>
        </p:nvSpPr>
        <p:spPr>
          <a:xfrm>
            <a:off x="4693920" y="381000"/>
            <a:ext cx="2971800" cy="1066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b="1" dirty="0" smtClean="0">
                <a:solidFill>
                  <a:srgbClr val="FFFF00"/>
                </a:solidFill>
              </a:rPr>
              <a:t>NUMBERS 16</a:t>
            </a:r>
            <a:endParaRPr lang="en-JM" sz="3600" b="1" dirty="0">
              <a:solidFill>
                <a:srgbClr val="FFFF00"/>
              </a:solidFill>
            </a:endParaRPr>
          </a:p>
        </p:txBody>
      </p:sp>
    </p:spTree>
    <p:extLst>
      <p:ext uri="{BB962C8B-B14F-4D97-AF65-F5344CB8AC3E}">
        <p14:creationId xmlns:p14="http://schemas.microsoft.com/office/powerpoint/2010/main" val="30584489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280" y="1725294"/>
            <a:ext cx="10622279" cy="4541521"/>
          </a:xfrm>
        </p:spPr>
        <p:txBody>
          <a:bodyPr>
            <a:noAutofit/>
          </a:bodyPr>
          <a:lstStyle/>
          <a:p>
            <a:pPr algn="just"/>
            <a:r>
              <a:rPr lang="en-JM" sz="3200" dirty="0">
                <a:solidFill>
                  <a:schemeClr val="bg1"/>
                </a:solidFill>
              </a:rPr>
              <a:t>12 And Moses sent to call Dathan and Abiram, the sons of Eliab: which said, </a:t>
            </a:r>
            <a:r>
              <a:rPr lang="en-JM" sz="3200" b="1" dirty="0">
                <a:solidFill>
                  <a:schemeClr val="bg1"/>
                </a:solidFill>
              </a:rPr>
              <a:t>We will not come up</a:t>
            </a:r>
            <a:r>
              <a:rPr lang="en-JM" sz="3200" dirty="0" smtClean="0">
                <a:solidFill>
                  <a:schemeClr val="bg1"/>
                </a:solidFill>
              </a:rPr>
              <a:t>: 13 </a:t>
            </a:r>
            <a:r>
              <a:rPr lang="en-JM" sz="3200" dirty="0">
                <a:solidFill>
                  <a:schemeClr val="bg1"/>
                </a:solidFill>
              </a:rPr>
              <a:t>Is it a small thing that thou hast brought us up out of a land that floweth with milk and honey, </a:t>
            </a:r>
            <a:r>
              <a:rPr lang="en-JM" sz="3200" b="1" dirty="0">
                <a:solidFill>
                  <a:schemeClr val="bg1"/>
                </a:solidFill>
              </a:rPr>
              <a:t>to kill us</a:t>
            </a:r>
            <a:r>
              <a:rPr lang="en-JM" sz="3200" dirty="0">
                <a:solidFill>
                  <a:schemeClr val="bg1"/>
                </a:solidFill>
              </a:rPr>
              <a:t> in the wilderness, except </a:t>
            </a:r>
            <a:r>
              <a:rPr lang="en-JM" sz="3200" b="1" dirty="0">
                <a:solidFill>
                  <a:schemeClr val="bg1"/>
                </a:solidFill>
              </a:rPr>
              <a:t>thou make thyself altogether a prince over us</a:t>
            </a:r>
            <a:r>
              <a:rPr lang="en-JM" sz="3200" dirty="0" smtClean="0">
                <a:solidFill>
                  <a:schemeClr val="bg1"/>
                </a:solidFill>
              </a:rPr>
              <a:t>? 14 </a:t>
            </a:r>
            <a:r>
              <a:rPr lang="en-JM" sz="3200" dirty="0">
                <a:solidFill>
                  <a:schemeClr val="bg1"/>
                </a:solidFill>
              </a:rPr>
              <a:t>Moreover thou hast not brought us into a land that floweth with milk and honey, or given us inheritance of fields and vineyards: wilt thou put out the eyes of these men? </a:t>
            </a:r>
            <a:r>
              <a:rPr lang="en-JM" sz="3200" b="1" dirty="0">
                <a:solidFill>
                  <a:schemeClr val="bg1"/>
                </a:solidFill>
              </a:rPr>
              <a:t>we will not come up</a:t>
            </a:r>
            <a:r>
              <a:rPr lang="en-JM" sz="3200" dirty="0">
                <a:solidFill>
                  <a:schemeClr val="bg1"/>
                </a:solidFill>
              </a:rPr>
              <a:t>.</a:t>
            </a:r>
          </a:p>
        </p:txBody>
      </p:sp>
      <p:sp>
        <p:nvSpPr>
          <p:cNvPr id="4" name="Slide Number Placeholder 3"/>
          <p:cNvSpPr>
            <a:spLocks noGrp="1"/>
          </p:cNvSpPr>
          <p:nvPr>
            <p:ph type="sldNum" sz="quarter" idx="12"/>
          </p:nvPr>
        </p:nvSpPr>
        <p:spPr/>
        <p:txBody>
          <a:bodyPr/>
          <a:lstStyle/>
          <a:p>
            <a:fld id="{D9412022-A3C9-497A-A4CA-B86B1D675E26}" type="slidenum">
              <a:rPr lang="en-US" smtClean="0"/>
              <a:t>85</a:t>
            </a:fld>
            <a:endParaRPr lang="en-US"/>
          </a:p>
        </p:txBody>
      </p:sp>
      <p:sp>
        <p:nvSpPr>
          <p:cNvPr id="5" name="Rounded Rectangle 4"/>
          <p:cNvSpPr/>
          <p:nvPr/>
        </p:nvSpPr>
        <p:spPr>
          <a:xfrm>
            <a:off x="4693920" y="381000"/>
            <a:ext cx="2971800" cy="1066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b="1" dirty="0" smtClean="0">
                <a:solidFill>
                  <a:srgbClr val="FFFF00"/>
                </a:solidFill>
              </a:rPr>
              <a:t>NUMBERS 16</a:t>
            </a:r>
            <a:endParaRPr lang="en-JM" sz="3600" b="1" dirty="0">
              <a:solidFill>
                <a:srgbClr val="FFFF00"/>
              </a:solidFill>
            </a:endParaRPr>
          </a:p>
        </p:txBody>
      </p:sp>
    </p:spTree>
    <p:extLst>
      <p:ext uri="{BB962C8B-B14F-4D97-AF65-F5344CB8AC3E}">
        <p14:creationId xmlns:p14="http://schemas.microsoft.com/office/powerpoint/2010/main" val="6056246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280" y="1725294"/>
            <a:ext cx="10622279" cy="4541521"/>
          </a:xfrm>
        </p:spPr>
        <p:txBody>
          <a:bodyPr>
            <a:noAutofit/>
          </a:bodyPr>
          <a:lstStyle/>
          <a:p>
            <a:pPr algn="ctr"/>
            <a:r>
              <a:rPr lang="en-JM" sz="3600" b="1" dirty="0" smtClean="0">
                <a:solidFill>
                  <a:schemeClr val="bg1"/>
                </a:solidFill>
              </a:rPr>
              <a:t>Numbers 16:</a:t>
            </a:r>
          </a:p>
          <a:p>
            <a:pPr algn="just"/>
            <a:r>
              <a:rPr lang="en-JM" sz="3600" dirty="0" smtClean="0">
                <a:solidFill>
                  <a:schemeClr val="bg1"/>
                </a:solidFill>
              </a:rPr>
              <a:t>17 </a:t>
            </a:r>
            <a:r>
              <a:rPr lang="en-JM" sz="3600" dirty="0">
                <a:solidFill>
                  <a:schemeClr val="bg1"/>
                </a:solidFill>
              </a:rPr>
              <a:t>And take every man his censer, and put incense in them, and bring ye before the Lord every man his censer, two hundred and fifty censers; thou also, and Aaron, each of you his censer.</a:t>
            </a:r>
          </a:p>
        </p:txBody>
      </p:sp>
      <p:sp>
        <p:nvSpPr>
          <p:cNvPr id="4" name="Slide Number Placeholder 3"/>
          <p:cNvSpPr>
            <a:spLocks noGrp="1"/>
          </p:cNvSpPr>
          <p:nvPr>
            <p:ph type="sldNum" sz="quarter" idx="12"/>
          </p:nvPr>
        </p:nvSpPr>
        <p:spPr/>
        <p:txBody>
          <a:bodyPr/>
          <a:lstStyle/>
          <a:p>
            <a:fld id="{D9412022-A3C9-497A-A4CA-B86B1D675E26}" type="slidenum">
              <a:rPr lang="en-US" smtClean="0"/>
              <a:t>86</a:t>
            </a:fld>
            <a:endParaRPr lang="en-US"/>
          </a:p>
        </p:txBody>
      </p:sp>
      <p:sp>
        <p:nvSpPr>
          <p:cNvPr id="5" name="Rounded Rectangle 4"/>
          <p:cNvSpPr/>
          <p:nvPr/>
        </p:nvSpPr>
        <p:spPr>
          <a:xfrm>
            <a:off x="4244584" y="437274"/>
            <a:ext cx="3565669" cy="1066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600" b="1" dirty="0" smtClean="0">
                <a:solidFill>
                  <a:srgbClr val="FFFF00"/>
                </a:solidFill>
                <a:effectLst>
                  <a:outerShdw blurRad="38100" dist="38100" dir="2700000" algn="tl">
                    <a:srgbClr val="000000">
                      <a:alpha val="43137"/>
                    </a:srgbClr>
                  </a:outerShdw>
                </a:effectLst>
              </a:rPr>
              <a:t>The Censer Test!</a:t>
            </a:r>
            <a:endParaRPr lang="en-JM" sz="3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07020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JM" sz="4000" b="1" dirty="0"/>
              <a:t> Giving Up Faith in the Testimonies.--</a:t>
            </a:r>
          </a:p>
        </p:txBody>
      </p:sp>
      <p:sp>
        <p:nvSpPr>
          <p:cNvPr id="3" name="Content Placeholder 2"/>
          <p:cNvSpPr>
            <a:spLocks noGrp="1"/>
          </p:cNvSpPr>
          <p:nvPr>
            <p:ph idx="1"/>
          </p:nvPr>
        </p:nvSpPr>
        <p:spPr>
          <a:xfrm>
            <a:off x="473529" y="2142067"/>
            <a:ext cx="11168742" cy="3948490"/>
          </a:xfrm>
        </p:spPr>
        <p:txBody>
          <a:bodyPr>
            <a:noAutofit/>
          </a:bodyPr>
          <a:lstStyle/>
          <a:p>
            <a:r>
              <a:rPr lang="en-JM" sz="3600" dirty="0" smtClean="0"/>
              <a:t>One </a:t>
            </a:r>
            <a:r>
              <a:rPr lang="en-JM" sz="3600" dirty="0"/>
              <a:t>thing is certain: Those Seventh-day Adventists who take their stand under </a:t>
            </a:r>
            <a:r>
              <a:rPr lang="en-JM" sz="3600" b="1" u="sng" dirty="0">
                <a:solidFill>
                  <a:srgbClr val="FFFF00"/>
                </a:solidFill>
              </a:rPr>
              <a:t>Satan's banner </a:t>
            </a:r>
            <a:r>
              <a:rPr lang="en-JM" sz="3600" dirty="0"/>
              <a:t>will first give up their faith in the warnings and reproofs contained in the Testimonies of God's Spirit.  {3SM 84.3}  </a:t>
            </a:r>
          </a:p>
          <a:p>
            <a:r>
              <a:rPr lang="en-JM" sz="3600" dirty="0" smtClean="0"/>
              <a:t>The </a:t>
            </a:r>
            <a:r>
              <a:rPr lang="en-JM" sz="3600" dirty="0"/>
              <a:t>call to great consecration and holier service is being made, and will continue to be made.--Letter 156, 1903.  {3SM 84.4} </a:t>
            </a:r>
          </a:p>
        </p:txBody>
      </p:sp>
      <p:sp>
        <p:nvSpPr>
          <p:cNvPr id="4" name="Slide Number Placeholder 3"/>
          <p:cNvSpPr>
            <a:spLocks noGrp="1"/>
          </p:cNvSpPr>
          <p:nvPr>
            <p:ph type="sldNum" sz="quarter" idx="12"/>
          </p:nvPr>
        </p:nvSpPr>
        <p:spPr/>
        <p:txBody>
          <a:bodyPr/>
          <a:lstStyle/>
          <a:p>
            <a:fld id="{D9412022-A3C9-497A-A4CA-B86B1D675E26}" type="slidenum">
              <a:rPr lang="en-US" smtClean="0"/>
              <a:t>87</a:t>
            </a:fld>
            <a:endParaRPr lang="en-US"/>
          </a:p>
        </p:txBody>
      </p:sp>
    </p:spTree>
    <p:extLst>
      <p:ext uri="{BB962C8B-B14F-4D97-AF65-F5344CB8AC3E}">
        <p14:creationId xmlns:p14="http://schemas.microsoft.com/office/powerpoint/2010/main" val="37284349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2" y="283029"/>
            <a:ext cx="10131425" cy="925286"/>
          </a:xfrm>
        </p:spPr>
        <p:txBody>
          <a:bodyPr>
            <a:normAutofit/>
          </a:bodyPr>
          <a:lstStyle/>
          <a:p>
            <a:pPr algn="ctr"/>
            <a:r>
              <a:rPr lang="en-JM" sz="4400" b="1" dirty="0" smtClean="0">
                <a:solidFill>
                  <a:schemeClr val="bg1"/>
                </a:solidFill>
              </a:rPr>
              <a:t>LDE Chapter 12 – The Shaking </a:t>
            </a:r>
            <a:endParaRPr lang="en-JM" sz="4400" b="1" dirty="0">
              <a:solidFill>
                <a:schemeClr val="bg1"/>
              </a:solidFill>
            </a:endParaRPr>
          </a:p>
        </p:txBody>
      </p:sp>
      <p:sp>
        <p:nvSpPr>
          <p:cNvPr id="3" name="Content Placeholder 2"/>
          <p:cNvSpPr>
            <a:spLocks noGrp="1"/>
          </p:cNvSpPr>
          <p:nvPr>
            <p:ph idx="1"/>
          </p:nvPr>
        </p:nvSpPr>
        <p:spPr>
          <a:xfrm>
            <a:off x="506187" y="1355271"/>
            <a:ext cx="11201400" cy="4893129"/>
          </a:xfrm>
        </p:spPr>
        <p:txBody>
          <a:bodyPr>
            <a:noAutofit/>
          </a:bodyPr>
          <a:lstStyle/>
          <a:p>
            <a:r>
              <a:rPr lang="en-JM" sz="3000" dirty="0">
                <a:solidFill>
                  <a:schemeClr val="bg1"/>
                </a:solidFill>
              </a:rPr>
              <a:t> Prosperity multiplies a mass of professors. </a:t>
            </a:r>
            <a:r>
              <a:rPr lang="en-JM" sz="3000" b="1" dirty="0">
                <a:solidFill>
                  <a:schemeClr val="bg1"/>
                </a:solidFill>
              </a:rPr>
              <a:t>Adversity </a:t>
            </a:r>
            <a:r>
              <a:rPr lang="en-JM" sz="3000" dirty="0">
                <a:solidFill>
                  <a:schemeClr val="bg1"/>
                </a:solidFill>
              </a:rPr>
              <a:t>purges them out of the church.--4T 89 (1876).  {LDE 173.5}  </a:t>
            </a:r>
            <a:r>
              <a:rPr lang="en-JM" sz="3000" dirty="0" smtClean="0">
                <a:solidFill>
                  <a:schemeClr val="bg1"/>
                </a:solidFill>
              </a:rPr>
              <a:t>The </a:t>
            </a:r>
            <a:r>
              <a:rPr lang="en-JM" sz="3000" dirty="0">
                <a:solidFill>
                  <a:schemeClr val="bg1"/>
                </a:solidFill>
              </a:rPr>
              <a:t>time is not far distant when the test will come to every soul. </a:t>
            </a:r>
            <a:r>
              <a:rPr lang="en-JM" sz="3000" b="1" dirty="0">
                <a:solidFill>
                  <a:schemeClr val="bg1"/>
                </a:solidFill>
              </a:rPr>
              <a:t>The mark of the beast will be urged upon us</a:t>
            </a:r>
            <a:r>
              <a:rPr lang="en-JM" sz="3000" dirty="0">
                <a:solidFill>
                  <a:schemeClr val="bg1"/>
                </a:solidFill>
              </a:rPr>
              <a:t>. </a:t>
            </a:r>
            <a:r>
              <a:rPr lang="en-JM" sz="3000" b="1" dirty="0">
                <a:solidFill>
                  <a:schemeClr val="bg1"/>
                </a:solidFill>
              </a:rPr>
              <a:t>Those who have </a:t>
            </a:r>
            <a:r>
              <a:rPr lang="en-JM" sz="3000" b="1" u="sng" dirty="0">
                <a:solidFill>
                  <a:schemeClr val="bg1"/>
                </a:solidFill>
              </a:rPr>
              <a:t>step by step yielded </a:t>
            </a:r>
            <a:r>
              <a:rPr lang="en-JM" sz="3000" b="1" dirty="0">
                <a:solidFill>
                  <a:schemeClr val="bg1"/>
                </a:solidFill>
              </a:rPr>
              <a:t>to worldly demands </a:t>
            </a:r>
            <a:r>
              <a:rPr lang="en-JM" sz="3000" dirty="0">
                <a:solidFill>
                  <a:schemeClr val="bg1"/>
                </a:solidFill>
              </a:rPr>
              <a:t>and </a:t>
            </a:r>
            <a:r>
              <a:rPr lang="en-JM" sz="3000" b="1" dirty="0">
                <a:solidFill>
                  <a:schemeClr val="bg1"/>
                </a:solidFill>
              </a:rPr>
              <a:t>conformed to worldly customs</a:t>
            </a:r>
            <a:r>
              <a:rPr lang="en-JM" sz="3000" dirty="0">
                <a:solidFill>
                  <a:schemeClr val="bg1"/>
                </a:solidFill>
              </a:rPr>
              <a:t> will not find it a hard matter to yield to the powers that be, rather than subject themselves to derision, insult, </a:t>
            </a:r>
            <a:r>
              <a:rPr lang="en-JM" sz="3000" dirty="0" smtClean="0">
                <a:solidFill>
                  <a:schemeClr val="bg1"/>
                </a:solidFill>
              </a:rPr>
              <a:t>threatened </a:t>
            </a:r>
            <a:r>
              <a:rPr lang="en-JM" sz="3000" dirty="0">
                <a:solidFill>
                  <a:schemeClr val="bg1"/>
                </a:solidFill>
              </a:rPr>
              <a:t>imprisonment, and death. The contest is between the </a:t>
            </a:r>
            <a:r>
              <a:rPr lang="en-JM" sz="3200" i="1" u="dbl" dirty="0">
                <a:solidFill>
                  <a:schemeClr val="bg1"/>
                </a:solidFill>
              </a:rPr>
              <a:t>commandments of God </a:t>
            </a:r>
            <a:r>
              <a:rPr lang="en-JM" sz="3000" dirty="0">
                <a:solidFill>
                  <a:schemeClr val="bg1"/>
                </a:solidFill>
              </a:rPr>
              <a:t>and the </a:t>
            </a:r>
            <a:r>
              <a:rPr lang="en-JM" sz="3200" i="1" u="dbl" dirty="0">
                <a:solidFill>
                  <a:schemeClr val="bg1"/>
                </a:solidFill>
              </a:rPr>
              <a:t>commandments of men</a:t>
            </a:r>
            <a:r>
              <a:rPr lang="en-JM" sz="3000" dirty="0">
                <a:solidFill>
                  <a:schemeClr val="bg1"/>
                </a:solidFill>
              </a:rPr>
              <a:t>. In this time </a:t>
            </a:r>
            <a:r>
              <a:rPr lang="en-JM" sz="3000" b="1" dirty="0">
                <a:solidFill>
                  <a:schemeClr val="bg1"/>
                </a:solidFill>
              </a:rPr>
              <a:t>the </a:t>
            </a:r>
            <a:r>
              <a:rPr lang="en-JM" sz="3000" b="1" u="sng" dirty="0">
                <a:solidFill>
                  <a:schemeClr val="bg1"/>
                </a:solidFill>
              </a:rPr>
              <a:t>gold</a:t>
            </a:r>
            <a:r>
              <a:rPr lang="en-JM" sz="3000" b="1" dirty="0">
                <a:solidFill>
                  <a:schemeClr val="bg1"/>
                </a:solidFill>
              </a:rPr>
              <a:t> will be separated from the dross </a:t>
            </a:r>
            <a:r>
              <a:rPr lang="en-JM" sz="3000" dirty="0">
                <a:solidFill>
                  <a:schemeClr val="bg1"/>
                </a:solidFill>
              </a:rPr>
              <a:t>in the church.--5T 81 (1882).</a:t>
            </a:r>
          </a:p>
        </p:txBody>
      </p:sp>
      <p:sp>
        <p:nvSpPr>
          <p:cNvPr id="4" name="Slide Number Placeholder 3"/>
          <p:cNvSpPr>
            <a:spLocks noGrp="1"/>
          </p:cNvSpPr>
          <p:nvPr>
            <p:ph type="sldNum" sz="quarter" idx="12"/>
          </p:nvPr>
        </p:nvSpPr>
        <p:spPr/>
        <p:txBody>
          <a:bodyPr/>
          <a:lstStyle/>
          <a:p>
            <a:fld id="{D9412022-A3C9-497A-A4CA-B86B1D675E26}" type="slidenum">
              <a:rPr lang="en-US" smtClean="0"/>
              <a:t>88</a:t>
            </a:fld>
            <a:endParaRPr lang="en-US"/>
          </a:p>
        </p:txBody>
      </p:sp>
    </p:spTree>
    <p:extLst>
      <p:ext uri="{BB962C8B-B14F-4D97-AF65-F5344CB8AC3E}">
        <p14:creationId xmlns:p14="http://schemas.microsoft.com/office/powerpoint/2010/main" val="26397352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JM" sz="4000" b="1" dirty="0" smtClean="0"/>
              <a:t>Numbers 16:</a:t>
            </a:r>
            <a:endParaRPr lang="en-JM" sz="4000" b="1" dirty="0"/>
          </a:p>
        </p:txBody>
      </p:sp>
      <p:sp>
        <p:nvSpPr>
          <p:cNvPr id="3" name="Content Placeholder 2"/>
          <p:cNvSpPr>
            <a:spLocks noGrp="1"/>
          </p:cNvSpPr>
          <p:nvPr>
            <p:ph idx="1"/>
          </p:nvPr>
        </p:nvSpPr>
        <p:spPr/>
        <p:txBody>
          <a:bodyPr>
            <a:normAutofit/>
          </a:bodyPr>
          <a:lstStyle/>
          <a:p>
            <a:r>
              <a:rPr lang="en-JM" sz="4800" dirty="0"/>
              <a:t>35 And there came out a </a:t>
            </a:r>
            <a:r>
              <a:rPr lang="en-JM" sz="4800" b="1" u="sng" dirty="0"/>
              <a:t>fire</a:t>
            </a:r>
            <a:r>
              <a:rPr lang="en-JM" sz="4800" dirty="0"/>
              <a:t> from the Lord, and consumed the two hundred and fifty men that offered incense.</a:t>
            </a:r>
          </a:p>
        </p:txBody>
      </p:sp>
      <p:sp>
        <p:nvSpPr>
          <p:cNvPr id="4" name="Slide Number Placeholder 3"/>
          <p:cNvSpPr>
            <a:spLocks noGrp="1"/>
          </p:cNvSpPr>
          <p:nvPr>
            <p:ph type="sldNum" sz="quarter" idx="12"/>
          </p:nvPr>
        </p:nvSpPr>
        <p:spPr/>
        <p:txBody>
          <a:bodyPr/>
          <a:lstStyle/>
          <a:p>
            <a:fld id="{D9412022-A3C9-497A-A4CA-B86B1D675E26}" type="slidenum">
              <a:rPr lang="en-US" smtClean="0"/>
              <a:t>89</a:t>
            </a:fld>
            <a:endParaRPr lang="en-US"/>
          </a:p>
        </p:txBody>
      </p:sp>
    </p:spTree>
    <p:extLst>
      <p:ext uri="{BB962C8B-B14F-4D97-AF65-F5344CB8AC3E}">
        <p14:creationId xmlns:p14="http://schemas.microsoft.com/office/powerpoint/2010/main" val="1161979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83102"/>
          </a:xfrm>
        </p:spPr>
        <p:txBody>
          <a:bodyPr/>
          <a:lstStyle/>
          <a:p>
            <a:pPr algn="ctr"/>
            <a:r>
              <a:rPr lang="en-JM" b="1" dirty="0" smtClean="0"/>
              <a:t>PP Chapter 22 – MOSES </a:t>
            </a:r>
            <a:r>
              <a:rPr lang="en-JM" b="1" i="1" dirty="0" smtClean="0"/>
              <a:t>(pp pages 255 – 257)</a:t>
            </a:r>
            <a:endParaRPr lang="en-JM" b="1" i="1" dirty="0"/>
          </a:p>
        </p:txBody>
      </p:sp>
      <p:sp>
        <p:nvSpPr>
          <p:cNvPr id="3" name="Content Placeholder 2"/>
          <p:cNvSpPr>
            <a:spLocks noGrp="1"/>
          </p:cNvSpPr>
          <p:nvPr>
            <p:ph idx="1"/>
          </p:nvPr>
        </p:nvSpPr>
        <p:spPr>
          <a:xfrm>
            <a:off x="685801" y="1581615"/>
            <a:ext cx="10849707" cy="4477872"/>
          </a:xfrm>
        </p:spPr>
        <p:txBody>
          <a:bodyPr>
            <a:noAutofit/>
          </a:bodyPr>
          <a:lstStyle/>
          <a:p>
            <a:pPr algn="just"/>
            <a:r>
              <a:rPr lang="en-JM" sz="3200" dirty="0"/>
              <a:t>Moses returned to his father-in-law and expressed his desire to visit his brethren in Egypt. Jethro's consent was given, with his blessing, "Go in peace." With his wife and children, Moses set forth on the journey. He had not dared to make known the object of his mission, lest they should not be allowed to accompany him. Before reaching Egypt, however, he himself thought it best for their own safety to send them back to the home in Midian.  {PP 255.3} </a:t>
            </a:r>
            <a:r>
              <a:rPr lang="en-JM" sz="3200" dirty="0" smtClean="0"/>
              <a:t> (256)</a:t>
            </a:r>
            <a:endParaRPr lang="en-JM" sz="3200" dirty="0"/>
          </a:p>
        </p:txBody>
      </p:sp>
      <p:sp>
        <p:nvSpPr>
          <p:cNvPr id="4" name="Slide Number Placeholder 3"/>
          <p:cNvSpPr>
            <a:spLocks noGrp="1"/>
          </p:cNvSpPr>
          <p:nvPr>
            <p:ph type="sldNum" sz="quarter" idx="12"/>
          </p:nvPr>
        </p:nvSpPr>
        <p:spPr/>
        <p:txBody>
          <a:bodyPr/>
          <a:lstStyle/>
          <a:p>
            <a:fld id="{D9412022-A3C9-497A-A4CA-B86B1D675E26}" type="slidenum">
              <a:rPr lang="en-US" smtClean="0"/>
              <a:t>9</a:t>
            </a:fld>
            <a:endParaRPr lang="en-US"/>
          </a:p>
        </p:txBody>
      </p:sp>
    </p:spTree>
    <p:extLst>
      <p:ext uri="{BB962C8B-B14F-4D97-AF65-F5344CB8AC3E}">
        <p14:creationId xmlns:p14="http://schemas.microsoft.com/office/powerpoint/2010/main" val="16550306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215439" y="157162"/>
            <a:ext cx="2671762" cy="2548387"/>
          </a:xfrm>
          <a:prstGeom prst="ellipse">
            <a:avLst/>
          </a:prstGeom>
          <a:solidFill>
            <a:srgbClr val="FF0000">
              <a:alpha val="98000"/>
            </a:srgbClr>
          </a:solidFill>
          <a:ln w="34925">
            <a:solidFill>
              <a:srgbClr val="00B0F0"/>
            </a:solidFill>
          </a:ln>
          <a:effectLst>
            <a:glow rad="228600">
              <a:srgbClr val="FFFF00">
                <a:alpha val="40000"/>
              </a:srgbClr>
            </a:glow>
            <a:reflection blurRad="6350" stA="50000" endA="300" endPos="90000" dist="50800" dir="5400000" sy="-100000" algn="bl" rotWithShape="0"/>
          </a:effectLst>
          <a:scene3d>
            <a:camera prst="orthographicFront"/>
            <a:lightRig rig="threePt" dir="t">
              <a:rot lat="0" lon="0" rev="6000000"/>
            </a:lightRig>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THE TEN (10) </a:t>
            </a:r>
            <a:r>
              <a:rPr lang="en-US" sz="1600" b="1" dirty="0" smtClean="0">
                <a:solidFill>
                  <a:prstClr val="white"/>
                </a:solidFill>
              </a:rPr>
              <a:t>COMMANDMENTS</a:t>
            </a:r>
          </a:p>
          <a:p>
            <a:pPr algn="ctr"/>
            <a:r>
              <a:rPr lang="en-US" sz="1600" b="1" dirty="0" smtClean="0">
                <a:solidFill>
                  <a:prstClr val="white"/>
                </a:solidFill>
              </a:rPr>
              <a:t>Exodus 20</a:t>
            </a:r>
            <a:endParaRPr lang="en-US" sz="1600" b="1" dirty="0">
              <a:solidFill>
                <a:prstClr val="white"/>
              </a:solidFill>
            </a:endParaRPr>
          </a:p>
        </p:txBody>
      </p:sp>
      <p:sp>
        <p:nvSpPr>
          <p:cNvPr id="6" name="Rectangle 5"/>
          <p:cNvSpPr/>
          <p:nvPr/>
        </p:nvSpPr>
        <p:spPr>
          <a:xfrm>
            <a:off x="356952" y="178926"/>
            <a:ext cx="5561972" cy="769441"/>
          </a:xfrm>
          <a:prstGeom prst="rect">
            <a:avLst/>
          </a:prstGeom>
          <a:solidFill>
            <a:schemeClr val="bg1"/>
          </a:solidFill>
          <a:ln w="57150">
            <a:solidFill>
              <a:srgbClr val="0070C0"/>
            </a:solidFill>
          </a:ln>
          <a:effectLst>
            <a:reflection blurRad="6350" stA="50000" endA="295" endPos="92000" dist="101600" dir="5400000" sy="-100000" algn="bl" rotWithShape="0"/>
          </a:effectLst>
        </p:spPr>
        <p:txBody>
          <a:bodyPr wrap="none" lIns="91440" tIns="45720" rIns="91440" bIns="45720">
            <a:spAutoFit/>
          </a:bodyPr>
          <a:lstStyle/>
          <a:p>
            <a:pPr algn="ctr"/>
            <a:r>
              <a:rPr lang="en-US" sz="4400" b="1" dirty="0">
                <a:solidFill>
                  <a:srgbClr val="FFFF00"/>
                </a:solidFill>
                <a:effectLst>
                  <a:glow rad="228600">
                    <a:srgbClr val="DD9D31">
                      <a:satMod val="175000"/>
                      <a:alpha val="40000"/>
                    </a:srgbClr>
                  </a:glow>
                </a:effectLst>
              </a:rPr>
              <a:t>THE MOST HOLY PLACE</a:t>
            </a:r>
            <a:endParaRPr lang="en-US" sz="4400" b="1" dirty="0">
              <a:ln w="6600">
                <a:solidFill>
                  <a:srgbClr val="477BD1"/>
                </a:solidFill>
                <a:prstDash val="solid"/>
              </a:ln>
              <a:solidFill>
                <a:srgbClr val="FFFFFF"/>
              </a:solidFill>
              <a:effectLst>
                <a:glow rad="228600">
                  <a:srgbClr val="DD9D31">
                    <a:satMod val="175000"/>
                    <a:alpha val="40000"/>
                  </a:srgbClr>
                </a:glow>
              </a:effectLst>
            </a:endParaRPr>
          </a:p>
        </p:txBody>
      </p:sp>
      <p:sp>
        <p:nvSpPr>
          <p:cNvPr id="2" name="Flowchart: Delay 1"/>
          <p:cNvSpPr/>
          <p:nvPr/>
        </p:nvSpPr>
        <p:spPr>
          <a:xfrm rot="16200000">
            <a:off x="19612" y="1709874"/>
            <a:ext cx="5122711" cy="4843398"/>
          </a:xfrm>
          <a:prstGeom prst="flowChartDelay">
            <a:avLst/>
          </a:prstGeom>
          <a:solidFill>
            <a:schemeClr val="bg1"/>
          </a:solidFill>
          <a:effectLst>
            <a:glow rad="190500">
              <a:srgbClr val="FFFF99"/>
            </a:glo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JM" sz="1100" b="1" baseline="30000" dirty="0" smtClean="0"/>
              <a:t>3 </a:t>
            </a:r>
            <a:r>
              <a:rPr lang="en-JM" sz="1100" dirty="0" smtClean="0"/>
              <a:t>Thou shalt have no other gods before me.</a:t>
            </a:r>
          </a:p>
          <a:p>
            <a:r>
              <a:rPr lang="en-JM" sz="1100" b="1" baseline="30000" dirty="0" smtClean="0"/>
              <a:t>4 </a:t>
            </a:r>
            <a:r>
              <a:rPr lang="en-JM" sz="1100" dirty="0" smtClean="0"/>
              <a:t>Thou shalt not make unto thee any graven image, or any likeness of any thing that is in heaven above, or that is in the earth beneath, or that is in the water under the earth.</a:t>
            </a:r>
          </a:p>
          <a:p>
            <a:r>
              <a:rPr lang="en-JM" sz="1100" b="1" baseline="30000" dirty="0" smtClean="0"/>
              <a:t>5 </a:t>
            </a:r>
            <a:r>
              <a:rPr lang="en-JM" sz="1100" dirty="0" smtClean="0"/>
              <a:t>Thou shalt not bow down thyself to them, nor serve them: for I the </a:t>
            </a:r>
            <a:r>
              <a:rPr lang="en-JM" sz="1100" cap="small" dirty="0" smtClean="0"/>
              <a:t>Lord</a:t>
            </a:r>
            <a:r>
              <a:rPr lang="en-JM" sz="1100" dirty="0" smtClean="0"/>
              <a:t> thy God am a jealous God, visiting the iniquity of the fathers upon the children unto the third and fourth generation of them that hate me;</a:t>
            </a:r>
          </a:p>
          <a:p>
            <a:r>
              <a:rPr lang="en-JM" sz="1100" b="1" baseline="30000" dirty="0" smtClean="0"/>
              <a:t>6 </a:t>
            </a:r>
            <a:r>
              <a:rPr lang="en-JM" sz="1100" dirty="0" smtClean="0"/>
              <a:t>And shewing mercy unto thousands of them that love me, and keep my commandments.</a:t>
            </a:r>
          </a:p>
          <a:p>
            <a:r>
              <a:rPr lang="en-JM" sz="1100" b="1" baseline="30000" dirty="0" smtClean="0"/>
              <a:t>7 </a:t>
            </a:r>
            <a:r>
              <a:rPr lang="en-JM" sz="1100" dirty="0" smtClean="0"/>
              <a:t>Thou shalt not take the name of the </a:t>
            </a:r>
            <a:r>
              <a:rPr lang="en-JM" sz="1100" cap="small" dirty="0" smtClean="0"/>
              <a:t>Lord</a:t>
            </a:r>
            <a:r>
              <a:rPr lang="en-JM" sz="1100" dirty="0" smtClean="0"/>
              <a:t> thy God in vain; for the </a:t>
            </a:r>
            <a:r>
              <a:rPr lang="en-JM" sz="1100" cap="small" dirty="0" smtClean="0"/>
              <a:t>Lord</a:t>
            </a:r>
            <a:r>
              <a:rPr lang="en-JM" sz="1100" dirty="0" smtClean="0"/>
              <a:t> will not hold him guiltless that </a:t>
            </a:r>
            <a:r>
              <a:rPr lang="en-JM" sz="1100" dirty="0" err="1" smtClean="0"/>
              <a:t>taketh</a:t>
            </a:r>
            <a:r>
              <a:rPr lang="en-JM" sz="1100" dirty="0" smtClean="0"/>
              <a:t> his name in vain.</a:t>
            </a:r>
          </a:p>
          <a:p>
            <a:r>
              <a:rPr lang="en-JM" sz="1100" b="1" baseline="30000" dirty="0" smtClean="0"/>
              <a:t>8</a:t>
            </a:r>
            <a:r>
              <a:rPr lang="en-JM" sz="1200" b="1" baseline="30000" dirty="0" smtClean="0">
                <a:solidFill>
                  <a:srgbClr val="00FFFF"/>
                </a:solidFill>
              </a:rPr>
              <a:t> </a:t>
            </a:r>
            <a:r>
              <a:rPr lang="en-JM" sz="1200" b="1" dirty="0" smtClean="0">
                <a:solidFill>
                  <a:srgbClr val="00FFFF"/>
                </a:solidFill>
              </a:rPr>
              <a:t>Remember the sabbath day, to keep it holy.</a:t>
            </a:r>
            <a:endParaRPr lang="en-JM" sz="1100" b="1" dirty="0" smtClean="0">
              <a:solidFill>
                <a:srgbClr val="00FFFF"/>
              </a:solidFill>
            </a:endParaRPr>
          </a:p>
          <a:p>
            <a:r>
              <a:rPr lang="en-JM" sz="1100" b="1" baseline="30000" dirty="0" smtClean="0">
                <a:solidFill>
                  <a:srgbClr val="FFFF00"/>
                </a:solidFill>
              </a:rPr>
              <a:t>9 </a:t>
            </a:r>
            <a:r>
              <a:rPr lang="en-JM" sz="1100" dirty="0" smtClean="0">
                <a:solidFill>
                  <a:srgbClr val="FFFF00"/>
                </a:solidFill>
              </a:rPr>
              <a:t>Six days shalt thou labour, and do all thy work:</a:t>
            </a:r>
          </a:p>
          <a:p>
            <a:r>
              <a:rPr lang="en-JM" sz="1100" b="1" baseline="30000" dirty="0" smtClean="0">
                <a:solidFill>
                  <a:srgbClr val="FFFF00"/>
                </a:solidFill>
              </a:rPr>
              <a:t>10 </a:t>
            </a:r>
            <a:r>
              <a:rPr lang="en-JM" sz="1100" dirty="0" smtClean="0">
                <a:solidFill>
                  <a:srgbClr val="FFFF00"/>
                </a:solidFill>
              </a:rPr>
              <a:t>But the seventh day is the sabbath of the </a:t>
            </a:r>
            <a:r>
              <a:rPr lang="en-JM" sz="1100" cap="small" dirty="0" smtClean="0">
                <a:solidFill>
                  <a:srgbClr val="FFFF00"/>
                </a:solidFill>
              </a:rPr>
              <a:t>Lord</a:t>
            </a:r>
            <a:r>
              <a:rPr lang="en-JM" sz="1100" dirty="0" smtClean="0">
                <a:solidFill>
                  <a:srgbClr val="FFFF00"/>
                </a:solidFill>
              </a:rPr>
              <a:t> thy God: in it thou shalt not do any work, thou, nor thy son, nor thy daughter, thy manservant, nor thy maidservant, nor thy cattle, nor thy stranger that is within thy gates:</a:t>
            </a:r>
          </a:p>
          <a:p>
            <a:r>
              <a:rPr lang="en-JM" sz="1100" b="1" baseline="30000" dirty="0" smtClean="0">
                <a:solidFill>
                  <a:srgbClr val="FFFF00"/>
                </a:solidFill>
              </a:rPr>
              <a:t>11 </a:t>
            </a:r>
            <a:r>
              <a:rPr lang="en-JM" sz="1100" dirty="0" smtClean="0">
                <a:solidFill>
                  <a:srgbClr val="FFFF00"/>
                </a:solidFill>
              </a:rPr>
              <a:t>For in six days the </a:t>
            </a:r>
            <a:r>
              <a:rPr lang="en-JM" sz="1100" cap="small" dirty="0" smtClean="0">
                <a:solidFill>
                  <a:srgbClr val="FFFF00"/>
                </a:solidFill>
              </a:rPr>
              <a:t>Lord</a:t>
            </a:r>
            <a:r>
              <a:rPr lang="en-JM" sz="1100" dirty="0" smtClean="0">
                <a:solidFill>
                  <a:srgbClr val="FFFF00"/>
                </a:solidFill>
              </a:rPr>
              <a:t> made heaven and earth, the sea, and all that in them is, and rested the seventh day: wherefore the </a:t>
            </a:r>
            <a:r>
              <a:rPr lang="en-JM" sz="1100" cap="small" dirty="0" smtClean="0">
                <a:solidFill>
                  <a:srgbClr val="FFFF00"/>
                </a:solidFill>
              </a:rPr>
              <a:t>Lord</a:t>
            </a:r>
            <a:r>
              <a:rPr lang="en-JM" sz="1100" dirty="0" smtClean="0">
                <a:solidFill>
                  <a:srgbClr val="FFFF00"/>
                </a:solidFill>
              </a:rPr>
              <a:t> blessed the sabbath day, and hallowed it.</a:t>
            </a:r>
          </a:p>
          <a:p>
            <a:pPr algn="ctr"/>
            <a:endParaRPr lang="en-JM" sz="1100" dirty="0"/>
          </a:p>
        </p:txBody>
      </p:sp>
      <p:sp>
        <p:nvSpPr>
          <p:cNvPr id="7" name="Flowchart: Delay 6"/>
          <p:cNvSpPr/>
          <p:nvPr/>
        </p:nvSpPr>
        <p:spPr>
          <a:xfrm rot="16200000">
            <a:off x="5177435" y="1782686"/>
            <a:ext cx="4979835" cy="4900610"/>
          </a:xfrm>
          <a:prstGeom prst="flowChartDelay">
            <a:avLst/>
          </a:prstGeom>
          <a:solidFill>
            <a:schemeClr val="bg1"/>
          </a:solidFill>
          <a:effectLst>
            <a:glow rad="190500">
              <a:srgbClr val="FFFF99"/>
            </a:glo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JM" sz="1600" b="1" baseline="30000" dirty="0"/>
              <a:t>12 </a:t>
            </a:r>
            <a:r>
              <a:rPr lang="en-JM" sz="1600" b="1" dirty="0"/>
              <a:t>Honour thy father and thy mother: that thy days may be long upon the land which the </a:t>
            </a:r>
            <a:r>
              <a:rPr lang="en-JM" sz="1600" b="1" cap="small" dirty="0"/>
              <a:t>Lord</a:t>
            </a:r>
            <a:r>
              <a:rPr lang="en-JM" sz="1600" b="1" dirty="0"/>
              <a:t> thy God giveth thee.</a:t>
            </a:r>
          </a:p>
          <a:p>
            <a:r>
              <a:rPr lang="en-JM" sz="1600" b="1" baseline="30000" dirty="0"/>
              <a:t>13 </a:t>
            </a:r>
            <a:r>
              <a:rPr lang="en-JM" sz="1600" b="1" dirty="0"/>
              <a:t>Thou shalt not kill.</a:t>
            </a:r>
          </a:p>
          <a:p>
            <a:r>
              <a:rPr lang="en-JM" sz="1600" b="1" baseline="30000" dirty="0"/>
              <a:t>14 </a:t>
            </a:r>
            <a:r>
              <a:rPr lang="en-JM" sz="1600" b="1" dirty="0"/>
              <a:t>Thou shalt not commit adultery.</a:t>
            </a:r>
          </a:p>
          <a:p>
            <a:r>
              <a:rPr lang="en-JM" sz="1600" b="1" baseline="30000" dirty="0"/>
              <a:t>15 </a:t>
            </a:r>
            <a:r>
              <a:rPr lang="en-JM" sz="1600" b="1" dirty="0"/>
              <a:t>Thou shalt not steal.</a:t>
            </a:r>
          </a:p>
          <a:p>
            <a:r>
              <a:rPr lang="en-JM" sz="1600" b="1" baseline="30000" dirty="0"/>
              <a:t>16 </a:t>
            </a:r>
            <a:r>
              <a:rPr lang="en-JM" sz="1600" b="1" dirty="0"/>
              <a:t>Thou shalt not bear false witness against thy neighbour.</a:t>
            </a:r>
          </a:p>
          <a:p>
            <a:r>
              <a:rPr lang="en-JM" sz="1600" b="1" baseline="30000" dirty="0"/>
              <a:t>17 </a:t>
            </a:r>
            <a:r>
              <a:rPr lang="en-JM" sz="1600" b="1" dirty="0"/>
              <a:t>Thou shalt not covet thy neighbour's house, thou shalt not covet thy neighbour's wife, nor his manservant, nor his maidservant, nor his ox, nor his ass, nor any thing that is thy neighbour's.</a:t>
            </a:r>
          </a:p>
          <a:p>
            <a:pPr algn="ctr"/>
            <a:endParaRPr lang="en-JM" sz="1600" b="1" dirty="0"/>
          </a:p>
        </p:txBody>
      </p:sp>
      <p:sp>
        <p:nvSpPr>
          <p:cNvPr id="3" name="Rounded Rectangle 2"/>
          <p:cNvSpPr/>
          <p:nvPr/>
        </p:nvSpPr>
        <p:spPr>
          <a:xfrm>
            <a:off x="1622323" y="1873045"/>
            <a:ext cx="1858296" cy="51619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200" b="1" dirty="0" smtClean="0">
                <a:solidFill>
                  <a:srgbClr val="FFFF00"/>
                </a:solidFill>
              </a:rPr>
              <a:t>FIRST 4</a:t>
            </a:r>
            <a:endParaRPr lang="en-JM" sz="3200" b="1" dirty="0">
              <a:solidFill>
                <a:srgbClr val="FFFF00"/>
              </a:solidFill>
            </a:endParaRPr>
          </a:p>
        </p:txBody>
      </p:sp>
      <p:sp>
        <p:nvSpPr>
          <p:cNvPr id="8" name="Rounded Rectangle 7"/>
          <p:cNvSpPr/>
          <p:nvPr/>
        </p:nvSpPr>
        <p:spPr>
          <a:xfrm>
            <a:off x="6738204" y="1968910"/>
            <a:ext cx="1858296" cy="51619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200" b="1" dirty="0" smtClean="0">
                <a:solidFill>
                  <a:srgbClr val="FFFF00"/>
                </a:solidFill>
              </a:rPr>
              <a:t>FINAL 6</a:t>
            </a:r>
            <a:endParaRPr lang="en-JM" sz="3200" b="1" dirty="0">
              <a:solidFill>
                <a:srgbClr val="FFFF00"/>
              </a:solidFill>
            </a:endParaRPr>
          </a:p>
        </p:txBody>
      </p:sp>
    </p:spTree>
    <p:extLst>
      <p:ext uri="{BB962C8B-B14F-4D97-AF65-F5344CB8AC3E}">
        <p14:creationId xmlns:p14="http://schemas.microsoft.com/office/powerpoint/2010/main" val="27998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25">
                                          <p:stCondLst>
                                            <p:cond delay="0"/>
                                          </p:stCondLst>
                                        </p:cTn>
                                        <p:tgtEl>
                                          <p:spTgt spid="4"/>
                                        </p:tgtEl>
                                      </p:cBhvr>
                                    </p:animEffect>
                                    <p:anim calcmode="lin" valueType="num">
                                      <p:cBhvr>
                                        <p:cTn id="8" dur="2278"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4"/>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4"/>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4"/>
                                        </p:tgtEl>
                                        <p:attrNameLst>
                                          <p:attrName>ppt_y</p:attrName>
                                        </p:attrNameLst>
                                      </p:cBhvr>
                                      <p:tavLst>
                                        <p:tav tm="0" fmla="#ppt_y-sin(pi*$)/81">
                                          <p:val>
                                            <p:fltVal val="0"/>
                                          </p:val>
                                        </p:tav>
                                        <p:tav tm="100000">
                                          <p:val>
                                            <p:fltVal val="1"/>
                                          </p:val>
                                        </p:tav>
                                      </p:tavLst>
                                    </p:anim>
                                    <p:animScale>
                                      <p:cBhvr>
                                        <p:cTn id="13" dur="33">
                                          <p:stCondLst>
                                            <p:cond delay="812"/>
                                          </p:stCondLst>
                                        </p:cTn>
                                        <p:tgtEl>
                                          <p:spTgt spid="4"/>
                                        </p:tgtEl>
                                      </p:cBhvr>
                                      <p:to x="100000" y="60000"/>
                                    </p:animScale>
                                    <p:animScale>
                                      <p:cBhvr>
                                        <p:cTn id="14" dur="207" decel="50000">
                                          <p:stCondLst>
                                            <p:cond delay="845"/>
                                          </p:stCondLst>
                                        </p:cTn>
                                        <p:tgtEl>
                                          <p:spTgt spid="4"/>
                                        </p:tgtEl>
                                      </p:cBhvr>
                                      <p:to x="100000" y="100000"/>
                                    </p:animScale>
                                    <p:animScale>
                                      <p:cBhvr>
                                        <p:cTn id="15" dur="33">
                                          <p:stCondLst>
                                            <p:cond delay="1640"/>
                                          </p:stCondLst>
                                        </p:cTn>
                                        <p:tgtEl>
                                          <p:spTgt spid="4"/>
                                        </p:tgtEl>
                                      </p:cBhvr>
                                      <p:to x="100000" y="80000"/>
                                    </p:animScale>
                                    <p:animScale>
                                      <p:cBhvr>
                                        <p:cTn id="16" dur="207" decel="50000">
                                          <p:stCondLst>
                                            <p:cond delay="1673"/>
                                          </p:stCondLst>
                                        </p:cTn>
                                        <p:tgtEl>
                                          <p:spTgt spid="4"/>
                                        </p:tgtEl>
                                      </p:cBhvr>
                                      <p:to x="100000" y="100000"/>
                                    </p:animScale>
                                    <p:animScale>
                                      <p:cBhvr>
                                        <p:cTn id="17" dur="33">
                                          <p:stCondLst>
                                            <p:cond delay="2052"/>
                                          </p:stCondLst>
                                        </p:cTn>
                                        <p:tgtEl>
                                          <p:spTgt spid="4"/>
                                        </p:tgtEl>
                                      </p:cBhvr>
                                      <p:to x="100000" y="90000"/>
                                    </p:animScale>
                                    <p:animScale>
                                      <p:cBhvr>
                                        <p:cTn id="18" dur="207" decel="50000">
                                          <p:stCondLst>
                                            <p:cond delay="2085"/>
                                          </p:stCondLst>
                                        </p:cTn>
                                        <p:tgtEl>
                                          <p:spTgt spid="4"/>
                                        </p:tgtEl>
                                      </p:cBhvr>
                                      <p:to x="100000" y="100000"/>
                                    </p:animScale>
                                    <p:animScale>
                                      <p:cBhvr>
                                        <p:cTn id="19" dur="33">
                                          <p:stCondLst>
                                            <p:cond delay="2260"/>
                                          </p:stCondLst>
                                        </p:cTn>
                                        <p:tgtEl>
                                          <p:spTgt spid="4"/>
                                        </p:tgtEl>
                                      </p:cBhvr>
                                      <p:to x="100000" y="95000"/>
                                    </p:animScale>
                                    <p:animScale>
                                      <p:cBhvr>
                                        <p:cTn id="20" dur="207" decel="50000">
                                          <p:stCondLst>
                                            <p:cond delay="2293"/>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1" y="388377"/>
            <a:ext cx="10131425" cy="747252"/>
          </a:xfrm>
        </p:spPr>
        <p:txBody>
          <a:bodyPr/>
          <a:lstStyle/>
          <a:p>
            <a:pPr algn="ctr"/>
            <a:r>
              <a:rPr lang="en-JM" b="1" dirty="0" smtClean="0"/>
              <a:t>THE INVALUABLE GUIDE</a:t>
            </a:r>
            <a:endParaRPr lang="en-JM" b="1" dirty="0"/>
          </a:p>
        </p:txBody>
      </p:sp>
      <p:sp>
        <p:nvSpPr>
          <p:cNvPr id="3" name="Content Placeholder 2"/>
          <p:cNvSpPr>
            <a:spLocks noGrp="1"/>
          </p:cNvSpPr>
          <p:nvPr>
            <p:ph idx="1"/>
          </p:nvPr>
        </p:nvSpPr>
        <p:spPr>
          <a:xfrm>
            <a:off x="685801" y="1179871"/>
            <a:ext cx="10803193" cy="5250426"/>
          </a:xfrm>
        </p:spPr>
        <p:txBody>
          <a:bodyPr>
            <a:normAutofit/>
          </a:bodyPr>
          <a:lstStyle/>
          <a:p>
            <a:pPr marL="0" indent="0" algn="just">
              <a:buNone/>
            </a:pPr>
            <a:r>
              <a:rPr lang="en-JM" sz="3400" dirty="0" smtClean="0"/>
              <a:t>   Philippians 4:</a:t>
            </a:r>
          </a:p>
          <a:p>
            <a:pPr algn="just"/>
            <a:r>
              <a:rPr lang="en-JM" sz="3400" dirty="0" smtClean="0"/>
              <a:t>7</a:t>
            </a:r>
            <a:r>
              <a:rPr lang="en-JM" sz="3400" dirty="0"/>
              <a:t> And the peace of God, which passeth all understanding, shall keep your hearts and minds through Christ Jesus.</a:t>
            </a:r>
          </a:p>
          <a:p>
            <a:pPr algn="just"/>
            <a:r>
              <a:rPr lang="en-JM" sz="3400" dirty="0"/>
              <a:t>8 Finally, brethren, whatsoever things are true, whatsoever things are honest, whatsoever things are just, whatsoever things are pure, whatsoever things are lovely, whatsoever things are of good report; if there be any virtue, and if there be any praise, think on these things.</a:t>
            </a:r>
          </a:p>
        </p:txBody>
      </p:sp>
      <p:sp>
        <p:nvSpPr>
          <p:cNvPr id="4" name="Slide Number Placeholder 3"/>
          <p:cNvSpPr>
            <a:spLocks noGrp="1"/>
          </p:cNvSpPr>
          <p:nvPr>
            <p:ph type="sldNum" sz="quarter" idx="12"/>
          </p:nvPr>
        </p:nvSpPr>
        <p:spPr/>
        <p:txBody>
          <a:bodyPr/>
          <a:lstStyle/>
          <a:p>
            <a:fld id="{D9412022-A3C9-497A-A4CA-B86B1D675E26}" type="slidenum">
              <a:rPr lang="en-US" smtClean="0"/>
              <a:t>91</a:t>
            </a:fld>
            <a:endParaRPr lang="en-US"/>
          </a:p>
        </p:txBody>
      </p:sp>
    </p:spTree>
    <p:extLst>
      <p:ext uri="{BB962C8B-B14F-4D97-AF65-F5344CB8AC3E}">
        <p14:creationId xmlns:p14="http://schemas.microsoft.com/office/powerpoint/2010/main" val="19675678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652" y="816794"/>
            <a:ext cx="10463265" cy="5053781"/>
          </a:xfrm>
        </p:spPr>
        <p:txBody>
          <a:bodyPr>
            <a:normAutofit/>
          </a:bodyPr>
          <a:lstStyle/>
          <a:p>
            <a:r>
              <a:rPr lang="en-JM" sz="4400" dirty="0" smtClean="0"/>
              <a:t>GOD WANTS US TO BE OBEDIENT – TO KEEP HIS COMMANDMENTS; THAT’S HOW WE SHOW OUR LOVE FOR HIM…OBEDIENCE!! AND WE ARE HIS FRIEND IF WE OBEY HIM IN ALL RESPECTS! </a:t>
            </a:r>
            <a:r>
              <a:rPr lang="en-JM" sz="4400" b="1" dirty="0" smtClean="0"/>
              <a:t/>
            </a:r>
            <a:br>
              <a:rPr lang="en-JM" sz="4400" b="1" dirty="0" smtClean="0"/>
            </a:br>
            <a:r>
              <a:rPr lang="en-JM" sz="4400" b="1" dirty="0" smtClean="0"/>
              <a:t>JOHN 14:15 &amp; JOHN 15:14</a:t>
            </a:r>
            <a:endParaRPr lang="en-JM" sz="4400" b="1" dirty="0"/>
          </a:p>
        </p:txBody>
      </p:sp>
      <p:sp>
        <p:nvSpPr>
          <p:cNvPr id="4" name="Slide Number Placeholder 3"/>
          <p:cNvSpPr>
            <a:spLocks noGrp="1"/>
          </p:cNvSpPr>
          <p:nvPr>
            <p:ph type="sldNum" sz="quarter" idx="12"/>
          </p:nvPr>
        </p:nvSpPr>
        <p:spPr/>
        <p:txBody>
          <a:bodyPr/>
          <a:lstStyle/>
          <a:p>
            <a:fld id="{D9412022-A3C9-497A-A4CA-B86B1D675E26}" type="slidenum">
              <a:rPr lang="en-US" smtClean="0"/>
              <a:t>92</a:t>
            </a:fld>
            <a:endParaRPr lang="en-US"/>
          </a:p>
        </p:txBody>
      </p:sp>
    </p:spTree>
    <p:extLst>
      <p:ext uri="{BB962C8B-B14F-4D97-AF65-F5344CB8AC3E}">
        <p14:creationId xmlns:p14="http://schemas.microsoft.com/office/powerpoint/2010/main" val="37640319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798" y="2217018"/>
            <a:ext cx="10131425" cy="3649133"/>
          </a:xfrm>
          <a:solidFill>
            <a:srgbClr val="800000"/>
          </a:solidFill>
          <a:effectLst>
            <a:glow rad="558800">
              <a:schemeClr val="tx1"/>
            </a:glow>
          </a:effectLst>
        </p:spPr>
        <p:txBody>
          <a:bodyPr>
            <a:normAutofit/>
          </a:bodyPr>
          <a:lstStyle/>
          <a:p>
            <a:pPr marL="0" indent="0" algn="just">
              <a:buNone/>
            </a:pPr>
            <a:r>
              <a:rPr lang="en-US" sz="3200" dirty="0"/>
              <a:t>18 Flee fornication. Every sin that a man doeth is without the body; but he that committeth fornication sinneth against his own body. 19 What? know ye not that your body is the temple of </a:t>
            </a:r>
            <a:r>
              <a:rPr lang="en-US" sz="3200" b="1" u="dbl" dirty="0">
                <a:solidFill>
                  <a:srgbClr val="FFFF00"/>
                </a:solidFill>
                <a:uFill>
                  <a:solidFill>
                    <a:srgbClr val="FF0000"/>
                  </a:solidFill>
                </a:uFill>
              </a:rPr>
              <a:t>the Holy Ghost </a:t>
            </a:r>
            <a:r>
              <a:rPr lang="en-US" sz="3200" dirty="0"/>
              <a:t>which is in you, which ye have of God, and </a:t>
            </a:r>
            <a:r>
              <a:rPr lang="en-US" sz="3200" b="1" u="dbl" dirty="0">
                <a:solidFill>
                  <a:srgbClr val="FFFF00"/>
                </a:solidFill>
                <a:uFill>
                  <a:solidFill>
                    <a:srgbClr val="FF0000"/>
                  </a:solidFill>
                </a:uFill>
              </a:rPr>
              <a:t>ye are not your own</a:t>
            </a:r>
            <a:r>
              <a:rPr lang="en-US" sz="3200" dirty="0"/>
              <a:t>? 20 For ye are </a:t>
            </a:r>
            <a:r>
              <a:rPr lang="en-US" sz="3200" b="1" u="dbl" dirty="0">
                <a:solidFill>
                  <a:srgbClr val="FFFF00"/>
                </a:solidFill>
                <a:uFill>
                  <a:solidFill>
                    <a:srgbClr val="FF0000"/>
                  </a:solidFill>
                </a:uFill>
              </a:rPr>
              <a:t>bought with a price</a:t>
            </a:r>
            <a:r>
              <a:rPr lang="en-US" sz="3200" dirty="0"/>
              <a:t>: therefore </a:t>
            </a:r>
            <a:r>
              <a:rPr lang="en-US" sz="3600" b="1" u="dbl" dirty="0">
                <a:solidFill>
                  <a:srgbClr val="66FFFF"/>
                </a:solidFill>
                <a:uFill>
                  <a:solidFill>
                    <a:srgbClr val="FF0000"/>
                  </a:solidFill>
                </a:uFill>
              </a:rPr>
              <a:t>glorify God in your body, and in your spirit</a:t>
            </a:r>
            <a:r>
              <a:rPr lang="en-US" sz="3200" dirty="0"/>
              <a:t>, which are God's.</a:t>
            </a:r>
          </a:p>
        </p:txBody>
      </p:sp>
      <p:sp>
        <p:nvSpPr>
          <p:cNvPr id="4" name="Down Arrow Callout 3"/>
          <p:cNvSpPr/>
          <p:nvPr/>
        </p:nvSpPr>
        <p:spPr>
          <a:xfrm>
            <a:off x="3897442" y="254831"/>
            <a:ext cx="4362138" cy="1813810"/>
          </a:xfrm>
          <a:prstGeom prst="downArrowCallout">
            <a:avLst>
              <a:gd name="adj1" fmla="val 4959"/>
              <a:gd name="adj2" fmla="val 8297"/>
              <a:gd name="adj3" fmla="val 25000"/>
              <a:gd name="adj4" fmla="val 64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1 CORINTHIANS 6:18 - 20</a:t>
            </a:r>
          </a:p>
        </p:txBody>
      </p:sp>
      <p:sp>
        <p:nvSpPr>
          <p:cNvPr id="5" name="Slide Number Placeholder 4"/>
          <p:cNvSpPr>
            <a:spLocks noGrp="1"/>
          </p:cNvSpPr>
          <p:nvPr>
            <p:ph type="sldNum" sz="quarter" idx="12"/>
          </p:nvPr>
        </p:nvSpPr>
        <p:spPr/>
        <p:txBody>
          <a:bodyPr/>
          <a:lstStyle/>
          <a:p>
            <a:fld id="{D9412022-A3C9-497A-A4CA-B86B1D675E26}" type="slidenum">
              <a:rPr lang="en-US" smtClean="0"/>
              <a:t>93</a:t>
            </a:fld>
            <a:endParaRPr lang="en-US"/>
          </a:p>
        </p:txBody>
      </p:sp>
    </p:spTree>
    <p:extLst>
      <p:ext uri="{BB962C8B-B14F-4D97-AF65-F5344CB8AC3E}">
        <p14:creationId xmlns:p14="http://schemas.microsoft.com/office/powerpoint/2010/main" val="1840415411"/>
      </p:ext>
    </p:extLst>
  </p:cSld>
  <p:clrMapOvr>
    <a:masterClrMapping/>
  </p:clrMapOvr>
  <p:transition spd="slow">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798" y="2217018"/>
            <a:ext cx="10131425" cy="3649133"/>
          </a:xfrm>
          <a:solidFill>
            <a:schemeClr val="bg2">
              <a:lumMod val="50000"/>
            </a:schemeClr>
          </a:solidFill>
          <a:effectLst>
            <a:glow rad="558800">
              <a:schemeClr val="tx1"/>
            </a:glow>
          </a:effectLst>
        </p:spPr>
        <p:txBody>
          <a:bodyPr>
            <a:normAutofit/>
          </a:bodyPr>
          <a:lstStyle/>
          <a:p>
            <a:pPr marL="0" indent="0" algn="just">
              <a:buNone/>
            </a:pPr>
            <a:r>
              <a:rPr lang="en-JM" sz="4000" dirty="0"/>
              <a:t> Satan well knows that all whom he can lead to neglect </a:t>
            </a:r>
            <a:r>
              <a:rPr lang="en-JM" sz="4000" b="1" u="sng" dirty="0"/>
              <a:t>prayer</a:t>
            </a:r>
            <a:r>
              <a:rPr lang="en-JM" sz="4000" dirty="0"/>
              <a:t> and the searching of the </a:t>
            </a:r>
            <a:r>
              <a:rPr lang="en-JM" sz="4000" b="1" u="sng" dirty="0"/>
              <a:t>Scriptures</a:t>
            </a:r>
            <a:r>
              <a:rPr lang="en-JM" sz="4000" dirty="0"/>
              <a:t>, will be overcome by his attacks. Therefore he invents </a:t>
            </a:r>
            <a:r>
              <a:rPr lang="en-JM" sz="4000" b="1" u="sng" dirty="0"/>
              <a:t>every possible </a:t>
            </a:r>
            <a:r>
              <a:rPr lang="en-JM" sz="4800" b="1" i="1" u="sng" dirty="0"/>
              <a:t>device</a:t>
            </a:r>
            <a:r>
              <a:rPr lang="en-JM" sz="4000" dirty="0"/>
              <a:t> to engross the mind. </a:t>
            </a:r>
            <a:r>
              <a:rPr lang="en-JM" sz="4000" dirty="0" smtClean="0"/>
              <a:t>{</a:t>
            </a:r>
            <a:r>
              <a:rPr lang="en-JM" sz="4000" dirty="0"/>
              <a:t>GC 519.2} </a:t>
            </a:r>
            <a:endParaRPr lang="en-US" sz="4000" dirty="0"/>
          </a:p>
        </p:txBody>
      </p:sp>
      <p:sp>
        <p:nvSpPr>
          <p:cNvPr id="4" name="Down Arrow Callout 3"/>
          <p:cNvSpPr/>
          <p:nvPr/>
        </p:nvSpPr>
        <p:spPr>
          <a:xfrm>
            <a:off x="3897442" y="254831"/>
            <a:ext cx="4362138" cy="1813810"/>
          </a:xfrm>
          <a:prstGeom prst="downArrowCallout">
            <a:avLst>
              <a:gd name="adj1" fmla="val 4959"/>
              <a:gd name="adj2" fmla="val 8297"/>
              <a:gd name="adj3" fmla="val 25000"/>
              <a:gd name="adj4" fmla="val 64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1 CORINTHIANS 6:18 - 20</a:t>
            </a:r>
          </a:p>
        </p:txBody>
      </p:sp>
      <p:sp>
        <p:nvSpPr>
          <p:cNvPr id="5" name="Slide Number Placeholder 4"/>
          <p:cNvSpPr>
            <a:spLocks noGrp="1"/>
          </p:cNvSpPr>
          <p:nvPr>
            <p:ph type="sldNum" sz="quarter" idx="12"/>
          </p:nvPr>
        </p:nvSpPr>
        <p:spPr/>
        <p:txBody>
          <a:bodyPr/>
          <a:lstStyle/>
          <a:p>
            <a:fld id="{D9412022-A3C9-497A-A4CA-B86B1D675E26}" type="slidenum">
              <a:rPr lang="en-US" smtClean="0"/>
              <a:t>94</a:t>
            </a:fld>
            <a:endParaRPr lang="en-US"/>
          </a:p>
        </p:txBody>
      </p:sp>
    </p:spTree>
    <p:extLst>
      <p:ext uri="{BB962C8B-B14F-4D97-AF65-F5344CB8AC3E}">
        <p14:creationId xmlns:p14="http://schemas.microsoft.com/office/powerpoint/2010/main" val="4010768984"/>
      </p:ext>
    </p:extLst>
  </p:cSld>
  <p:clrMapOvr>
    <a:masterClrMapping/>
  </p:clrMapOvr>
  <p:transition spd="slow">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1" y="384749"/>
            <a:ext cx="10131425" cy="889416"/>
          </a:xfrm>
        </p:spPr>
        <p:txBody>
          <a:bodyPr/>
          <a:lstStyle/>
          <a:p>
            <a:pPr algn="ctr"/>
            <a:r>
              <a:rPr lang="en-JM" b="1" dirty="0"/>
              <a:t>The role of diet!!!</a:t>
            </a:r>
          </a:p>
        </p:txBody>
      </p:sp>
      <p:sp>
        <p:nvSpPr>
          <p:cNvPr id="3" name="Content Placeholder 2"/>
          <p:cNvSpPr>
            <a:spLocks noGrp="1"/>
          </p:cNvSpPr>
          <p:nvPr>
            <p:ph idx="1"/>
          </p:nvPr>
        </p:nvSpPr>
        <p:spPr>
          <a:xfrm>
            <a:off x="449705" y="1496519"/>
            <a:ext cx="11137692" cy="4751881"/>
          </a:xfrm>
        </p:spPr>
        <p:txBody>
          <a:bodyPr>
            <a:noAutofit/>
          </a:bodyPr>
          <a:lstStyle/>
          <a:p>
            <a:pPr algn="just"/>
            <a:r>
              <a:rPr lang="en-JM" sz="2800" dirty="0"/>
              <a:t> Christ entered upon the test on the point of appetite, and for nearly six weeks resisted temptation in behalf of man. That long fast in the wilderness was to be a lesson to fallen man for all time. Christ was not overcome by the struggling against temptation. Christ has made it possible for every member of the human family to resist temptation. All who would live godly lives may overcome as Christ overcame, by the blood of the Lamb, and the word of their testimony. That long fast of the Saviour strengthened Him to endure. He gave evidence to man that He would begin the work of overcoming just where ruin began--on the point of appetite.  </a:t>
            </a:r>
            <a:r>
              <a:rPr lang="en-JM" sz="2800" dirty="0" smtClean="0"/>
              <a:t>     {</a:t>
            </a:r>
            <a:r>
              <a:rPr lang="en-JM" sz="2800" dirty="0"/>
              <a:t>KC 166.1} </a:t>
            </a:r>
          </a:p>
        </p:txBody>
      </p:sp>
      <p:sp>
        <p:nvSpPr>
          <p:cNvPr id="4" name="Slide Number Placeholder 3"/>
          <p:cNvSpPr>
            <a:spLocks noGrp="1"/>
          </p:cNvSpPr>
          <p:nvPr>
            <p:ph type="sldNum" sz="quarter" idx="12"/>
          </p:nvPr>
        </p:nvSpPr>
        <p:spPr/>
        <p:txBody>
          <a:bodyPr/>
          <a:lstStyle/>
          <a:p>
            <a:fld id="{D9412022-A3C9-497A-A4CA-B86B1D675E26}" type="slidenum">
              <a:rPr lang="en-US" smtClean="0"/>
              <a:t>95</a:t>
            </a:fld>
            <a:endParaRPr lang="en-US"/>
          </a:p>
        </p:txBody>
      </p:sp>
    </p:spTree>
    <p:extLst>
      <p:ext uri="{BB962C8B-B14F-4D97-AF65-F5344CB8AC3E}">
        <p14:creationId xmlns:p14="http://schemas.microsoft.com/office/powerpoint/2010/main" val="32193886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5703" y="249837"/>
            <a:ext cx="10131425" cy="829456"/>
          </a:xfrm>
        </p:spPr>
        <p:txBody>
          <a:bodyPr/>
          <a:lstStyle/>
          <a:p>
            <a:pPr algn="ctr"/>
            <a:r>
              <a:rPr lang="en-JM" b="1" dirty="0" smtClean="0"/>
              <a:t>Role of fashion!!</a:t>
            </a:r>
            <a:endParaRPr lang="en-JM" b="1" dirty="0"/>
          </a:p>
        </p:txBody>
      </p:sp>
      <p:sp>
        <p:nvSpPr>
          <p:cNvPr id="3" name="Content Placeholder 2"/>
          <p:cNvSpPr>
            <a:spLocks noGrp="1"/>
          </p:cNvSpPr>
          <p:nvPr>
            <p:ph idx="1"/>
          </p:nvPr>
        </p:nvSpPr>
        <p:spPr>
          <a:xfrm>
            <a:off x="479685" y="1469036"/>
            <a:ext cx="11197653" cy="4661941"/>
          </a:xfrm>
        </p:spPr>
        <p:txBody>
          <a:bodyPr>
            <a:noAutofit/>
          </a:bodyPr>
          <a:lstStyle/>
          <a:p>
            <a:r>
              <a:rPr lang="en-JM" sz="3200" dirty="0"/>
              <a:t> </a:t>
            </a:r>
            <a:r>
              <a:rPr lang="en-JM" sz="3200" b="1" dirty="0"/>
              <a:t>A Snare to God's People </a:t>
            </a:r>
          </a:p>
          <a:p>
            <a:pPr marL="0" indent="0" algn="just">
              <a:buNone/>
            </a:pPr>
            <a:r>
              <a:rPr lang="en-JM" sz="3200" dirty="0" smtClean="0"/>
              <a:t>As </a:t>
            </a:r>
            <a:r>
              <a:rPr lang="en-JM" sz="3200" dirty="0"/>
              <a:t>we see the love of fashion and display among those who profess to believe present truth, we sadly ask, Will the people of God learn nothing from </a:t>
            </a:r>
            <a:r>
              <a:rPr lang="en-JM" sz="3200" dirty="0" smtClean="0"/>
              <a:t>the history </a:t>
            </a:r>
            <a:r>
              <a:rPr lang="en-JM" sz="3200" dirty="0"/>
              <a:t>of the past? There are few who understand their own hearts. The vain and trifling lovers of fashion may claim to be followers of Christ; but </a:t>
            </a:r>
            <a:r>
              <a:rPr lang="en-JM" sz="3200" b="1" dirty="0"/>
              <a:t>their dress and conversation show what occupies the mind and engages the affections</a:t>
            </a:r>
            <a:r>
              <a:rPr lang="en-JM" sz="3200" dirty="0"/>
              <a:t>. Their lives betray their friendship for the world, and </a:t>
            </a:r>
            <a:r>
              <a:rPr lang="en-JM" sz="3200" b="1" u="dbl" dirty="0"/>
              <a:t>it</a:t>
            </a:r>
            <a:r>
              <a:rPr lang="en-JM" sz="3200" dirty="0"/>
              <a:t> claims them as its own.  {MYP 354.3}  </a:t>
            </a:r>
          </a:p>
        </p:txBody>
      </p:sp>
      <p:sp>
        <p:nvSpPr>
          <p:cNvPr id="4" name="Slide Number Placeholder 3"/>
          <p:cNvSpPr>
            <a:spLocks noGrp="1"/>
          </p:cNvSpPr>
          <p:nvPr>
            <p:ph type="sldNum" sz="quarter" idx="12"/>
          </p:nvPr>
        </p:nvSpPr>
        <p:spPr/>
        <p:txBody>
          <a:bodyPr/>
          <a:lstStyle/>
          <a:p>
            <a:fld id="{D9412022-A3C9-497A-A4CA-B86B1D675E26}" type="slidenum">
              <a:rPr lang="en-US" smtClean="0"/>
              <a:t>96</a:t>
            </a:fld>
            <a:endParaRPr lang="en-US"/>
          </a:p>
        </p:txBody>
      </p:sp>
    </p:spTree>
    <p:extLst>
      <p:ext uri="{BB962C8B-B14F-4D97-AF65-F5344CB8AC3E}">
        <p14:creationId xmlns:p14="http://schemas.microsoft.com/office/powerpoint/2010/main" val="41129824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3333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5703" y="249837"/>
            <a:ext cx="10131425" cy="829456"/>
          </a:xfrm>
        </p:spPr>
        <p:txBody>
          <a:bodyPr/>
          <a:lstStyle/>
          <a:p>
            <a:pPr algn="ctr"/>
            <a:r>
              <a:rPr lang="en-JM" b="1" dirty="0" smtClean="0"/>
              <a:t>Role of fashion!!</a:t>
            </a:r>
            <a:endParaRPr lang="en-JM" b="1" dirty="0"/>
          </a:p>
        </p:txBody>
      </p:sp>
      <p:sp>
        <p:nvSpPr>
          <p:cNvPr id="3" name="Content Placeholder 2"/>
          <p:cNvSpPr>
            <a:spLocks noGrp="1"/>
          </p:cNvSpPr>
          <p:nvPr>
            <p:ph idx="1"/>
          </p:nvPr>
        </p:nvSpPr>
        <p:spPr>
          <a:xfrm>
            <a:off x="494675" y="1394086"/>
            <a:ext cx="11107712" cy="4854314"/>
          </a:xfrm>
        </p:spPr>
        <p:txBody>
          <a:bodyPr>
            <a:normAutofit/>
          </a:bodyPr>
          <a:lstStyle/>
          <a:p>
            <a:pPr algn="just"/>
            <a:r>
              <a:rPr lang="en-JM" sz="3200" dirty="0"/>
              <a:t> A Snare to God's People </a:t>
            </a:r>
            <a:endParaRPr lang="en-JM" sz="3200" dirty="0" smtClean="0"/>
          </a:p>
          <a:p>
            <a:pPr marL="0" indent="0" algn="just">
              <a:buNone/>
            </a:pPr>
            <a:r>
              <a:rPr lang="en-JM" sz="3200" dirty="0" smtClean="0"/>
              <a:t>How can one that has ever tasted </a:t>
            </a:r>
            <a:r>
              <a:rPr lang="en-JM" sz="3200" b="1" u="dbl" dirty="0" smtClean="0"/>
              <a:t>the love of Christ </a:t>
            </a:r>
            <a:r>
              <a:rPr lang="en-JM" sz="3200" dirty="0" smtClean="0"/>
              <a:t>be satisfied with the frivolities of fashion? My heart is pained to see those who profess to be followers of the meek and lowly Saviour, so eagerly seeking to </a:t>
            </a:r>
            <a:r>
              <a:rPr lang="en-JM" sz="3200" b="1" u="dbl" dirty="0" smtClean="0"/>
              <a:t>conform to the world's standard of dress</a:t>
            </a:r>
            <a:r>
              <a:rPr lang="en-JM" sz="3200" dirty="0" smtClean="0"/>
              <a:t>. Notwithstanding their profession of godliness, </a:t>
            </a:r>
            <a:r>
              <a:rPr lang="en-JM" sz="3200" u="dbl" dirty="0" smtClean="0"/>
              <a:t>they can hardly be distinguished from the unbeliever</a:t>
            </a:r>
            <a:r>
              <a:rPr lang="en-JM" sz="3200" dirty="0" smtClean="0"/>
              <a:t>. They do not enjoy a religious life. Their time and means are devoted to the one object of dressing for display.  {MYP 355.1} </a:t>
            </a:r>
            <a:endParaRPr lang="en-JM" sz="3200" dirty="0"/>
          </a:p>
        </p:txBody>
      </p:sp>
      <p:sp>
        <p:nvSpPr>
          <p:cNvPr id="4" name="Slide Number Placeholder 3"/>
          <p:cNvSpPr>
            <a:spLocks noGrp="1"/>
          </p:cNvSpPr>
          <p:nvPr>
            <p:ph type="sldNum" sz="quarter" idx="12"/>
          </p:nvPr>
        </p:nvSpPr>
        <p:spPr/>
        <p:txBody>
          <a:bodyPr/>
          <a:lstStyle/>
          <a:p>
            <a:fld id="{D9412022-A3C9-497A-A4CA-B86B1D675E26}" type="slidenum">
              <a:rPr lang="en-US" smtClean="0"/>
              <a:t>97</a:t>
            </a:fld>
            <a:endParaRPr lang="en-US"/>
          </a:p>
        </p:txBody>
      </p:sp>
    </p:spTree>
    <p:extLst>
      <p:ext uri="{BB962C8B-B14F-4D97-AF65-F5344CB8AC3E}">
        <p14:creationId xmlns:p14="http://schemas.microsoft.com/office/powerpoint/2010/main" val="19753273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5703" y="189877"/>
            <a:ext cx="10131425" cy="829456"/>
          </a:xfrm>
        </p:spPr>
        <p:txBody>
          <a:bodyPr/>
          <a:lstStyle/>
          <a:p>
            <a:pPr algn="ctr"/>
            <a:r>
              <a:rPr lang="en-JM" b="1" dirty="0" smtClean="0"/>
              <a:t>Role of sports!!</a:t>
            </a:r>
            <a:endParaRPr lang="en-JM" b="1" dirty="0"/>
          </a:p>
        </p:txBody>
      </p:sp>
      <p:sp>
        <p:nvSpPr>
          <p:cNvPr id="3" name="Content Placeholder 2"/>
          <p:cNvSpPr>
            <a:spLocks noGrp="1"/>
          </p:cNvSpPr>
          <p:nvPr>
            <p:ph idx="1"/>
          </p:nvPr>
        </p:nvSpPr>
        <p:spPr>
          <a:xfrm>
            <a:off x="494674" y="1139253"/>
            <a:ext cx="11242623" cy="5321509"/>
          </a:xfrm>
          <a:noFill/>
        </p:spPr>
        <p:txBody>
          <a:bodyPr>
            <a:normAutofit fontScale="92500" lnSpcReduction="10000"/>
          </a:bodyPr>
          <a:lstStyle/>
          <a:p>
            <a:pPr algn="just"/>
            <a:r>
              <a:rPr lang="en-JM" sz="3200" b="1" dirty="0"/>
              <a:t> " Satan has devised a multitude of ways in which to keep men from serving God. </a:t>
            </a:r>
            <a:r>
              <a:rPr lang="en-JM" sz="2700" b="1" u="sng" dirty="0"/>
              <a:t>He has invented sports and games</a:t>
            </a:r>
            <a:r>
              <a:rPr lang="en-JM" sz="3200" b="1" dirty="0"/>
              <a:t>, into which men enter with such intensity that one would suppose a crown of life was to reward the winner. At the horse races and football matches, which are attended by thousands and thousands of people, </a:t>
            </a:r>
            <a:r>
              <a:rPr lang="en-JM" sz="3200" b="1" u="sng" dirty="0"/>
              <a:t>lives for which Christ shed His blood are thrown away</a:t>
            </a:r>
            <a:r>
              <a:rPr lang="en-JM" sz="3200" b="1" dirty="0"/>
              <a:t>. What will become of the souls of the men and boys whose lives are thus extinguished? Will they be counted worthy of the redemption which Christ died to secure for them?  {RH, September 10, 1901 par. 5} </a:t>
            </a:r>
          </a:p>
          <a:p>
            <a:pPr algn="just"/>
            <a:r>
              <a:rPr lang="en-JM" sz="3200" b="1" dirty="0"/>
              <a:t>     Looking upon these God-</a:t>
            </a:r>
            <a:r>
              <a:rPr lang="en-JM" sz="3200" b="1" dirty="0" err="1"/>
              <a:t>dishonoring</a:t>
            </a:r>
            <a:r>
              <a:rPr lang="en-JM" sz="3200" b="1" dirty="0"/>
              <a:t> scenes, Christ asks, "What is a man profited, if he gain the whole world, and lose his own soul? or what shall a man give in exchange for his soul?" </a:t>
            </a:r>
          </a:p>
        </p:txBody>
      </p:sp>
      <p:sp>
        <p:nvSpPr>
          <p:cNvPr id="4" name="Slide Number Placeholder 3"/>
          <p:cNvSpPr>
            <a:spLocks noGrp="1"/>
          </p:cNvSpPr>
          <p:nvPr>
            <p:ph type="sldNum" sz="quarter" idx="12"/>
          </p:nvPr>
        </p:nvSpPr>
        <p:spPr/>
        <p:txBody>
          <a:bodyPr/>
          <a:lstStyle/>
          <a:p>
            <a:fld id="{D9412022-A3C9-497A-A4CA-B86B1D675E26}" type="slidenum">
              <a:rPr lang="en-US" smtClean="0"/>
              <a:t>98</a:t>
            </a:fld>
            <a:endParaRPr lang="en-US"/>
          </a:p>
        </p:txBody>
      </p:sp>
    </p:spTree>
    <p:extLst>
      <p:ext uri="{BB962C8B-B14F-4D97-AF65-F5344CB8AC3E}">
        <p14:creationId xmlns:p14="http://schemas.microsoft.com/office/powerpoint/2010/main" val="70463044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5703" y="249837"/>
            <a:ext cx="10131425" cy="829456"/>
          </a:xfrm>
        </p:spPr>
        <p:txBody>
          <a:bodyPr/>
          <a:lstStyle/>
          <a:p>
            <a:pPr algn="ctr"/>
            <a:r>
              <a:rPr lang="en-JM" b="1" dirty="0" smtClean="0"/>
              <a:t>Role of music!!</a:t>
            </a:r>
            <a:endParaRPr lang="en-JM" b="1" dirty="0"/>
          </a:p>
        </p:txBody>
      </p:sp>
      <p:sp>
        <p:nvSpPr>
          <p:cNvPr id="3" name="Content Placeholder 2"/>
          <p:cNvSpPr>
            <a:spLocks noGrp="1"/>
          </p:cNvSpPr>
          <p:nvPr>
            <p:ph idx="1"/>
          </p:nvPr>
        </p:nvSpPr>
        <p:spPr>
          <a:xfrm>
            <a:off x="494674" y="1139253"/>
            <a:ext cx="11242623" cy="5321509"/>
          </a:xfrm>
          <a:noFill/>
        </p:spPr>
        <p:txBody>
          <a:bodyPr>
            <a:normAutofit fontScale="92500"/>
          </a:bodyPr>
          <a:lstStyle/>
          <a:p>
            <a:pPr algn="just"/>
            <a:r>
              <a:rPr lang="en-JM" sz="3200" b="1" dirty="0"/>
              <a:t> Worship With a Bedlam of Noise </a:t>
            </a:r>
            <a:endParaRPr lang="en-JM" sz="3200" b="1" dirty="0" smtClean="0"/>
          </a:p>
          <a:p>
            <a:pPr marL="0" indent="0" algn="just">
              <a:buNone/>
            </a:pPr>
            <a:r>
              <a:rPr lang="en-JM" sz="3500" b="1" u="sng" dirty="0" smtClean="0"/>
              <a:t>It is impossible to estimate too largely the work that the Lord will accomplish through His proposed vessels in carrying out His mind and purpose</a:t>
            </a:r>
            <a:r>
              <a:rPr lang="en-JM" sz="3500" dirty="0" smtClean="0"/>
              <a:t>. The things you have described as taking place in Indiana, the Lord has shown me would take place </a:t>
            </a:r>
            <a:r>
              <a:rPr lang="en-JM" sz="3500" b="1" u="dbl" dirty="0" smtClean="0">
                <a:solidFill>
                  <a:srgbClr val="FFFF00"/>
                </a:solidFill>
              </a:rPr>
              <a:t>just before the close of probation</a:t>
            </a:r>
            <a:r>
              <a:rPr lang="en-JM" sz="3500" dirty="0" smtClean="0"/>
              <a:t>. Every uncouth thing will be demonstrated. There will be shouting, with drums, music, and dancing. The senses of rational beings will become so confused that </a:t>
            </a:r>
            <a:r>
              <a:rPr lang="en-JM" sz="3500" u="sng" dirty="0" smtClean="0"/>
              <a:t>they cannot be trusted to make right decisions</a:t>
            </a:r>
            <a:r>
              <a:rPr lang="en-JM" sz="3500" dirty="0" smtClean="0"/>
              <a:t>. And this is called the moving of the Holy Spirit.  {2SM 36.2}  </a:t>
            </a:r>
            <a:endParaRPr lang="en-JM" sz="3500" dirty="0"/>
          </a:p>
        </p:txBody>
      </p:sp>
      <p:sp>
        <p:nvSpPr>
          <p:cNvPr id="4" name="Slide Number Placeholder 3"/>
          <p:cNvSpPr>
            <a:spLocks noGrp="1"/>
          </p:cNvSpPr>
          <p:nvPr>
            <p:ph type="sldNum" sz="quarter" idx="12"/>
          </p:nvPr>
        </p:nvSpPr>
        <p:spPr/>
        <p:txBody>
          <a:bodyPr/>
          <a:lstStyle/>
          <a:p>
            <a:fld id="{D9412022-A3C9-497A-A4CA-B86B1D675E26}" type="slidenum">
              <a:rPr lang="en-US" smtClean="0"/>
              <a:t>99</a:t>
            </a:fld>
            <a:endParaRPr lang="en-US"/>
          </a:p>
        </p:txBody>
      </p:sp>
    </p:spTree>
    <p:extLst>
      <p:ext uri="{BB962C8B-B14F-4D97-AF65-F5344CB8AC3E}">
        <p14:creationId xmlns:p14="http://schemas.microsoft.com/office/powerpoint/2010/main" val="34922850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118993</TotalTime>
  <Words>12509</Words>
  <Application>Microsoft Office PowerPoint</Application>
  <PresentationFormat>Widescreen</PresentationFormat>
  <Paragraphs>650</Paragraphs>
  <Slides>107</Slides>
  <Notes>98</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107</vt:i4>
      </vt:variant>
    </vt:vector>
  </HeadingPairs>
  <TitlesOfParts>
    <vt:vector size="121" baseType="lpstr">
      <vt:lpstr>Agency FB</vt:lpstr>
      <vt:lpstr>Algerian</vt:lpstr>
      <vt:lpstr>Arial</vt:lpstr>
      <vt:lpstr>Baskerville Old Face</vt:lpstr>
      <vt:lpstr>Batang</vt:lpstr>
      <vt:lpstr>Bodoni MT Black</vt:lpstr>
      <vt:lpstr>Bookman Old Style</vt:lpstr>
      <vt:lpstr>Calibri</vt:lpstr>
      <vt:lpstr>Calibri Light</vt:lpstr>
      <vt:lpstr>Corbel</vt:lpstr>
      <vt:lpstr>Wingdings</vt:lpstr>
      <vt:lpstr>Celestial</vt:lpstr>
      <vt:lpstr>10_Office Theme</vt:lpstr>
      <vt:lpstr>11_Office Theme</vt:lpstr>
      <vt:lpstr>PowerPoint Presentation</vt:lpstr>
      <vt:lpstr>(1) 2 SG 299, 300</vt:lpstr>
      <vt:lpstr>(2) 2 SG 299, 300</vt:lpstr>
      <vt:lpstr>(3) ISAIAH 58:1 - 4</vt:lpstr>
      <vt:lpstr>(4) ISAIAH 58:5 - 8</vt:lpstr>
      <vt:lpstr>(4) ISAIAH 58:5 - 8</vt:lpstr>
      <vt:lpstr>PowerPoint Presentation</vt:lpstr>
      <vt:lpstr>PowerPoint Presentation</vt:lpstr>
      <vt:lpstr>PP Chapter 22 – MOSES (pp pages 255 – 257)</vt:lpstr>
      <vt:lpstr>PP Chapter 22 – MOSES (pp pages 255 – 257)</vt:lpstr>
      <vt:lpstr>Cont’d.</vt:lpstr>
      <vt:lpstr>PowerPoint Presentation</vt:lpstr>
      <vt:lpstr>PowerPoint Presentation</vt:lpstr>
      <vt:lpstr>The 3rd Angel’s Message!</vt:lpstr>
      <vt:lpstr>PRESENT TRUTH, PRECIOUS TRUTH</vt:lpstr>
      <vt:lpstr>The 3rd Angel’s message is a part of the PRESENT TRUTH!</vt:lpstr>
      <vt:lpstr>PowerPoint Presentation</vt:lpstr>
      <vt:lpstr>REVELATION 19:10</vt:lpstr>
      <vt:lpstr>The foundation has been laid!</vt:lpstr>
      <vt:lpstr>PowerPoint Presentation</vt:lpstr>
      <vt:lpstr>THE EARTHLY INFERIOR TO THE HEAVENLY</vt:lpstr>
      <vt:lpstr>Christ is in the heavenly sanctuary!</vt:lpstr>
      <vt:lpstr>Hatred against the testimony of Jesus</vt:lpstr>
      <vt:lpstr>THE CROSS OF CALVARY</vt:lpstr>
      <vt:lpstr>PowerPoint Presentation</vt:lpstr>
      <vt:lpstr>PowerPoint Presentation</vt:lpstr>
      <vt:lpstr>PowerPoint Presentation</vt:lpstr>
      <vt:lpstr>PowerPoint Presentation</vt:lpstr>
      <vt:lpstr>PowerPoint Presentation</vt:lpstr>
      <vt:lpstr>AA 560 Practical godliness</vt:lpstr>
      <vt:lpstr>Verse 23 - EGW comments</vt:lpstr>
      <vt:lpstr>  A Company of soldiers</vt:lpstr>
      <vt:lpstr>PowerPoint Presentation</vt:lpstr>
      <vt:lpstr>PowerPoint Presentation</vt:lpstr>
      <vt:lpstr>PowerPoint Presentation</vt:lpstr>
      <vt:lpstr>AA 306.3</vt:lpstr>
      <vt:lpstr>The antitypical fast</vt:lpstr>
      <vt:lpstr>THE ANTITYPICAL FAST</vt:lpstr>
      <vt:lpstr>Leviticus 23:</vt:lpstr>
      <vt:lpstr>THE ANTITYPICAL FAST</vt:lpstr>
      <vt:lpstr>The prophet of the remnant church: Comment on vv. 29 - 31 </vt:lpstr>
      <vt:lpstr>Let’s look at the context of the quote</vt:lpstr>
      <vt:lpstr>Let’s look at the context of the quote</vt:lpstr>
      <vt:lpstr>Let’s look at the context of the quote</vt:lpstr>
      <vt:lpstr>Let’s look at the context of the quote</vt:lpstr>
      <vt:lpstr>Let’s look at the context of the quote</vt:lpstr>
      <vt:lpstr>Let’s look at the context of the quote:</vt:lpstr>
      <vt:lpstr>Let’s look at the context of the quote:</vt:lpstr>
      <vt:lpstr>WHAT ELSE ABOUT THE ANTITYPICAL FAST…?</vt:lpstr>
      <vt:lpstr>Proverbs 2:3-5 King James Version (KJV)  3 Yea, if thou criest after knowledge, and liftest up thy voice for understanding;  4 If thou seekest her as silver, and searchest for her as for hid treasures;  5 Then shalt thou understand the fear of the lord, and find the knowledge of god.</vt:lpstr>
      <vt:lpstr>Proverbs 8:13 King James Version (KJV)  13. The fear of the Lord is to hate evil: pride, and arrogancy, and the evil way, and the froward mouth, do I hate.</vt:lpstr>
      <vt:lpstr>QUESTION: WHAT’S INSIDE THE ARK OF THE COVENANT?   DO THEY HAVE ANY SIGNIFICANCE FOR THE ANTITYPICAL FAST?</vt:lpstr>
      <vt:lpstr>INSIDE THE ARK OF THE COVENANT –  THE ANTITYPICAL FAST</vt:lpstr>
      <vt:lpstr>PowerPoint Presentation</vt:lpstr>
      <vt:lpstr>CD 461</vt:lpstr>
      <vt:lpstr>PowerPoint Presentation</vt:lpstr>
      <vt:lpstr>PowerPoint Presentation</vt:lpstr>
      <vt:lpstr>COL 374</vt:lpstr>
      <vt:lpstr>PowerPoint Presentation</vt:lpstr>
      <vt:lpstr>PowerPoint Presentation</vt:lpstr>
      <vt:lpstr>PowerPoint Presentation</vt:lpstr>
      <vt:lpstr>PowerPoint Presentation</vt:lpstr>
      <vt:lpstr>PowerPoint Presentation</vt:lpstr>
      <vt:lpstr>Reading assignment – john chapter six (6)</vt:lpstr>
      <vt:lpstr>John 6:</vt:lpstr>
      <vt:lpstr>John 6:</vt:lpstr>
      <vt:lpstr>More inside the ark of the covenant!</vt:lpstr>
      <vt:lpstr>PowerPoint Presentation</vt:lpstr>
      <vt:lpstr>Numbers 17:8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Giving Up Faith in the Testimonies.--</vt:lpstr>
      <vt:lpstr>LDE Chapter 12 – The Shaking </vt:lpstr>
      <vt:lpstr>Numbers 16:</vt:lpstr>
      <vt:lpstr>PowerPoint Presentation</vt:lpstr>
      <vt:lpstr>THE INVALUABLE GUIDE</vt:lpstr>
      <vt:lpstr>GOD WANTS US TO BE OBEDIENT – TO KEEP HIS COMMANDMENTS; THAT’S HOW WE SHOW OUR LOVE FOR HIM…OBEDIENCE!! AND WE ARE HIS FRIEND IF WE OBEY HIM IN ALL RESPECTS!  JOHN 14:15 &amp; JOHN 15:14</vt:lpstr>
      <vt:lpstr>PowerPoint Presentation</vt:lpstr>
      <vt:lpstr>PowerPoint Presentation</vt:lpstr>
      <vt:lpstr>The role of diet!!!</vt:lpstr>
      <vt:lpstr>Role of fashion!!</vt:lpstr>
      <vt:lpstr>Role of fashion!!</vt:lpstr>
      <vt:lpstr>Role of sports!!</vt:lpstr>
      <vt:lpstr>Role of music!!</vt:lpstr>
      <vt:lpstr>Role of music!!</vt:lpstr>
      <vt:lpstr>PowerPoint Presentation</vt:lpstr>
      <vt:lpstr>PowerPoint Presentation</vt:lpstr>
      <vt:lpstr>Present truth!! </vt:lpstr>
      <vt:lpstr>Present truth is needed now!! </vt:lpstr>
      <vt:lpstr>PowerPoint Presentation</vt:lpstr>
      <vt:lpstr>THE EFFECT OF Present truth!!! </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MOST HOLY PLACE</dc:title>
  <dc:creator>Winston JC</dc:creator>
  <cp:lastModifiedBy>Winston Farquharson</cp:lastModifiedBy>
  <cp:revision>623</cp:revision>
  <dcterms:created xsi:type="dcterms:W3CDTF">2016-03-02T18:21:37Z</dcterms:created>
  <dcterms:modified xsi:type="dcterms:W3CDTF">2021-08-16T16:18:58Z</dcterms:modified>
</cp:coreProperties>
</file>