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41"/>
  </p:notesMasterIdLst>
  <p:sldIdLst>
    <p:sldId id="256" r:id="rId2"/>
    <p:sldId id="258" r:id="rId3"/>
    <p:sldId id="257" r:id="rId4"/>
    <p:sldId id="260" r:id="rId5"/>
    <p:sldId id="288" r:id="rId6"/>
    <p:sldId id="289" r:id="rId7"/>
    <p:sldId id="290" r:id="rId8"/>
    <p:sldId id="296" r:id="rId9"/>
    <p:sldId id="291" r:id="rId10"/>
    <p:sldId id="293" r:id="rId11"/>
    <p:sldId id="294" r:id="rId12"/>
    <p:sldId id="295" r:id="rId13"/>
    <p:sldId id="287" r:id="rId14"/>
    <p:sldId id="292" r:id="rId15"/>
    <p:sldId id="261" r:id="rId16"/>
    <p:sldId id="262" r:id="rId17"/>
    <p:sldId id="263" r:id="rId18"/>
    <p:sldId id="264" r:id="rId19"/>
    <p:sldId id="265" r:id="rId20"/>
    <p:sldId id="266" r:id="rId21"/>
    <p:sldId id="299" r:id="rId22"/>
    <p:sldId id="267" r:id="rId23"/>
    <p:sldId id="268" r:id="rId24"/>
    <p:sldId id="300" r:id="rId25"/>
    <p:sldId id="269" r:id="rId26"/>
    <p:sldId id="270" r:id="rId27"/>
    <p:sldId id="271" r:id="rId28"/>
    <p:sldId id="272" r:id="rId29"/>
    <p:sldId id="273" r:id="rId30"/>
    <p:sldId id="297" r:id="rId31"/>
    <p:sldId id="274" r:id="rId32"/>
    <p:sldId id="275" r:id="rId33"/>
    <p:sldId id="276" r:id="rId34"/>
    <p:sldId id="277" r:id="rId35"/>
    <p:sldId id="278" r:id="rId36"/>
    <p:sldId id="298" r:id="rId37"/>
    <p:sldId id="279" r:id="rId38"/>
    <p:sldId id="280" r:id="rId39"/>
    <p:sldId id="2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ston Farquharson" initials="WF" lastIdx="1" clrIdx="0">
    <p:extLst>
      <p:ext uri="{19B8F6BF-5375-455C-9EA6-DF929625EA0E}">
        <p15:presenceInfo xmlns:p15="http://schemas.microsoft.com/office/powerpoint/2012/main" userId="2e19367d8ab4fd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05C"/>
    <a:srgbClr val="FF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90844" autoAdjust="0"/>
  </p:normalViewPr>
  <p:slideViewPr>
    <p:cSldViewPr snapToGrid="0">
      <p:cViewPr varScale="1">
        <p:scale>
          <a:sx n="68" d="100"/>
          <a:sy n="68" d="100"/>
        </p:scale>
        <p:origin x="9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11D5E-A5F4-4E8D-A9BD-E50B3FF857B4}" type="datetimeFigureOut">
              <a:rPr lang="en-JM" smtClean="0"/>
              <a:t>5/1/2023</a:t>
            </a:fld>
            <a:endParaRPr lang="en-J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10524-E723-4B2E-94B1-83F6013B443A}" type="slidenum">
              <a:rPr lang="en-JM" smtClean="0"/>
              <a:t>‹#›</a:t>
            </a:fld>
            <a:endParaRPr lang="en-JM"/>
          </a:p>
        </p:txBody>
      </p:sp>
    </p:spTree>
    <p:extLst>
      <p:ext uri="{BB962C8B-B14F-4D97-AF65-F5344CB8AC3E}">
        <p14:creationId xmlns:p14="http://schemas.microsoft.com/office/powerpoint/2010/main" val="401176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iblegateway.com/passage/?search=Revelation+22:4&amp;version=KJV"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a:p>
        </p:txBody>
      </p:sp>
      <p:sp>
        <p:nvSpPr>
          <p:cNvPr id="4" name="Slide Number Placeholder 3"/>
          <p:cNvSpPr>
            <a:spLocks noGrp="1"/>
          </p:cNvSpPr>
          <p:nvPr>
            <p:ph type="sldNum" sz="quarter" idx="10"/>
          </p:nvPr>
        </p:nvSpPr>
        <p:spPr/>
        <p:txBody>
          <a:bodyPr/>
          <a:lstStyle/>
          <a:p>
            <a:fld id="{40310524-E723-4B2E-94B1-83F6013B443A}" type="slidenum">
              <a:rPr lang="en-JM" smtClean="0"/>
              <a:t>1</a:t>
            </a:fld>
            <a:endParaRPr lang="en-JM"/>
          </a:p>
        </p:txBody>
      </p:sp>
    </p:spTree>
    <p:extLst>
      <p:ext uri="{BB962C8B-B14F-4D97-AF65-F5344CB8AC3E}">
        <p14:creationId xmlns:p14="http://schemas.microsoft.com/office/powerpoint/2010/main" val="3762162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JM" dirty="0" smtClean="0"/>
              <a:t>REMEMBER THIS: “…</a:t>
            </a:r>
            <a:r>
              <a:rPr lang="en-JM" sz="1200" b="1" u="dottedHeavy" dirty="0" smtClean="0">
                <a:solidFill>
                  <a:srgbClr val="C00000"/>
                </a:solidFill>
                <a:uFill>
                  <a:solidFill>
                    <a:srgbClr val="14205C"/>
                  </a:solidFill>
                </a:uFill>
              </a:rPr>
              <a:t>his name shall be in their foreheads</a:t>
            </a:r>
            <a:r>
              <a:rPr lang="en-JM" sz="1200" b="1" u="dottedHeavy" dirty="0" smtClean="0">
                <a:solidFill>
                  <a:schemeClr val="bg1"/>
                </a:solidFill>
                <a:uFill>
                  <a:solidFill>
                    <a:srgbClr val="14205C"/>
                  </a:solidFill>
                </a:uFill>
              </a:rPr>
              <a:t>.”</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19</a:t>
            </a:fld>
            <a:endParaRPr lang="en-JM"/>
          </a:p>
        </p:txBody>
      </p:sp>
    </p:spTree>
    <p:extLst>
      <p:ext uri="{BB962C8B-B14F-4D97-AF65-F5344CB8AC3E}">
        <p14:creationId xmlns:p14="http://schemas.microsoft.com/office/powerpoint/2010/main" val="2479614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Notes: How do we get our names written in the Lamb’s Book of Life? BY ACCEPTING JESUS CHRIST AS OUR LORD AND SAVIOUR!!</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20</a:t>
            </a:fld>
            <a:endParaRPr lang="en-JM"/>
          </a:p>
        </p:txBody>
      </p:sp>
    </p:spTree>
    <p:extLst>
      <p:ext uri="{BB962C8B-B14F-4D97-AF65-F5344CB8AC3E}">
        <p14:creationId xmlns:p14="http://schemas.microsoft.com/office/powerpoint/2010/main" val="166577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Notes:</a:t>
            </a:r>
          </a:p>
          <a:p>
            <a:r>
              <a:rPr lang="en-JM" dirty="0" smtClean="0"/>
              <a:t>In Phil. 3:2 and Rev 22:15, dogs are coupled with evil-workers, sorcerers, etc. / Phil. 3:2 Beware of dogs, beware of evil workers, beware of the concision. References to the dog, both in the Old Testament and in the New Testament, are usually of a contemptuous character. A dog, and especially a dead dog, is used as a figure of insignificance.</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21</a:t>
            </a:fld>
            <a:endParaRPr lang="en-JM"/>
          </a:p>
        </p:txBody>
      </p:sp>
    </p:spTree>
    <p:extLst>
      <p:ext uri="{BB962C8B-B14F-4D97-AF65-F5344CB8AC3E}">
        <p14:creationId xmlns:p14="http://schemas.microsoft.com/office/powerpoint/2010/main" val="647653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Since sin is THE PROBLEM – Because it causes death…What is sin?</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24</a:t>
            </a:fld>
            <a:endParaRPr lang="en-JM"/>
          </a:p>
        </p:txBody>
      </p:sp>
    </p:spTree>
    <p:extLst>
      <p:ext uri="{BB962C8B-B14F-4D97-AF65-F5344CB8AC3E}">
        <p14:creationId xmlns:p14="http://schemas.microsoft.com/office/powerpoint/2010/main" val="279513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Exodus 20:1 – 17.</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32</a:t>
            </a:fld>
            <a:endParaRPr lang="en-JM"/>
          </a:p>
        </p:txBody>
      </p:sp>
    </p:spTree>
    <p:extLst>
      <p:ext uri="{BB962C8B-B14F-4D97-AF65-F5344CB8AC3E}">
        <p14:creationId xmlns:p14="http://schemas.microsoft.com/office/powerpoint/2010/main" val="27797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What book? </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34</a:t>
            </a:fld>
            <a:endParaRPr lang="en-JM"/>
          </a:p>
        </p:txBody>
      </p:sp>
    </p:spTree>
    <p:extLst>
      <p:ext uri="{BB962C8B-B14F-4D97-AF65-F5344CB8AC3E}">
        <p14:creationId xmlns:p14="http://schemas.microsoft.com/office/powerpoint/2010/main" val="274053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Where</a:t>
            </a:r>
            <a:r>
              <a:rPr lang="en-JM" baseline="0" dirty="0" smtClean="0"/>
              <a:t> did we see that before? </a:t>
            </a:r>
            <a:r>
              <a:rPr lang="en-JM" sz="1200" b="1" i="0" u="sng" kern="1200" dirty="0" smtClean="0">
                <a:solidFill>
                  <a:schemeClr val="tx1"/>
                </a:solidFill>
                <a:effectLst/>
                <a:latin typeface="+mn-lt"/>
                <a:ea typeface="+mn-ea"/>
                <a:cs typeface="+mn-cs"/>
                <a:hlinkClick r:id="rId3"/>
              </a:rPr>
              <a:t>Revelation 22:4</a:t>
            </a:r>
            <a:r>
              <a:rPr lang="en-JM" sz="1200" b="1" i="0" u="sng" kern="1200" dirty="0" smtClean="0">
                <a:solidFill>
                  <a:schemeClr val="tx1"/>
                </a:solidFill>
                <a:effectLst/>
                <a:latin typeface="+mn-lt"/>
                <a:ea typeface="+mn-ea"/>
                <a:cs typeface="+mn-cs"/>
              </a:rPr>
              <a:t> </a:t>
            </a:r>
            <a:r>
              <a:rPr lang="en-JM" sz="1200" b="0" i="0" kern="1200" dirty="0" smtClean="0">
                <a:solidFill>
                  <a:schemeClr val="tx1"/>
                </a:solidFill>
                <a:effectLst/>
                <a:latin typeface="+mn-lt"/>
                <a:ea typeface="+mn-ea"/>
                <a:cs typeface="+mn-cs"/>
              </a:rPr>
              <a:t>And they shall see his face; and his name shall be </a:t>
            </a:r>
            <a:r>
              <a:rPr lang="en-JM" sz="1200" b="1" i="0" kern="1200" dirty="0" smtClean="0">
                <a:solidFill>
                  <a:schemeClr val="tx1"/>
                </a:solidFill>
                <a:effectLst/>
                <a:latin typeface="+mn-lt"/>
                <a:ea typeface="+mn-ea"/>
                <a:cs typeface="+mn-cs"/>
              </a:rPr>
              <a:t>in their</a:t>
            </a:r>
            <a:r>
              <a:rPr lang="en-JM" sz="1200" b="0" i="0" kern="1200" dirty="0" smtClean="0">
                <a:solidFill>
                  <a:schemeClr val="tx1"/>
                </a:solidFill>
                <a:effectLst/>
                <a:latin typeface="+mn-lt"/>
                <a:ea typeface="+mn-ea"/>
                <a:cs typeface="+mn-cs"/>
              </a:rPr>
              <a:t> </a:t>
            </a:r>
            <a:r>
              <a:rPr lang="en-JM" sz="1200" b="1" i="0" kern="1200" dirty="0" smtClean="0">
                <a:solidFill>
                  <a:schemeClr val="tx1"/>
                </a:solidFill>
                <a:effectLst/>
                <a:latin typeface="+mn-lt"/>
                <a:ea typeface="+mn-ea"/>
                <a:cs typeface="+mn-cs"/>
              </a:rPr>
              <a:t>forehead</a:t>
            </a:r>
            <a:r>
              <a:rPr lang="en-JM" sz="1200" b="0" i="0" kern="1200" dirty="0" smtClean="0">
                <a:solidFill>
                  <a:schemeClr val="tx1"/>
                </a:solidFill>
                <a:effectLst/>
                <a:latin typeface="+mn-lt"/>
                <a:ea typeface="+mn-ea"/>
                <a:cs typeface="+mn-cs"/>
              </a:rPr>
              <a:t>s.</a:t>
            </a:r>
          </a:p>
          <a:p>
            <a:r>
              <a:rPr lang="en-JM" sz="1200" b="0" i="0" kern="1200" dirty="0" smtClean="0">
                <a:solidFill>
                  <a:schemeClr val="tx1"/>
                </a:solidFill>
                <a:effectLst/>
                <a:latin typeface="+mn-lt"/>
                <a:ea typeface="+mn-ea"/>
                <a:cs typeface="+mn-cs"/>
              </a:rPr>
              <a:t>The battle is for the mind and who you will worship – God or </a:t>
            </a:r>
            <a:r>
              <a:rPr lang="en-JM" sz="1200" b="0" i="0" kern="1200" dirty="0" err="1" smtClean="0">
                <a:solidFill>
                  <a:schemeClr val="tx1"/>
                </a:solidFill>
                <a:effectLst/>
                <a:latin typeface="+mn-lt"/>
                <a:ea typeface="+mn-ea"/>
                <a:cs typeface="+mn-cs"/>
              </a:rPr>
              <a:t>satan</a:t>
            </a:r>
            <a:r>
              <a:rPr lang="en-JM" sz="1200" b="0" i="0" kern="1200" dirty="0" smtClean="0">
                <a:solidFill>
                  <a:schemeClr val="tx1"/>
                </a:solidFill>
                <a:effectLst/>
                <a:latin typeface="+mn-lt"/>
                <a:ea typeface="+mn-ea"/>
                <a:cs typeface="+mn-cs"/>
              </a:rPr>
              <a:t>? </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36</a:t>
            </a:fld>
            <a:endParaRPr lang="en-JM"/>
          </a:p>
        </p:txBody>
      </p:sp>
    </p:spTree>
    <p:extLst>
      <p:ext uri="{BB962C8B-B14F-4D97-AF65-F5344CB8AC3E}">
        <p14:creationId xmlns:p14="http://schemas.microsoft.com/office/powerpoint/2010/main" val="4193061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Saviour is waiting to enter your heart. </a:t>
            </a:r>
            <a:r>
              <a:rPr lang="en-JM" b="1" dirty="0" smtClean="0"/>
              <a:t>Hymn 289</a:t>
            </a:r>
            <a:r>
              <a:rPr lang="en-JM" dirty="0" smtClean="0"/>
              <a:t>. End with appeal and then</a:t>
            </a:r>
            <a:r>
              <a:rPr lang="en-JM" baseline="0" dirty="0" smtClean="0"/>
              <a:t> appropriate literature distribution. PRAISE THE LORD!!!</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37</a:t>
            </a:fld>
            <a:endParaRPr lang="en-JM"/>
          </a:p>
        </p:txBody>
      </p:sp>
    </p:spTree>
    <p:extLst>
      <p:ext uri="{BB962C8B-B14F-4D97-AF65-F5344CB8AC3E}">
        <p14:creationId xmlns:p14="http://schemas.microsoft.com/office/powerpoint/2010/main" val="246747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4</a:t>
            </a:fld>
            <a:endParaRPr lang="en-JM"/>
          </a:p>
        </p:txBody>
      </p:sp>
    </p:spTree>
    <p:extLst>
      <p:ext uri="{BB962C8B-B14F-4D97-AF65-F5344CB8AC3E}">
        <p14:creationId xmlns:p14="http://schemas.microsoft.com/office/powerpoint/2010/main" val="197164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5</a:t>
            </a:fld>
            <a:endParaRPr lang="en-JM"/>
          </a:p>
        </p:txBody>
      </p:sp>
    </p:spTree>
    <p:extLst>
      <p:ext uri="{BB962C8B-B14F-4D97-AF65-F5344CB8AC3E}">
        <p14:creationId xmlns:p14="http://schemas.microsoft.com/office/powerpoint/2010/main" val="1032062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6</a:t>
            </a:fld>
            <a:endParaRPr lang="en-JM"/>
          </a:p>
        </p:txBody>
      </p:sp>
    </p:spTree>
    <p:extLst>
      <p:ext uri="{BB962C8B-B14F-4D97-AF65-F5344CB8AC3E}">
        <p14:creationId xmlns:p14="http://schemas.microsoft.com/office/powerpoint/2010/main" val="340136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1500 miles long, 1500 miles wide and 1500 miles high!!!!!!!!!!!!</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7</a:t>
            </a:fld>
            <a:endParaRPr lang="en-JM"/>
          </a:p>
        </p:txBody>
      </p:sp>
    </p:spTree>
    <p:extLst>
      <p:ext uri="{BB962C8B-B14F-4D97-AF65-F5344CB8AC3E}">
        <p14:creationId xmlns:p14="http://schemas.microsoft.com/office/powerpoint/2010/main" val="252161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1500</a:t>
            </a:r>
            <a:r>
              <a:rPr lang="en-JM" baseline="0" dirty="0" smtClean="0"/>
              <a:t> miles or 2,400 km is like travelling from Montego Bay to Dallas in Texas USA on an aeroplane travelling at about 686 mph – non stop; for 3½ hours.</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8</a:t>
            </a:fld>
            <a:endParaRPr lang="en-JM"/>
          </a:p>
        </p:txBody>
      </p:sp>
    </p:spTree>
    <p:extLst>
      <p:ext uri="{BB962C8B-B14F-4D97-AF65-F5344CB8AC3E}">
        <p14:creationId xmlns:p14="http://schemas.microsoft.com/office/powerpoint/2010/main" val="142644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9</a:t>
            </a:fld>
            <a:endParaRPr lang="en-JM"/>
          </a:p>
        </p:txBody>
      </p:sp>
    </p:spTree>
    <p:extLst>
      <p:ext uri="{BB962C8B-B14F-4D97-AF65-F5344CB8AC3E}">
        <p14:creationId xmlns:p14="http://schemas.microsoft.com/office/powerpoint/2010/main" val="3259232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City very disproportionate to the wall.</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10</a:t>
            </a:fld>
            <a:endParaRPr lang="en-JM"/>
          </a:p>
        </p:txBody>
      </p:sp>
    </p:spTree>
    <p:extLst>
      <p:ext uri="{BB962C8B-B14F-4D97-AF65-F5344CB8AC3E}">
        <p14:creationId xmlns:p14="http://schemas.microsoft.com/office/powerpoint/2010/main" val="396195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z="1400" dirty="0" smtClean="0"/>
              <a:t>Where was this tree of life before? (Ask a child to answer; give a gift) // What fruits do you think might be on the tree?</a:t>
            </a:r>
            <a:endParaRPr lang="en-JM" sz="1400" dirty="0"/>
          </a:p>
        </p:txBody>
      </p:sp>
      <p:sp>
        <p:nvSpPr>
          <p:cNvPr id="4" name="Slide Number Placeholder 3"/>
          <p:cNvSpPr>
            <a:spLocks noGrp="1"/>
          </p:cNvSpPr>
          <p:nvPr>
            <p:ph type="sldNum" sz="quarter" idx="10"/>
          </p:nvPr>
        </p:nvSpPr>
        <p:spPr/>
        <p:txBody>
          <a:bodyPr/>
          <a:lstStyle/>
          <a:p>
            <a:fld id="{40310524-E723-4B2E-94B1-83F6013B443A}" type="slidenum">
              <a:rPr lang="en-JM" smtClean="0"/>
              <a:t>18</a:t>
            </a:fld>
            <a:endParaRPr lang="en-JM"/>
          </a:p>
        </p:txBody>
      </p:sp>
    </p:spTree>
    <p:extLst>
      <p:ext uri="{BB962C8B-B14F-4D97-AF65-F5344CB8AC3E}">
        <p14:creationId xmlns:p14="http://schemas.microsoft.com/office/powerpoint/2010/main" val="61835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D3D46859-F71F-4519-8EEC-46785D2374EA}" type="datetime1">
              <a:rPr lang="en-JM" smtClean="0"/>
              <a:t>5/1/2023</a:t>
            </a:fld>
            <a:endParaRPr lang="en-JM"/>
          </a:p>
        </p:txBody>
      </p:sp>
      <p:sp>
        <p:nvSpPr>
          <p:cNvPr id="5" name="Footer Placeholder 4"/>
          <p:cNvSpPr>
            <a:spLocks noGrp="1"/>
          </p:cNvSpPr>
          <p:nvPr>
            <p:ph type="ftr" sz="quarter" idx="11"/>
          </p:nvPr>
        </p:nvSpPr>
        <p:spPr>
          <a:xfrm>
            <a:off x="3962399" y="5870575"/>
            <a:ext cx="4893958" cy="377825"/>
          </a:xfrm>
        </p:spPr>
        <p:txBody>
          <a:bodyPr/>
          <a:lstStyle/>
          <a:p>
            <a:r>
              <a:rPr lang="en-JM" smtClean="0"/>
              <a:t>{C} Battle Cry Ministry</a:t>
            </a:r>
            <a:endParaRPr lang="en-JM"/>
          </a:p>
        </p:txBody>
      </p:sp>
      <p:sp>
        <p:nvSpPr>
          <p:cNvPr id="6" name="Slide Number Placeholder 5"/>
          <p:cNvSpPr>
            <a:spLocks noGrp="1"/>
          </p:cNvSpPr>
          <p:nvPr>
            <p:ph type="sldNum" sz="quarter" idx="12"/>
          </p:nvPr>
        </p:nvSpPr>
        <p:spPr>
          <a:xfrm>
            <a:off x="10608958" y="5870575"/>
            <a:ext cx="551167" cy="377825"/>
          </a:xfrm>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7157735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25725-AEEB-4358-A9CE-2F20D6F50499}" type="datetime1">
              <a:rPr lang="en-JM" smtClean="0"/>
              <a:t>5/1/2023</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944576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5AC45C-1EB6-4E4F-AC8F-EF4885955AE1}"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282832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8E2660-8CE9-4A82-81F0-A891A9F9C784}"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279069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45F360-54D0-4845-B079-547325A67FD7}"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87576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0AC720-9EFF-484D-B7A1-2E78BD964AA6}"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559672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5D6A0-132F-4187-9CD5-0824EFC23756}"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1678421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670AA3-CC49-4F0E-8084-C52F7EB01D69}"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941933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389EA0-A1A0-4D8D-92E2-7FD862A84526}"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74862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8528A3-7D16-43E9-9510-817D49BE792E}"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159878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B34195-0E88-41A0-97D0-150FCEB0A9A4}" type="datetime1">
              <a:rPr lang="en-JM" smtClean="0"/>
              <a:t>5/1/2023</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95072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88AAB4-4078-409A-8527-B959FEC92B6D}" type="datetime1">
              <a:rPr lang="en-JM" smtClean="0"/>
              <a:t>5/1/2023</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47241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0D7E0B-3EAD-4778-9587-9921975F131B}" type="datetime1">
              <a:rPr lang="en-JM" smtClean="0"/>
              <a:t>5/1/2023</a:t>
            </a:fld>
            <a:endParaRPr lang="en-JM"/>
          </a:p>
        </p:txBody>
      </p:sp>
      <p:sp>
        <p:nvSpPr>
          <p:cNvPr id="8" name="Footer Placeholder 7"/>
          <p:cNvSpPr>
            <a:spLocks noGrp="1"/>
          </p:cNvSpPr>
          <p:nvPr>
            <p:ph type="ftr" sz="quarter" idx="11"/>
          </p:nvPr>
        </p:nvSpPr>
        <p:spPr/>
        <p:txBody>
          <a:bodyPr/>
          <a:lstStyle/>
          <a:p>
            <a:r>
              <a:rPr lang="en-JM" smtClean="0"/>
              <a:t>{C} Battle Cry Ministry</a:t>
            </a:r>
            <a:endParaRPr lang="en-JM"/>
          </a:p>
        </p:txBody>
      </p:sp>
      <p:sp>
        <p:nvSpPr>
          <p:cNvPr id="9" name="Slide Number Placeholder 8"/>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424332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A99C27F-B306-4A9E-B3F5-8102C4D623E9}" type="datetime1">
              <a:rPr lang="en-JM" smtClean="0"/>
              <a:t>5/1/2023</a:t>
            </a:fld>
            <a:endParaRPr lang="en-JM"/>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105617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68CBC7F-F0D0-46FF-82EB-68CD9D0CAAA3}" type="datetime1">
              <a:rPr lang="en-JM" smtClean="0"/>
              <a:t>5/1/2023</a:t>
            </a:fld>
            <a:endParaRPr lang="en-JM"/>
          </a:p>
        </p:txBody>
      </p:sp>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9276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20D89-E538-496F-8E32-C32B59145951}" type="datetime1">
              <a:rPr lang="en-JM" smtClean="0"/>
              <a:t>5/1/2023</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207247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508E1-A651-4515-B2DD-4C7513205FCA}" type="datetime1">
              <a:rPr lang="en-JM" smtClean="0"/>
              <a:t>5/1/2023</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473712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FF78F8-61E8-403E-8D3A-D2B93EF90616}" type="datetime1">
              <a:rPr lang="en-JM" smtClean="0"/>
              <a:t>5/1/2023</a:t>
            </a:fld>
            <a:endParaRPr lang="en-JM"/>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JM" smtClean="0"/>
              <a:t>{C} Battle Cry Ministry</a:t>
            </a:r>
            <a:endParaRPr lang="en-JM"/>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A06E926-94C4-4E77-B636-858D828BDB7C}" type="slidenum">
              <a:rPr lang="en-JM" smtClean="0"/>
              <a:t>‹#›</a:t>
            </a:fld>
            <a:endParaRPr lang="en-JM"/>
          </a:p>
        </p:txBody>
      </p:sp>
    </p:spTree>
    <p:extLst>
      <p:ext uri="{BB962C8B-B14F-4D97-AF65-F5344CB8AC3E}">
        <p14:creationId xmlns:p14="http://schemas.microsoft.com/office/powerpoint/2010/main" val="418325192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9" y="-297"/>
            <a:ext cx="12193057" cy="6858594"/>
          </a:xfrm>
          <a:prstGeom prst="rect">
            <a:avLst/>
          </a:prstGeom>
        </p:spPr>
      </p:pic>
    </p:spTree>
    <p:extLst>
      <p:ext uri="{BB962C8B-B14F-4D97-AF65-F5344CB8AC3E}">
        <p14:creationId xmlns:p14="http://schemas.microsoft.com/office/powerpoint/2010/main" val="2631977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9937" y="479898"/>
            <a:ext cx="9453716" cy="6022063"/>
          </a:xfrm>
          <a:prstGeom prst="rect">
            <a:avLst/>
          </a:prstGeom>
        </p:spPr>
      </p:pic>
      <p:cxnSp>
        <p:nvCxnSpPr>
          <p:cNvPr id="4" name="Straight Arrow Connector 3"/>
          <p:cNvCxnSpPr/>
          <p:nvPr/>
        </p:nvCxnSpPr>
        <p:spPr>
          <a:xfrm flipH="1">
            <a:off x="7180005" y="1319981"/>
            <a:ext cx="1135626" cy="44245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452851" y="2602516"/>
            <a:ext cx="1135626" cy="442452"/>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452851" y="5326530"/>
            <a:ext cx="1135626" cy="442452"/>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15631" y="825910"/>
            <a:ext cx="1344563" cy="369332"/>
          </a:xfrm>
          <a:prstGeom prst="rect">
            <a:avLst/>
          </a:prstGeom>
          <a:noFill/>
        </p:spPr>
        <p:txBody>
          <a:bodyPr wrap="square" rtlCol="0">
            <a:spAutoFit/>
          </a:bodyPr>
          <a:lstStyle/>
          <a:p>
            <a:pPr algn="ctr"/>
            <a:r>
              <a:rPr lang="en-JM" b="1" dirty="0" smtClean="0"/>
              <a:t>THE CITY</a:t>
            </a:r>
            <a:endParaRPr lang="en-JM" b="1" dirty="0"/>
          </a:p>
        </p:txBody>
      </p:sp>
      <p:sp>
        <p:nvSpPr>
          <p:cNvPr id="9" name="TextBox 8"/>
          <p:cNvSpPr txBox="1"/>
          <p:nvPr/>
        </p:nvSpPr>
        <p:spPr>
          <a:xfrm>
            <a:off x="8560209" y="2347618"/>
            <a:ext cx="1344563" cy="646331"/>
          </a:xfrm>
          <a:prstGeom prst="rect">
            <a:avLst/>
          </a:prstGeom>
          <a:noFill/>
        </p:spPr>
        <p:txBody>
          <a:bodyPr wrap="square" rtlCol="0">
            <a:spAutoFit/>
          </a:bodyPr>
          <a:lstStyle/>
          <a:p>
            <a:pPr algn="ctr"/>
            <a:r>
              <a:rPr lang="en-JM" b="1" dirty="0" smtClean="0"/>
              <a:t>WALL AND GATES</a:t>
            </a:r>
            <a:endParaRPr lang="en-JM" b="1" dirty="0"/>
          </a:p>
        </p:txBody>
      </p:sp>
      <p:sp>
        <p:nvSpPr>
          <p:cNvPr id="10" name="TextBox 9"/>
          <p:cNvSpPr txBox="1"/>
          <p:nvPr/>
        </p:nvSpPr>
        <p:spPr>
          <a:xfrm>
            <a:off x="8315631" y="4680199"/>
            <a:ext cx="1720645" cy="646331"/>
          </a:xfrm>
          <a:prstGeom prst="rect">
            <a:avLst/>
          </a:prstGeom>
          <a:noFill/>
        </p:spPr>
        <p:txBody>
          <a:bodyPr wrap="square" rtlCol="0">
            <a:spAutoFit/>
          </a:bodyPr>
          <a:lstStyle/>
          <a:p>
            <a:pPr algn="ctr"/>
            <a:r>
              <a:rPr lang="en-JM" b="1" dirty="0" smtClean="0"/>
              <a:t>TWELVE FOUNDATIONS</a:t>
            </a:r>
            <a:endParaRPr lang="en-JM" b="1" dirty="0"/>
          </a:p>
        </p:txBody>
      </p:sp>
      <p:sp>
        <p:nvSpPr>
          <p:cNvPr id="3" name="Footer Placeholder 2"/>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10</a:t>
            </a:fld>
            <a:endParaRPr lang="en-JM"/>
          </a:p>
        </p:txBody>
      </p:sp>
    </p:spTree>
    <p:extLst>
      <p:ext uri="{BB962C8B-B14F-4D97-AF65-F5344CB8AC3E}">
        <p14:creationId xmlns:p14="http://schemas.microsoft.com/office/powerpoint/2010/main" val="31721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553" y="524996"/>
            <a:ext cx="5433597" cy="5813100"/>
          </a:xfrm>
          <a:prstGeom prst="rect">
            <a:avLst/>
          </a:prstGeom>
          <a:effectLst>
            <a:glow rad="508000">
              <a:srgbClr val="FFFF00"/>
            </a:glow>
          </a:effectLst>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11</a:t>
            </a:fld>
            <a:endParaRPr lang="en-JM"/>
          </a:p>
        </p:txBody>
      </p:sp>
    </p:spTree>
    <p:extLst>
      <p:ext uri="{BB962C8B-B14F-4D97-AF65-F5344CB8AC3E}">
        <p14:creationId xmlns:p14="http://schemas.microsoft.com/office/powerpoint/2010/main" val="37560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443" y="576774"/>
            <a:ext cx="6076935" cy="5781823"/>
          </a:xfrm>
          <a:prstGeom prst="rect">
            <a:avLst/>
          </a:prstGeom>
          <a:effectLst>
            <a:glow rad="508000">
              <a:schemeClr val="tx1"/>
            </a:glow>
          </a:effectLst>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12</a:t>
            </a:fld>
            <a:endParaRPr lang="en-JM"/>
          </a:p>
        </p:txBody>
      </p:sp>
    </p:spTree>
    <p:extLst>
      <p:ext uri="{BB962C8B-B14F-4D97-AF65-F5344CB8AC3E}">
        <p14:creationId xmlns:p14="http://schemas.microsoft.com/office/powerpoint/2010/main" val="40951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1+#ppt_w/2"/>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sp>
        <p:nvSpPr>
          <p:cNvPr id="4" name="TextBox 3"/>
          <p:cNvSpPr txBox="1"/>
          <p:nvPr/>
        </p:nvSpPr>
        <p:spPr>
          <a:xfrm>
            <a:off x="353698" y="585442"/>
            <a:ext cx="5987844" cy="4524315"/>
          </a:xfrm>
          <a:prstGeom prst="rect">
            <a:avLst/>
          </a:prstGeom>
          <a:solidFill>
            <a:schemeClr val="bg1"/>
          </a:solidFill>
          <a:effectLst>
            <a:glow rad="381000">
              <a:schemeClr val="tx1"/>
            </a:glow>
          </a:effectLst>
        </p:spPr>
        <p:txBody>
          <a:bodyPr wrap="square" rtlCol="0">
            <a:spAutoFit/>
          </a:bodyPr>
          <a:lstStyle/>
          <a:p>
            <a:r>
              <a:rPr lang="en-029" sz="3600" dirty="0"/>
              <a:t>19 And the foundations of the wall of the city were garnished with all manner of precious stones. The first foundation was jasper; the second, sapphire; the third, a chalcedony; the fourth, an emerald</a:t>
            </a:r>
            <a:r>
              <a:rPr lang="en-029" sz="3600" dirty="0" smtClean="0"/>
              <a:t>;</a:t>
            </a:r>
            <a:endParaRPr lang="en-JM"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768" y="811998"/>
            <a:ext cx="5039566" cy="5626138"/>
          </a:xfrm>
          <a:prstGeom prst="rect">
            <a:avLst/>
          </a:prstGeom>
          <a:solidFill>
            <a:srgbClr val="FFC000"/>
          </a:solidFill>
          <a:effectLst>
            <a:glow rad="393700">
              <a:srgbClr val="FFFF00"/>
            </a:glow>
          </a:effectLst>
        </p:spPr>
      </p:pic>
      <p:sp>
        <p:nvSpPr>
          <p:cNvPr id="2" name="Footer Placeholder 1"/>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13</a:t>
            </a:fld>
            <a:endParaRPr lang="en-JM"/>
          </a:p>
        </p:txBody>
      </p:sp>
    </p:spTree>
    <p:extLst>
      <p:ext uri="{BB962C8B-B14F-4D97-AF65-F5344CB8AC3E}">
        <p14:creationId xmlns:p14="http://schemas.microsoft.com/office/powerpoint/2010/main" val="2465789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sp>
        <p:nvSpPr>
          <p:cNvPr id="4" name="TextBox 3"/>
          <p:cNvSpPr txBox="1"/>
          <p:nvPr/>
        </p:nvSpPr>
        <p:spPr>
          <a:xfrm>
            <a:off x="5852370" y="3242307"/>
            <a:ext cx="5987844" cy="3046988"/>
          </a:xfrm>
          <a:prstGeom prst="rect">
            <a:avLst/>
          </a:prstGeom>
          <a:solidFill>
            <a:schemeClr val="bg1"/>
          </a:solidFill>
          <a:effectLst>
            <a:glow rad="292100">
              <a:srgbClr val="FFC000"/>
            </a:glow>
          </a:effectLst>
        </p:spPr>
        <p:txBody>
          <a:bodyPr wrap="square" rtlCol="0">
            <a:spAutoFit/>
          </a:bodyPr>
          <a:lstStyle/>
          <a:p>
            <a:r>
              <a:rPr lang="en-JM" sz="3200" dirty="0"/>
              <a:t>20 The fifth, sardonyx; the sixth, sardius; the seventh, chrysolyte; the eighth, beryl; the ninth, a topaz; the tenth, a chrysoprasus; the eleventh, a jacinth; the twelfth, an amethyst.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5" y="391653"/>
            <a:ext cx="5130782" cy="6074694"/>
          </a:xfrm>
          <a:prstGeom prst="rect">
            <a:avLst/>
          </a:prstGeom>
          <a:effectLst>
            <a:glow rad="393700">
              <a:srgbClr val="92D050"/>
            </a:glow>
          </a:effectLst>
        </p:spPr>
      </p:pic>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14</a:t>
            </a:fld>
            <a:endParaRPr lang="en-JM"/>
          </a:p>
        </p:txBody>
      </p:sp>
    </p:spTree>
    <p:extLst>
      <p:ext uri="{BB962C8B-B14F-4D97-AF65-F5344CB8AC3E}">
        <p14:creationId xmlns:p14="http://schemas.microsoft.com/office/powerpoint/2010/main" val="1703228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8145194" y="342207"/>
            <a:ext cx="3770141" cy="4893647"/>
          </a:xfrm>
          <a:prstGeom prst="rect">
            <a:avLst/>
          </a:prstGeom>
          <a:solidFill>
            <a:schemeClr val="tx2"/>
          </a:solidFill>
          <a:effectLst>
            <a:glow rad="190500">
              <a:srgbClr val="00B050"/>
            </a:glow>
          </a:effectLst>
        </p:spPr>
        <p:txBody>
          <a:bodyPr wrap="square" rtlCol="0">
            <a:spAutoFit/>
          </a:bodyPr>
          <a:lstStyle/>
          <a:p>
            <a:r>
              <a:rPr lang="en-JM" sz="2600" dirty="0">
                <a:solidFill>
                  <a:schemeClr val="bg1"/>
                </a:solidFill>
              </a:rPr>
              <a:t>21 And the twelve gates were twelve pearls: every several gate was of </a:t>
            </a:r>
            <a:r>
              <a:rPr lang="en-JM" sz="2600" u="sng" dirty="0">
                <a:solidFill>
                  <a:schemeClr val="bg1"/>
                </a:solidFill>
              </a:rPr>
              <a:t>one pearl</a:t>
            </a:r>
            <a:r>
              <a:rPr lang="en-JM" sz="2600" dirty="0">
                <a:solidFill>
                  <a:schemeClr val="bg1"/>
                </a:solidFill>
              </a:rPr>
              <a:t>: and </a:t>
            </a:r>
            <a:r>
              <a:rPr lang="en-JM" sz="2600" b="1" u="sng" dirty="0">
                <a:solidFill>
                  <a:schemeClr val="bg1"/>
                </a:solidFill>
              </a:rPr>
              <a:t>the street of the city was pure gold</a:t>
            </a:r>
            <a:r>
              <a:rPr lang="en-JM" sz="2600" dirty="0">
                <a:solidFill>
                  <a:schemeClr val="bg1"/>
                </a:solidFill>
              </a:rPr>
              <a:t>, as it were transparent glass.</a:t>
            </a:r>
          </a:p>
          <a:p>
            <a:r>
              <a:rPr lang="en-JM" sz="2600" dirty="0">
                <a:solidFill>
                  <a:schemeClr val="bg1"/>
                </a:solidFill>
              </a:rPr>
              <a:t>23 And the city had no need of the sun, neither of the moon, to shine in it: for </a:t>
            </a:r>
            <a:r>
              <a:rPr lang="en-JM" sz="2600" b="1" dirty="0">
                <a:solidFill>
                  <a:schemeClr val="bg1"/>
                </a:solidFill>
              </a:rPr>
              <a:t>the glory of God did lighten it</a:t>
            </a:r>
            <a:r>
              <a:rPr lang="en-JM" sz="2600" dirty="0">
                <a:solidFill>
                  <a:schemeClr val="bg1"/>
                </a:solidFill>
              </a:rPr>
              <a:t>, and </a:t>
            </a:r>
            <a:r>
              <a:rPr lang="en-JM" sz="2600" b="1" u="sng" dirty="0">
                <a:solidFill>
                  <a:schemeClr val="bg1"/>
                </a:solidFill>
              </a:rPr>
              <a:t>the Lamb is the light thereof</a:t>
            </a:r>
            <a:r>
              <a:rPr lang="en-JM" sz="2600" dirty="0">
                <a:solidFill>
                  <a:schemeClr val="bg1"/>
                </a:solidFill>
              </a:rPr>
              <a:t>.</a:t>
            </a:r>
          </a:p>
        </p:txBody>
      </p:sp>
      <p:sp>
        <p:nvSpPr>
          <p:cNvPr id="4" name="Oval 3"/>
          <p:cNvSpPr/>
          <p:nvPr/>
        </p:nvSpPr>
        <p:spPr>
          <a:xfrm>
            <a:off x="9889593" y="1983548"/>
            <a:ext cx="731515" cy="4783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5" name="Oval 4"/>
          <p:cNvSpPr/>
          <p:nvPr/>
        </p:nvSpPr>
        <p:spPr>
          <a:xfrm>
            <a:off x="10663311" y="4302372"/>
            <a:ext cx="829994" cy="508779"/>
          </a:xfrm>
          <a:prstGeom prst="ellipse">
            <a:avLst/>
          </a:prstGeom>
          <a:noFill/>
          <a:ln w="254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15</a:t>
            </a:fld>
            <a:endParaRPr lang="en-JM"/>
          </a:p>
        </p:txBody>
      </p:sp>
    </p:spTree>
    <p:extLst>
      <p:ext uri="{BB962C8B-B14F-4D97-AF65-F5344CB8AC3E}">
        <p14:creationId xmlns:p14="http://schemas.microsoft.com/office/powerpoint/2010/main" val="38317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70" y="340206"/>
            <a:ext cx="4515728" cy="4895554"/>
          </a:xfrm>
          <a:prstGeom prst="rect">
            <a:avLst/>
          </a:prstGeom>
          <a:effectLst>
            <a:glow rad="203200">
              <a:schemeClr val="tx1"/>
            </a:glo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1846" y="340206"/>
            <a:ext cx="6301797" cy="4762987"/>
          </a:xfrm>
          <a:prstGeom prst="rect">
            <a:avLst/>
          </a:prstGeom>
        </p:spPr>
      </p:pic>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16</a:t>
            </a:fld>
            <a:endParaRPr lang="en-JM"/>
          </a:p>
        </p:txBody>
      </p:sp>
    </p:spTree>
    <p:extLst>
      <p:ext uri="{BB962C8B-B14F-4D97-AF65-F5344CB8AC3E}">
        <p14:creationId xmlns:p14="http://schemas.microsoft.com/office/powerpoint/2010/main" val="5304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424" y="280511"/>
            <a:ext cx="8439150" cy="6296977"/>
          </a:xfrm>
          <a:prstGeom prst="rect">
            <a:avLst/>
          </a:prstGeom>
          <a:effectLst>
            <a:glow rad="241300">
              <a:srgbClr val="FFFF00"/>
            </a:glow>
          </a:effectLst>
        </p:spPr>
      </p:pic>
      <p:cxnSp>
        <p:nvCxnSpPr>
          <p:cNvPr id="5" name="Straight Arrow Connector 4"/>
          <p:cNvCxnSpPr/>
          <p:nvPr/>
        </p:nvCxnSpPr>
        <p:spPr>
          <a:xfrm>
            <a:off x="4515729" y="4867422"/>
            <a:ext cx="756000" cy="1152000"/>
          </a:xfrm>
          <a:prstGeom prst="straightConnector1">
            <a:avLst/>
          </a:prstGeom>
          <a:ln w="44450">
            <a:solidFill>
              <a:srgbClr val="FFFF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503444" y="2223541"/>
            <a:ext cx="1477108" cy="11218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cxnSp>
        <p:nvCxnSpPr>
          <p:cNvPr id="7" name="Straight Arrow Connector 6"/>
          <p:cNvCxnSpPr/>
          <p:nvPr/>
        </p:nvCxnSpPr>
        <p:spPr>
          <a:xfrm flipV="1">
            <a:off x="6555544" y="1421682"/>
            <a:ext cx="298398" cy="801859"/>
          </a:xfrm>
          <a:prstGeom prst="straightConnector1">
            <a:avLst/>
          </a:prstGeom>
          <a:ln w="44450">
            <a:solidFill>
              <a:srgbClr val="FFFF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41998" y="942535"/>
            <a:ext cx="2100144" cy="461665"/>
          </a:xfrm>
          <a:prstGeom prst="rect">
            <a:avLst/>
          </a:prstGeom>
          <a:solidFill>
            <a:schemeClr val="tx1"/>
          </a:solidFill>
        </p:spPr>
        <p:txBody>
          <a:bodyPr wrap="square" rtlCol="0">
            <a:spAutoFit/>
          </a:bodyPr>
          <a:lstStyle/>
          <a:p>
            <a:pPr algn="ctr"/>
            <a:r>
              <a:rPr lang="en-JM" sz="2400" b="1" dirty="0" smtClean="0">
                <a:solidFill>
                  <a:schemeClr val="bg1"/>
                </a:solidFill>
              </a:rPr>
              <a:t>Name on Gate</a:t>
            </a:r>
            <a:endParaRPr lang="en-JM" sz="2400" b="1" dirty="0">
              <a:solidFill>
                <a:schemeClr val="bg1"/>
              </a:solidFill>
            </a:endParaRPr>
          </a:p>
        </p:txBody>
      </p:sp>
      <p:sp>
        <p:nvSpPr>
          <p:cNvPr id="12" name="TextBox 11"/>
          <p:cNvSpPr txBox="1"/>
          <p:nvPr/>
        </p:nvSpPr>
        <p:spPr>
          <a:xfrm>
            <a:off x="5160134" y="5916360"/>
            <a:ext cx="2100144" cy="461665"/>
          </a:xfrm>
          <a:prstGeom prst="rect">
            <a:avLst/>
          </a:prstGeom>
          <a:solidFill>
            <a:schemeClr val="tx1"/>
          </a:solidFill>
        </p:spPr>
        <p:txBody>
          <a:bodyPr wrap="square" rtlCol="0">
            <a:spAutoFit/>
          </a:bodyPr>
          <a:lstStyle/>
          <a:p>
            <a:pPr algn="ctr"/>
            <a:r>
              <a:rPr lang="en-JM" sz="2400" b="1" dirty="0" smtClean="0">
                <a:solidFill>
                  <a:schemeClr val="bg1"/>
                </a:solidFill>
              </a:rPr>
              <a:t>Gate of Pearl</a:t>
            </a:r>
            <a:endParaRPr lang="en-JM" sz="2400" b="1" dirty="0">
              <a:solidFill>
                <a:schemeClr val="bg1"/>
              </a:solidFill>
            </a:endParaRPr>
          </a:p>
        </p:txBody>
      </p:sp>
      <p:sp>
        <p:nvSpPr>
          <p:cNvPr id="13" name="TextBox 12"/>
          <p:cNvSpPr txBox="1"/>
          <p:nvPr/>
        </p:nvSpPr>
        <p:spPr>
          <a:xfrm>
            <a:off x="1955809" y="5603923"/>
            <a:ext cx="2827206" cy="830997"/>
          </a:xfrm>
          <a:prstGeom prst="rect">
            <a:avLst/>
          </a:prstGeom>
          <a:solidFill>
            <a:schemeClr val="tx2"/>
          </a:solidFill>
        </p:spPr>
        <p:txBody>
          <a:bodyPr wrap="square" rtlCol="0">
            <a:spAutoFit/>
          </a:bodyPr>
          <a:lstStyle/>
          <a:p>
            <a:r>
              <a:rPr lang="en-JM" sz="1600" dirty="0">
                <a:solidFill>
                  <a:schemeClr val="bg1"/>
                </a:solidFill>
              </a:rPr>
              <a:t>21 And the twelve gates were twelve pearls: every several gate was of one pearl: </a:t>
            </a:r>
          </a:p>
        </p:txBody>
      </p:sp>
      <p:sp>
        <p:nvSpPr>
          <p:cNvPr id="14" name="Footer Placeholder 13"/>
          <p:cNvSpPr>
            <a:spLocks noGrp="1"/>
          </p:cNvSpPr>
          <p:nvPr>
            <p:ph type="ftr" sz="quarter" idx="11"/>
          </p:nvPr>
        </p:nvSpPr>
        <p:spPr/>
        <p:txBody>
          <a:bodyPr/>
          <a:lstStyle/>
          <a:p>
            <a:r>
              <a:rPr lang="en-JM" smtClean="0"/>
              <a:t>{C} Battle Cry Ministry</a:t>
            </a:r>
            <a:endParaRPr lang="en-JM"/>
          </a:p>
        </p:txBody>
      </p:sp>
      <p:sp>
        <p:nvSpPr>
          <p:cNvPr id="15" name="Slide Number Placeholder 14"/>
          <p:cNvSpPr>
            <a:spLocks noGrp="1"/>
          </p:cNvSpPr>
          <p:nvPr>
            <p:ph type="sldNum" sz="quarter" idx="12"/>
          </p:nvPr>
        </p:nvSpPr>
        <p:spPr/>
        <p:txBody>
          <a:bodyPr/>
          <a:lstStyle/>
          <a:p>
            <a:fld id="{8A06E926-94C4-4E77-B636-858D828BDB7C}" type="slidenum">
              <a:rPr lang="en-JM" smtClean="0"/>
              <a:t>17</a:t>
            </a:fld>
            <a:endParaRPr lang="en-JM"/>
          </a:p>
        </p:txBody>
      </p:sp>
    </p:spTree>
    <p:extLst>
      <p:ext uri="{BB962C8B-B14F-4D97-AF65-F5344CB8AC3E}">
        <p14:creationId xmlns:p14="http://schemas.microsoft.com/office/powerpoint/2010/main" val="75787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25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6316394" y="731520"/>
            <a:ext cx="5106572" cy="5693866"/>
          </a:xfrm>
          <a:prstGeom prst="rect">
            <a:avLst/>
          </a:prstGeom>
          <a:solidFill>
            <a:schemeClr val="tx1"/>
          </a:solidFill>
          <a:effectLst>
            <a:glow rad="203200">
              <a:srgbClr val="92D050"/>
            </a:glow>
          </a:effectLst>
        </p:spPr>
        <p:txBody>
          <a:bodyPr wrap="square" rtlCol="0">
            <a:spAutoFit/>
          </a:bodyPr>
          <a:lstStyle/>
          <a:p>
            <a:r>
              <a:rPr lang="en-JM" sz="2800" dirty="0">
                <a:solidFill>
                  <a:schemeClr val="bg1"/>
                </a:solidFill>
              </a:rPr>
              <a:t>Revelation 22:</a:t>
            </a:r>
          </a:p>
          <a:p>
            <a:r>
              <a:rPr lang="en-JM" sz="2800" dirty="0">
                <a:solidFill>
                  <a:schemeClr val="bg1"/>
                </a:solidFill>
              </a:rPr>
              <a:t>And he shewed me a pure </a:t>
            </a:r>
            <a:r>
              <a:rPr lang="en-JM" sz="2800" b="1" u="sng" dirty="0">
                <a:solidFill>
                  <a:schemeClr val="bg1"/>
                </a:solidFill>
              </a:rPr>
              <a:t>river of </a:t>
            </a:r>
            <a:r>
              <a:rPr lang="en-JM" sz="2800" dirty="0">
                <a:solidFill>
                  <a:schemeClr val="bg1"/>
                </a:solidFill>
              </a:rPr>
              <a:t>water of </a:t>
            </a:r>
            <a:r>
              <a:rPr lang="en-JM" sz="2800" b="1" u="sng" dirty="0">
                <a:solidFill>
                  <a:schemeClr val="bg1"/>
                </a:solidFill>
              </a:rPr>
              <a:t>life</a:t>
            </a:r>
            <a:r>
              <a:rPr lang="en-JM" sz="2800" dirty="0">
                <a:solidFill>
                  <a:schemeClr val="bg1"/>
                </a:solidFill>
              </a:rPr>
              <a:t>, clear as crystal, proceeding out of the throne of God and of the Lamb.</a:t>
            </a:r>
          </a:p>
          <a:p>
            <a:r>
              <a:rPr lang="en-JM" sz="2800" dirty="0">
                <a:solidFill>
                  <a:schemeClr val="bg1"/>
                </a:solidFill>
              </a:rPr>
              <a:t>2 In the midst of the street of it, and on either side of the river, was there </a:t>
            </a:r>
            <a:r>
              <a:rPr lang="en-JM" sz="2800" b="1" u="sng" dirty="0">
                <a:solidFill>
                  <a:schemeClr val="bg1"/>
                </a:solidFill>
              </a:rPr>
              <a:t>the tree of life</a:t>
            </a:r>
            <a:r>
              <a:rPr lang="en-JM" sz="2800" dirty="0">
                <a:solidFill>
                  <a:schemeClr val="bg1"/>
                </a:solidFill>
              </a:rPr>
              <a:t>, which bare </a:t>
            </a:r>
            <a:r>
              <a:rPr lang="en-JM" sz="2800" b="1" u="sng" dirty="0">
                <a:solidFill>
                  <a:srgbClr val="C00000"/>
                </a:solidFill>
              </a:rPr>
              <a:t>twelve manner of fruits</a:t>
            </a:r>
            <a:r>
              <a:rPr lang="en-JM" sz="2800" dirty="0">
                <a:solidFill>
                  <a:schemeClr val="bg1"/>
                </a:solidFill>
              </a:rPr>
              <a:t>, and yielded her fruit </a:t>
            </a:r>
            <a:r>
              <a:rPr lang="en-JM" sz="2800" u="sng" dirty="0">
                <a:solidFill>
                  <a:schemeClr val="bg1"/>
                </a:solidFill>
              </a:rPr>
              <a:t>every month</a:t>
            </a:r>
            <a:r>
              <a:rPr lang="en-JM" sz="2800" dirty="0">
                <a:solidFill>
                  <a:schemeClr val="bg1"/>
                </a:solidFill>
              </a:rPr>
              <a:t>: and the leaves of the tree were for the healing of the nations.</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18</a:t>
            </a:fld>
            <a:endParaRPr lang="en-JM"/>
          </a:p>
        </p:txBody>
      </p:sp>
    </p:spTree>
    <p:extLst>
      <p:ext uri="{BB962C8B-B14F-4D97-AF65-F5344CB8AC3E}">
        <p14:creationId xmlns:p14="http://schemas.microsoft.com/office/powerpoint/2010/main" val="4044231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5" name="32-Point Star 4"/>
          <p:cNvSpPr/>
          <p:nvPr/>
        </p:nvSpPr>
        <p:spPr>
          <a:xfrm>
            <a:off x="2363372" y="717453"/>
            <a:ext cx="7793502" cy="5331656"/>
          </a:xfrm>
          <a:prstGeom prst="star32">
            <a:avLst/>
          </a:prstGeom>
          <a:solidFill>
            <a:schemeClr val="tx1"/>
          </a:solidFill>
          <a:effectLst>
            <a:glow rad="127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300" b="1" dirty="0">
                <a:solidFill>
                  <a:schemeClr val="bg1"/>
                </a:solidFill>
              </a:rPr>
              <a:t>4 And they shall see his face; and </a:t>
            </a:r>
            <a:r>
              <a:rPr lang="en-JM" sz="2300" b="1" u="dottedHeavy" dirty="0">
                <a:solidFill>
                  <a:srgbClr val="C00000"/>
                </a:solidFill>
                <a:uFill>
                  <a:solidFill>
                    <a:srgbClr val="14205C"/>
                  </a:solidFill>
                </a:uFill>
              </a:rPr>
              <a:t>his name shall be in their foreheads</a:t>
            </a:r>
            <a:r>
              <a:rPr lang="en-JM" sz="2300" b="1" u="dottedHeavy" dirty="0">
                <a:solidFill>
                  <a:schemeClr val="bg1"/>
                </a:solidFill>
                <a:uFill>
                  <a:solidFill>
                    <a:srgbClr val="14205C"/>
                  </a:solidFill>
                </a:uFill>
              </a:rPr>
              <a:t>.</a:t>
            </a:r>
          </a:p>
          <a:p>
            <a:pPr algn="ctr"/>
            <a:r>
              <a:rPr lang="en-JM" sz="2300" b="1" dirty="0">
                <a:solidFill>
                  <a:schemeClr val="bg1"/>
                </a:solidFill>
              </a:rPr>
              <a:t>5 And there shall be no night there; and they need no candle, neither light of the sun; for the Lord God giveth them light: and </a:t>
            </a:r>
            <a:r>
              <a:rPr lang="en-JM" sz="2300" b="1" i="1" u="sng" dirty="0">
                <a:solidFill>
                  <a:schemeClr val="bg1"/>
                </a:solidFill>
              </a:rPr>
              <a:t>they shall reign for ever and ever</a:t>
            </a:r>
            <a:r>
              <a:rPr lang="en-JM" sz="2300" b="1" dirty="0" smtClean="0">
                <a:solidFill>
                  <a:schemeClr val="bg1"/>
                </a:solidFill>
              </a:rPr>
              <a:t>.</a:t>
            </a:r>
            <a:endParaRPr lang="en-JM" sz="2300" b="1" dirty="0">
              <a:solidFill>
                <a:schemeClr val="bg1"/>
              </a:solidFill>
            </a:endParaRP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19</a:t>
            </a:fld>
            <a:endParaRPr lang="en-JM"/>
          </a:p>
        </p:txBody>
      </p:sp>
    </p:spTree>
    <p:extLst>
      <p:ext uri="{BB962C8B-B14F-4D97-AF65-F5344CB8AC3E}">
        <p14:creationId xmlns:p14="http://schemas.microsoft.com/office/powerpoint/2010/main" val="36014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2191656" y="470040"/>
            <a:ext cx="7965218" cy="2123658"/>
          </a:xfrm>
          <a:prstGeom prst="rect">
            <a:avLst/>
          </a:prstGeom>
          <a:solidFill>
            <a:srgbClr val="14205C"/>
          </a:solidFill>
          <a:effectLst>
            <a:glow rad="190500">
              <a:srgbClr val="FFC000"/>
            </a:glow>
          </a:effectLst>
        </p:spPr>
        <p:txBody>
          <a:bodyPr wrap="square" rtlCol="0">
            <a:spAutoFit/>
          </a:bodyPr>
          <a:lstStyle/>
          <a:p>
            <a:r>
              <a:rPr lang="en-JM" sz="6600" dirty="0" smtClean="0">
                <a:solidFill>
                  <a:srgbClr val="FFC000"/>
                </a:solidFill>
                <a:effectLst>
                  <a:glow rad="101600">
                    <a:srgbClr val="FFC000"/>
                  </a:glow>
                </a:effectLst>
              </a:rPr>
              <a:t>“PREPARING TO WALK ON STREETS OF GOLD”</a:t>
            </a:r>
            <a:endParaRPr lang="en-JM" sz="6600" dirty="0">
              <a:solidFill>
                <a:srgbClr val="FFC000"/>
              </a:solidFill>
              <a:effectLst>
                <a:glow rad="101600">
                  <a:srgbClr val="FFC000"/>
                </a:glow>
              </a:effectLst>
            </a:endParaRPr>
          </a:p>
        </p:txBody>
      </p:sp>
      <p:sp>
        <p:nvSpPr>
          <p:cNvPr id="4" name="TextBox 3"/>
          <p:cNvSpPr txBox="1"/>
          <p:nvPr/>
        </p:nvSpPr>
        <p:spPr>
          <a:xfrm>
            <a:off x="4164037" y="3154918"/>
            <a:ext cx="4588573" cy="1077218"/>
          </a:xfrm>
          <a:prstGeom prst="rect">
            <a:avLst/>
          </a:prstGeom>
          <a:noFill/>
        </p:spPr>
        <p:txBody>
          <a:bodyPr wrap="square" rtlCol="0">
            <a:spAutoFit/>
          </a:bodyPr>
          <a:lstStyle/>
          <a:p>
            <a:pPr algn="ctr"/>
            <a:r>
              <a:rPr lang="en-JM" sz="3200" b="1" dirty="0" smtClean="0">
                <a:solidFill>
                  <a:srgbClr val="C00000"/>
                </a:solidFill>
                <a:effectLst>
                  <a:glow rad="127000">
                    <a:srgbClr val="FFFF00"/>
                  </a:glow>
                </a:effectLst>
              </a:rPr>
              <a:t>Are YOU Preparing to Walk on Streets of Gold?</a:t>
            </a:r>
            <a:endParaRPr lang="en-JM" sz="3200" b="1" dirty="0">
              <a:solidFill>
                <a:srgbClr val="C00000"/>
              </a:solidFill>
              <a:effectLst>
                <a:glow rad="127000">
                  <a:srgbClr val="FFFF00"/>
                </a:glow>
              </a:effectLst>
            </a:endParaRPr>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2</a:t>
            </a:fld>
            <a:endParaRPr lang="en-JM"/>
          </a:p>
        </p:txBody>
      </p:sp>
      <p:sp>
        <p:nvSpPr>
          <p:cNvPr id="7" name="Flowchart: Alternate Process 6"/>
          <p:cNvSpPr/>
          <p:nvPr/>
        </p:nvSpPr>
        <p:spPr>
          <a:xfrm>
            <a:off x="5317587" y="3168986"/>
            <a:ext cx="778411" cy="538609"/>
          </a:xfrm>
          <a:prstGeom prst="flowChartAlternateProcess">
            <a:avLst/>
          </a:pr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Tree>
    <p:extLst>
      <p:ext uri="{BB962C8B-B14F-4D97-AF65-F5344CB8AC3E}">
        <p14:creationId xmlns:p14="http://schemas.microsoft.com/office/powerpoint/2010/main" val="2356410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32-Point Star 3"/>
          <p:cNvSpPr/>
          <p:nvPr/>
        </p:nvSpPr>
        <p:spPr>
          <a:xfrm>
            <a:off x="2378802" y="228485"/>
            <a:ext cx="7385538" cy="5852160"/>
          </a:xfrm>
          <a:prstGeom prst="star32">
            <a:avLst/>
          </a:prstGeom>
          <a:solidFill>
            <a:srgbClr val="C00000"/>
          </a:solidFill>
          <a:effectLst>
            <a:glow rad="127000">
              <a:schemeClr val="tx1">
                <a:lumMod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b="1" dirty="0" smtClean="0"/>
              <a:t>So, will we </a:t>
            </a:r>
            <a:r>
              <a:rPr lang="en-JM" b="1" dirty="0"/>
              <a:t>be able to walk on </a:t>
            </a:r>
            <a:r>
              <a:rPr lang="en-JM" b="1" dirty="0" smtClean="0"/>
              <a:t>the streets of gold?                                     (</a:t>
            </a:r>
            <a:r>
              <a:rPr lang="en-JM" b="1" dirty="0"/>
              <a:t>And experience everything else the Bible talks about?) </a:t>
            </a:r>
            <a:endParaRPr lang="en-JM" b="1" dirty="0" smtClean="0"/>
          </a:p>
          <a:p>
            <a:pPr algn="ctr"/>
            <a:r>
              <a:rPr lang="en-JM" b="1" dirty="0" smtClean="0"/>
              <a:t>Yes!!! </a:t>
            </a:r>
            <a:r>
              <a:rPr lang="en-JM" b="1" dirty="0"/>
              <a:t>But there are conditions that apply!</a:t>
            </a:r>
          </a:p>
          <a:p>
            <a:pPr algn="ctr"/>
            <a:endParaRPr lang="en-JM" b="1" dirty="0"/>
          </a:p>
          <a:p>
            <a:pPr algn="ctr"/>
            <a:r>
              <a:rPr lang="en-JM" b="1" dirty="0" smtClean="0"/>
              <a:t>1. Rev </a:t>
            </a:r>
            <a:r>
              <a:rPr lang="en-JM" b="1" dirty="0"/>
              <a:t>21: 27 And there shall in no wise enter into it any thing that defileth, neither whatsoever worketh abomination, or maketh a lie: but</a:t>
            </a:r>
            <a:r>
              <a:rPr lang="en-JM" b="1" u="sng" dirty="0"/>
              <a:t> they which are written in the Lamb's book of life</a:t>
            </a:r>
            <a:r>
              <a:rPr lang="en-JM" b="1" dirty="0" smtClean="0"/>
              <a:t>.</a:t>
            </a:r>
            <a:endParaRPr lang="en-JM" b="1" dirty="0"/>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20</a:t>
            </a:fld>
            <a:endParaRPr lang="en-JM"/>
          </a:p>
        </p:txBody>
      </p:sp>
    </p:spTree>
    <p:extLst>
      <p:ext uri="{BB962C8B-B14F-4D97-AF65-F5344CB8AC3E}">
        <p14:creationId xmlns:p14="http://schemas.microsoft.com/office/powerpoint/2010/main" val="1461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32-Point Star 3"/>
          <p:cNvSpPr/>
          <p:nvPr/>
        </p:nvSpPr>
        <p:spPr>
          <a:xfrm>
            <a:off x="2349306" y="272729"/>
            <a:ext cx="7385538" cy="5852160"/>
          </a:xfrm>
          <a:prstGeom prst="star32">
            <a:avLst/>
          </a:prstGeom>
          <a:solidFill>
            <a:schemeClr val="bg1"/>
          </a:solidFill>
          <a:effectLst>
            <a:glow rad="177800">
              <a:schemeClr val="accent1">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000" dirty="0" smtClean="0"/>
              <a:t>2. Revelation </a:t>
            </a:r>
            <a:r>
              <a:rPr lang="en-JM" sz="2000" dirty="0"/>
              <a:t>22:</a:t>
            </a:r>
          </a:p>
          <a:p>
            <a:pPr algn="ctr"/>
            <a:r>
              <a:rPr lang="en-JM" sz="2000" dirty="0"/>
              <a:t>14 Blessed are they that </a:t>
            </a:r>
            <a:r>
              <a:rPr lang="en-JM" sz="2000" b="1" u="sng" dirty="0">
                <a:solidFill>
                  <a:srgbClr val="FFFF00"/>
                </a:solidFill>
              </a:rPr>
              <a:t>do his commandments</a:t>
            </a:r>
            <a:r>
              <a:rPr lang="en-JM" sz="2000" dirty="0"/>
              <a:t>, that they may have right to the tree of life, and may enter in through the gates into the city. </a:t>
            </a:r>
            <a:r>
              <a:rPr lang="en-JM" sz="2000" dirty="0" smtClean="0"/>
              <a:t>                                          (</a:t>
            </a:r>
            <a:r>
              <a:rPr lang="en-JM" sz="2000" dirty="0"/>
              <a:t>And where are the streets of gold?)</a:t>
            </a:r>
          </a:p>
          <a:p>
            <a:pPr algn="ctr"/>
            <a:r>
              <a:rPr lang="en-JM" sz="2000" dirty="0"/>
              <a:t>15 For without are dogs, and sorcerers, and whoremongers, and murderers, and idolaters, and whosoever loveth and maketh a lie.</a:t>
            </a:r>
          </a:p>
        </p:txBody>
      </p:sp>
      <p:sp>
        <p:nvSpPr>
          <p:cNvPr id="3" name="Footer Placeholder 2"/>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21</a:t>
            </a:fld>
            <a:endParaRPr lang="en-JM"/>
          </a:p>
        </p:txBody>
      </p:sp>
    </p:spTree>
    <p:extLst>
      <p:ext uri="{BB962C8B-B14F-4D97-AF65-F5344CB8AC3E}">
        <p14:creationId xmlns:p14="http://schemas.microsoft.com/office/powerpoint/2010/main" val="19583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4016326" y="3017749"/>
            <a:ext cx="5039184" cy="1200329"/>
          </a:xfrm>
          <a:prstGeom prst="rect">
            <a:avLst/>
          </a:prstGeom>
          <a:solidFill>
            <a:schemeClr val="bg2">
              <a:lumMod val="75000"/>
            </a:schemeClr>
          </a:solidFill>
        </p:spPr>
        <p:txBody>
          <a:bodyPr wrap="square" rtlCol="0">
            <a:spAutoFit/>
          </a:bodyPr>
          <a:lstStyle/>
          <a:p>
            <a:r>
              <a:rPr lang="en-JM" sz="2400" b="1" dirty="0" smtClean="0"/>
              <a:t>Serious Preparation is needed if we’re going to Walk </a:t>
            </a:r>
            <a:r>
              <a:rPr lang="en-JM" sz="2400" b="1" dirty="0" smtClean="0"/>
              <a:t>on those </a:t>
            </a:r>
            <a:r>
              <a:rPr lang="en-JM" sz="2400" b="1" dirty="0" smtClean="0"/>
              <a:t>Streets </a:t>
            </a:r>
            <a:r>
              <a:rPr lang="en-JM" sz="2400" b="1" dirty="0"/>
              <a:t>of </a:t>
            </a:r>
            <a:r>
              <a:rPr lang="en-JM" sz="2400" b="1" dirty="0">
                <a:solidFill>
                  <a:srgbClr val="FFC000"/>
                </a:solidFill>
              </a:rPr>
              <a:t>Gold</a:t>
            </a:r>
            <a:r>
              <a:rPr lang="en-JM" sz="2400" b="1" dirty="0"/>
              <a:t>:</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22</a:t>
            </a:fld>
            <a:endParaRPr lang="en-JM"/>
          </a:p>
        </p:txBody>
      </p:sp>
    </p:spTree>
    <p:extLst>
      <p:ext uri="{BB962C8B-B14F-4D97-AF65-F5344CB8AC3E}">
        <p14:creationId xmlns:p14="http://schemas.microsoft.com/office/powerpoint/2010/main" val="3619644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 y="-297"/>
            <a:ext cx="12193057" cy="6858594"/>
          </a:xfrm>
          <a:prstGeom prst="rect">
            <a:avLst/>
          </a:prstGeom>
        </p:spPr>
      </p:pic>
      <p:sp>
        <p:nvSpPr>
          <p:cNvPr id="2" name="TextBox 1"/>
          <p:cNvSpPr txBox="1"/>
          <p:nvPr/>
        </p:nvSpPr>
        <p:spPr>
          <a:xfrm>
            <a:off x="647114" y="227652"/>
            <a:ext cx="2644726" cy="584775"/>
          </a:xfrm>
          <a:prstGeom prst="rect">
            <a:avLst/>
          </a:prstGeom>
          <a:noFill/>
        </p:spPr>
        <p:txBody>
          <a:bodyPr wrap="square" rtlCol="0">
            <a:spAutoFit/>
          </a:bodyPr>
          <a:lstStyle/>
          <a:p>
            <a:r>
              <a:rPr lang="en-JM" sz="3200" b="1" u="dbl" dirty="0">
                <a:uFill>
                  <a:solidFill>
                    <a:srgbClr val="FF0000"/>
                  </a:solidFill>
                </a:uFill>
              </a:rPr>
              <a:t>FOUNDATION</a:t>
            </a:r>
            <a:r>
              <a:rPr lang="en-JM" sz="3200" b="1" u="dbl" dirty="0" smtClean="0">
                <a:uFill>
                  <a:solidFill>
                    <a:srgbClr val="FF0000"/>
                  </a:solidFill>
                </a:uFill>
              </a:rPr>
              <a:t>:</a:t>
            </a:r>
            <a:endParaRPr lang="en-JM" sz="3200" b="1" u="dbl" dirty="0">
              <a:uFill>
                <a:solidFill>
                  <a:srgbClr val="FF0000"/>
                </a:solidFill>
              </a:uFill>
            </a:endParaRPr>
          </a:p>
        </p:txBody>
      </p:sp>
      <p:sp>
        <p:nvSpPr>
          <p:cNvPr id="4" name="Flowchart: Decision 3"/>
          <p:cNvSpPr/>
          <p:nvPr/>
        </p:nvSpPr>
        <p:spPr>
          <a:xfrm>
            <a:off x="309489" y="227653"/>
            <a:ext cx="11690253" cy="6510772"/>
          </a:xfrm>
          <a:prstGeom prst="flowChartDecision">
            <a:avLst/>
          </a:prstGeom>
          <a:solidFill>
            <a:schemeClr val="tx2"/>
          </a:solidFill>
          <a:effectLst>
            <a:glow rad="127000">
              <a:srgbClr val="14205C"/>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900" b="1" dirty="0">
                <a:solidFill>
                  <a:srgbClr val="C00000"/>
                </a:solidFill>
              </a:rPr>
              <a:t>Romans 3:23 </a:t>
            </a:r>
            <a:r>
              <a:rPr lang="en-JM" sz="1900" b="1" dirty="0">
                <a:solidFill>
                  <a:schemeClr val="bg1"/>
                </a:solidFill>
              </a:rPr>
              <a:t>(KJV) For </a:t>
            </a:r>
            <a:r>
              <a:rPr lang="en-JM" sz="1900" b="1" u="sng" dirty="0">
                <a:solidFill>
                  <a:schemeClr val="bg1"/>
                </a:solidFill>
              </a:rPr>
              <a:t>all have sinned</a:t>
            </a:r>
            <a:r>
              <a:rPr lang="en-JM" sz="1900" b="1" dirty="0">
                <a:solidFill>
                  <a:schemeClr val="bg1"/>
                </a:solidFill>
              </a:rPr>
              <a:t>, and come short of the glory of God; </a:t>
            </a:r>
          </a:p>
          <a:p>
            <a:pPr algn="ctr"/>
            <a:endParaRPr lang="en-JM" sz="1900" b="1" dirty="0">
              <a:solidFill>
                <a:schemeClr val="bg1"/>
              </a:solidFill>
            </a:endParaRPr>
          </a:p>
          <a:p>
            <a:pPr algn="ctr"/>
            <a:r>
              <a:rPr lang="en-JM" sz="1900" b="1" dirty="0">
                <a:solidFill>
                  <a:srgbClr val="C00000"/>
                </a:solidFill>
              </a:rPr>
              <a:t>Romans 6:23 </a:t>
            </a:r>
            <a:r>
              <a:rPr lang="en-JM" sz="1900" b="1" dirty="0">
                <a:solidFill>
                  <a:schemeClr val="bg1"/>
                </a:solidFill>
              </a:rPr>
              <a:t>For the </a:t>
            </a:r>
            <a:r>
              <a:rPr lang="en-JM" sz="1900" b="1" u="sng" dirty="0">
                <a:solidFill>
                  <a:schemeClr val="bg1"/>
                </a:solidFill>
              </a:rPr>
              <a:t>wages of sin is death</a:t>
            </a:r>
            <a:r>
              <a:rPr lang="en-JM" sz="1900" b="1" dirty="0">
                <a:solidFill>
                  <a:schemeClr val="bg1"/>
                </a:solidFill>
              </a:rPr>
              <a:t>; but the </a:t>
            </a:r>
            <a:r>
              <a:rPr lang="en-JM" sz="1900" b="1" u="sng" dirty="0">
                <a:solidFill>
                  <a:schemeClr val="bg1"/>
                </a:solidFill>
              </a:rPr>
              <a:t>gift of God</a:t>
            </a:r>
            <a:r>
              <a:rPr lang="en-JM" sz="1900" b="1" dirty="0">
                <a:solidFill>
                  <a:schemeClr val="bg1"/>
                </a:solidFill>
              </a:rPr>
              <a:t> is </a:t>
            </a:r>
            <a:r>
              <a:rPr lang="en-JM" sz="1900" b="1" u="sng" dirty="0">
                <a:solidFill>
                  <a:schemeClr val="bg1"/>
                </a:solidFill>
              </a:rPr>
              <a:t>eternal life </a:t>
            </a:r>
            <a:r>
              <a:rPr lang="en-JM" sz="1900" b="1" dirty="0">
                <a:solidFill>
                  <a:schemeClr val="bg1"/>
                </a:solidFill>
              </a:rPr>
              <a:t>through </a:t>
            </a:r>
            <a:r>
              <a:rPr lang="en-JM" sz="1900" b="1" dirty="0">
                <a:solidFill>
                  <a:srgbClr val="C00000"/>
                </a:solidFill>
              </a:rPr>
              <a:t>Jesus Christ our Lord</a:t>
            </a:r>
            <a:r>
              <a:rPr lang="en-JM" sz="1900" b="1" dirty="0">
                <a:solidFill>
                  <a:schemeClr val="bg1"/>
                </a:solidFill>
              </a:rPr>
              <a:t>. </a:t>
            </a:r>
          </a:p>
          <a:p>
            <a:pPr algn="ctr"/>
            <a:endParaRPr lang="en-JM" sz="1900" b="1" dirty="0">
              <a:solidFill>
                <a:schemeClr val="bg1"/>
              </a:solidFill>
            </a:endParaRPr>
          </a:p>
          <a:p>
            <a:pPr algn="ctr"/>
            <a:r>
              <a:rPr lang="en-JM" sz="1900" b="1" dirty="0">
                <a:solidFill>
                  <a:srgbClr val="C00000"/>
                </a:solidFill>
              </a:rPr>
              <a:t>John 3: 16 </a:t>
            </a:r>
            <a:r>
              <a:rPr lang="en-JM" sz="1900" b="1" dirty="0">
                <a:solidFill>
                  <a:schemeClr val="bg1"/>
                </a:solidFill>
              </a:rPr>
              <a:t>For God so loved the world, that he </a:t>
            </a:r>
            <a:r>
              <a:rPr lang="en-JM" sz="1900" b="1" u="sng" dirty="0">
                <a:solidFill>
                  <a:schemeClr val="bg1"/>
                </a:solidFill>
              </a:rPr>
              <a:t>gave his </a:t>
            </a:r>
            <a:r>
              <a:rPr lang="en-JM" sz="1900" b="1" dirty="0">
                <a:solidFill>
                  <a:schemeClr val="bg1"/>
                </a:solidFill>
              </a:rPr>
              <a:t>only begotten </a:t>
            </a:r>
            <a:r>
              <a:rPr lang="en-JM" sz="1900" b="1" u="sng" dirty="0">
                <a:solidFill>
                  <a:schemeClr val="bg1"/>
                </a:solidFill>
              </a:rPr>
              <a:t>Son</a:t>
            </a:r>
            <a:r>
              <a:rPr lang="en-JM" sz="1900" b="1" dirty="0">
                <a:solidFill>
                  <a:schemeClr val="bg1"/>
                </a:solidFill>
              </a:rPr>
              <a:t>, that whosoever believeth in him should not perish, but have </a:t>
            </a:r>
            <a:r>
              <a:rPr lang="en-JM" sz="1900" b="1" u="sng" dirty="0">
                <a:solidFill>
                  <a:schemeClr val="bg1"/>
                </a:solidFill>
              </a:rPr>
              <a:t>everlasting life</a:t>
            </a:r>
            <a:r>
              <a:rPr lang="en-JM" sz="1900" b="1" dirty="0">
                <a:solidFill>
                  <a:schemeClr val="bg1"/>
                </a:solidFill>
              </a:rPr>
              <a:t>. </a:t>
            </a:r>
            <a:r>
              <a:rPr lang="en-JM" sz="1900" b="1" dirty="0">
                <a:solidFill>
                  <a:srgbClr val="C00000"/>
                </a:solidFill>
              </a:rPr>
              <a:t>17</a:t>
            </a:r>
            <a:r>
              <a:rPr lang="en-JM" sz="1900" b="1" dirty="0">
                <a:solidFill>
                  <a:schemeClr val="bg1"/>
                </a:solidFill>
              </a:rPr>
              <a:t> For God sent not his Son into the world to condemn the world; but that the world through him might be saved.</a:t>
            </a: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23</a:t>
            </a:fld>
            <a:endParaRPr lang="en-JM"/>
          </a:p>
        </p:txBody>
      </p:sp>
    </p:spTree>
    <p:extLst>
      <p:ext uri="{BB962C8B-B14F-4D97-AF65-F5344CB8AC3E}">
        <p14:creationId xmlns:p14="http://schemas.microsoft.com/office/powerpoint/2010/main" val="1056351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9" y="-297"/>
            <a:ext cx="12193057" cy="6858594"/>
          </a:xfrm>
          <a:prstGeom prst="rect">
            <a:avLst/>
          </a:prstGeom>
        </p:spPr>
      </p:pic>
      <p:sp>
        <p:nvSpPr>
          <p:cNvPr id="2" name="TextBox 1"/>
          <p:cNvSpPr txBox="1"/>
          <p:nvPr/>
        </p:nvSpPr>
        <p:spPr>
          <a:xfrm>
            <a:off x="647114" y="227652"/>
            <a:ext cx="2644726" cy="584775"/>
          </a:xfrm>
          <a:prstGeom prst="rect">
            <a:avLst/>
          </a:prstGeom>
          <a:noFill/>
        </p:spPr>
        <p:txBody>
          <a:bodyPr wrap="square" rtlCol="0">
            <a:spAutoFit/>
          </a:bodyPr>
          <a:lstStyle/>
          <a:p>
            <a:r>
              <a:rPr lang="en-JM" sz="3200" b="1" u="dbl" dirty="0">
                <a:uFill>
                  <a:solidFill>
                    <a:srgbClr val="FF0000"/>
                  </a:solidFill>
                </a:uFill>
              </a:rPr>
              <a:t>FOUNDATION</a:t>
            </a:r>
            <a:r>
              <a:rPr lang="en-JM" sz="3200" b="1" u="dbl" dirty="0" smtClean="0">
                <a:uFill>
                  <a:solidFill>
                    <a:srgbClr val="FF0000"/>
                  </a:solidFill>
                </a:uFill>
              </a:rPr>
              <a:t>:</a:t>
            </a:r>
            <a:endParaRPr lang="en-JM" sz="3200" b="1" u="dbl" dirty="0">
              <a:uFill>
                <a:solidFill>
                  <a:srgbClr val="FF0000"/>
                </a:solidFill>
              </a:uFill>
            </a:endParaRPr>
          </a:p>
        </p:txBody>
      </p:sp>
      <p:sp>
        <p:nvSpPr>
          <p:cNvPr id="3" name="Flowchart: Alternate Process 2"/>
          <p:cNvSpPr/>
          <p:nvPr/>
        </p:nvSpPr>
        <p:spPr>
          <a:xfrm>
            <a:off x="3812344" y="2011679"/>
            <a:ext cx="5627078" cy="306325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500" b="1" dirty="0"/>
              <a:t>WHAT IS SIN?</a:t>
            </a:r>
          </a:p>
          <a:p>
            <a:pPr algn="ctr"/>
            <a:r>
              <a:rPr lang="en-JM" sz="2500" b="1" dirty="0"/>
              <a:t>Whosoever committeth sin transgresseth also the </a:t>
            </a:r>
            <a:r>
              <a:rPr lang="en-JM" sz="2500" b="1" u="sng" dirty="0"/>
              <a:t>law</a:t>
            </a:r>
            <a:r>
              <a:rPr lang="en-JM" sz="2500" b="1" dirty="0"/>
              <a:t>: for sin is the transgression of the </a:t>
            </a:r>
            <a:r>
              <a:rPr lang="en-JM" sz="2500" b="1" u="sng" dirty="0"/>
              <a:t>law</a:t>
            </a:r>
            <a:r>
              <a:rPr lang="en-JM" sz="2500" b="1" dirty="0"/>
              <a:t>.</a:t>
            </a:r>
          </a:p>
          <a:p>
            <a:pPr algn="ctr"/>
            <a:endParaRPr lang="en-JM" sz="2500" b="1" dirty="0"/>
          </a:p>
          <a:p>
            <a:pPr algn="ctr"/>
            <a:r>
              <a:rPr lang="en-JM" sz="2500" b="1" dirty="0">
                <a:solidFill>
                  <a:srgbClr val="FFFF00"/>
                </a:solidFill>
                <a:effectLst>
                  <a:outerShdw blurRad="38100" dist="38100" dir="2700000" algn="tl">
                    <a:srgbClr val="000000">
                      <a:alpha val="43137"/>
                    </a:srgbClr>
                  </a:outerShdw>
                </a:effectLst>
              </a:rPr>
              <a:t>1 John 3:4</a:t>
            </a: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24</a:t>
            </a:fld>
            <a:endParaRPr lang="en-JM"/>
          </a:p>
        </p:txBody>
      </p:sp>
    </p:spTree>
    <p:extLst>
      <p:ext uri="{BB962C8B-B14F-4D97-AF65-F5344CB8AC3E}">
        <p14:creationId xmlns:p14="http://schemas.microsoft.com/office/powerpoint/2010/main" val="272404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948" y="42201"/>
            <a:ext cx="12042474" cy="6773891"/>
          </a:xfrm>
          <a:prstGeom prst="rect">
            <a:avLst/>
          </a:prstGeom>
        </p:spPr>
      </p:pic>
      <p:sp>
        <p:nvSpPr>
          <p:cNvPr id="3" name="Rectangle 2"/>
          <p:cNvSpPr/>
          <p:nvPr/>
        </p:nvSpPr>
        <p:spPr>
          <a:xfrm>
            <a:off x="991511" y="295422"/>
            <a:ext cx="10572132" cy="4107766"/>
          </a:xfrm>
          <a:prstGeom prst="rect">
            <a:avLst/>
          </a:prstGeom>
          <a:solidFill>
            <a:srgbClr val="14205C"/>
          </a:solidFill>
          <a:effectLst>
            <a:glow rad="254000">
              <a:srgbClr val="FFC000"/>
            </a:glo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400" b="1" u="dbl" dirty="0">
                <a:uFill>
                  <a:solidFill>
                    <a:srgbClr val="FF0000"/>
                  </a:solidFill>
                </a:uFill>
              </a:rPr>
              <a:t>NECESSARY ACTIONS</a:t>
            </a:r>
            <a:r>
              <a:rPr lang="en-JM" sz="2400" b="1" u="dbl" dirty="0" smtClean="0">
                <a:uFill>
                  <a:solidFill>
                    <a:srgbClr val="FF0000"/>
                  </a:solidFill>
                </a:uFill>
              </a:rPr>
              <a:t>:</a:t>
            </a:r>
          </a:p>
          <a:p>
            <a:endParaRPr lang="en-JM" sz="2400" dirty="0"/>
          </a:p>
          <a:p>
            <a:r>
              <a:rPr lang="en-JM" sz="2400" b="1" i="1" dirty="0"/>
              <a:t>Acknowledge that you are a sinner:</a:t>
            </a:r>
          </a:p>
          <a:p>
            <a:r>
              <a:rPr lang="en-JM" sz="2400" b="1" dirty="0">
                <a:solidFill>
                  <a:srgbClr val="FFFF00"/>
                </a:solidFill>
              </a:rPr>
              <a:t>Luke 18:13 </a:t>
            </a:r>
            <a:r>
              <a:rPr lang="en-JM" sz="2400" dirty="0"/>
              <a:t>And </a:t>
            </a:r>
            <a:r>
              <a:rPr lang="en-JM" sz="2400" b="1" u="sng" dirty="0"/>
              <a:t>the publican</a:t>
            </a:r>
            <a:r>
              <a:rPr lang="en-JM" sz="2400" dirty="0"/>
              <a:t>, standing afar off, would not lift up so much as his eyes unto heaven, but smote upon his breast, saying, </a:t>
            </a:r>
            <a:r>
              <a:rPr lang="en-JM" sz="2400" b="1" u="sng" dirty="0"/>
              <a:t>God be merciful to me a sinner</a:t>
            </a:r>
            <a:r>
              <a:rPr lang="en-JM" sz="2400" b="1" dirty="0"/>
              <a:t>.</a:t>
            </a:r>
          </a:p>
          <a:p>
            <a:endParaRPr lang="en-JM" sz="2400" dirty="0" smtClean="0"/>
          </a:p>
          <a:p>
            <a:r>
              <a:rPr lang="en-JM" sz="2400" b="1" i="1" dirty="0" smtClean="0"/>
              <a:t>Confess </a:t>
            </a:r>
            <a:r>
              <a:rPr lang="en-JM" sz="2400" b="1" i="1" dirty="0"/>
              <a:t>your sins to God:</a:t>
            </a:r>
          </a:p>
          <a:p>
            <a:r>
              <a:rPr lang="en-JM" sz="2400" b="1" dirty="0">
                <a:solidFill>
                  <a:srgbClr val="FFFF00"/>
                </a:solidFill>
              </a:rPr>
              <a:t>1 John 1:9 </a:t>
            </a:r>
            <a:r>
              <a:rPr lang="en-JM" sz="2400" dirty="0"/>
              <a:t>If we confess our </a:t>
            </a:r>
            <a:r>
              <a:rPr lang="en-JM" sz="2400" b="1" u="sng" dirty="0"/>
              <a:t>sins</a:t>
            </a:r>
            <a:r>
              <a:rPr lang="en-JM" sz="2400" dirty="0"/>
              <a:t>, he is faithful and just to forgive us our </a:t>
            </a:r>
            <a:r>
              <a:rPr lang="en-JM" sz="2400" b="1" u="sng" dirty="0"/>
              <a:t>sins</a:t>
            </a:r>
            <a:r>
              <a:rPr lang="en-JM" sz="2400" dirty="0"/>
              <a:t>, and to cleanse us from all unrighteousness.</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25</a:t>
            </a:fld>
            <a:endParaRPr lang="en-JM"/>
          </a:p>
        </p:txBody>
      </p:sp>
    </p:spTree>
    <p:extLst>
      <p:ext uri="{BB962C8B-B14F-4D97-AF65-F5344CB8AC3E}">
        <p14:creationId xmlns:p14="http://schemas.microsoft.com/office/powerpoint/2010/main" val="3510152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211015" y="182875"/>
            <a:ext cx="3193367" cy="5262979"/>
          </a:xfrm>
          <a:prstGeom prst="rect">
            <a:avLst/>
          </a:prstGeom>
          <a:solidFill>
            <a:schemeClr val="bg2">
              <a:lumMod val="50000"/>
            </a:schemeClr>
          </a:solidFill>
          <a:effectLst>
            <a:glow rad="190500">
              <a:srgbClr val="92D050"/>
            </a:glow>
          </a:effectLst>
        </p:spPr>
        <p:txBody>
          <a:bodyPr wrap="square" rtlCol="0">
            <a:spAutoFit/>
          </a:bodyPr>
          <a:lstStyle/>
          <a:p>
            <a:r>
              <a:rPr lang="en-JM" sz="2400" b="1" i="1" dirty="0"/>
              <a:t>Repent of your </a:t>
            </a:r>
            <a:r>
              <a:rPr lang="en-JM" sz="2400" b="1" i="1" dirty="0" smtClean="0"/>
              <a:t>sins:</a:t>
            </a:r>
            <a:r>
              <a:rPr lang="en-JM" sz="2800" b="1" i="1" dirty="0" smtClean="0"/>
              <a:t> </a:t>
            </a:r>
            <a:endParaRPr lang="en-JM" sz="2800" b="1" i="1" dirty="0"/>
          </a:p>
          <a:p>
            <a:r>
              <a:rPr lang="en-JM" sz="2200" b="1" dirty="0">
                <a:solidFill>
                  <a:srgbClr val="FFFF00"/>
                </a:solidFill>
              </a:rPr>
              <a:t>Acts 17:30 </a:t>
            </a:r>
            <a:r>
              <a:rPr lang="en-JM" sz="2200" dirty="0"/>
              <a:t>And the times of this ignorance God winked at; but now commandeth all men every where to repent: </a:t>
            </a:r>
            <a:r>
              <a:rPr lang="en-JM" sz="2200" dirty="0" smtClean="0"/>
              <a:t> </a:t>
            </a:r>
            <a:r>
              <a:rPr lang="en-JM" sz="2200" b="1" dirty="0" smtClean="0">
                <a:solidFill>
                  <a:srgbClr val="FFFF00"/>
                </a:solidFill>
              </a:rPr>
              <a:t>31</a:t>
            </a:r>
            <a:r>
              <a:rPr lang="en-JM" sz="2200" dirty="0" smtClean="0"/>
              <a:t> </a:t>
            </a:r>
            <a:r>
              <a:rPr lang="en-JM" sz="2200" dirty="0"/>
              <a:t>Because he hath appointed a day, in the which he will judge the world in righteousness by that man whom he hath ordained; whereof he hath given assurance unto all men, in that he hath raised him from the dead.</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26</a:t>
            </a:fld>
            <a:endParaRPr lang="en-JM"/>
          </a:p>
        </p:txBody>
      </p:sp>
    </p:spTree>
    <p:extLst>
      <p:ext uri="{BB962C8B-B14F-4D97-AF65-F5344CB8AC3E}">
        <p14:creationId xmlns:p14="http://schemas.microsoft.com/office/powerpoint/2010/main" val="4099644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27</a:t>
            </a:fld>
            <a:endParaRPr lang="en-JM"/>
          </a:p>
        </p:txBody>
      </p:sp>
    </p:spTree>
    <p:extLst>
      <p:ext uri="{BB962C8B-B14F-4D97-AF65-F5344CB8AC3E}">
        <p14:creationId xmlns:p14="http://schemas.microsoft.com/office/powerpoint/2010/main" val="624155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Oval 2"/>
          <p:cNvSpPr/>
          <p:nvPr/>
        </p:nvSpPr>
        <p:spPr>
          <a:xfrm>
            <a:off x="2518116" y="351692"/>
            <a:ext cx="7413674" cy="5022167"/>
          </a:xfrm>
          <a:prstGeom prst="ellipse">
            <a:avLst/>
          </a:prstGeom>
          <a:solidFill>
            <a:schemeClr val="accent6">
              <a:lumMod val="50000"/>
            </a:schemeClr>
          </a:solidFill>
          <a:effectLst>
            <a:glow rad="381000">
              <a:schemeClr val="bg2">
                <a:lumMod val="40000"/>
                <a:lumOff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b="1" i="1" dirty="0"/>
              <a:t>Accept Jesus as </a:t>
            </a:r>
            <a:r>
              <a:rPr lang="en-JM" sz="2800" b="1" i="1" dirty="0" smtClean="0"/>
              <a:t>Your </a:t>
            </a:r>
            <a:r>
              <a:rPr lang="en-JM" sz="2800" b="1" i="1" dirty="0"/>
              <a:t>Saviour:</a:t>
            </a:r>
          </a:p>
          <a:p>
            <a:pPr algn="ctr"/>
            <a:r>
              <a:rPr lang="en-JM" sz="2200" b="1" u="sng" dirty="0"/>
              <a:t>Isaiah 43:11 </a:t>
            </a:r>
            <a:r>
              <a:rPr lang="en-JM" sz="2200" dirty="0"/>
              <a:t>I, even I, am the Lord; and beside me there is no saviour.</a:t>
            </a:r>
          </a:p>
          <a:p>
            <a:pPr algn="ctr"/>
            <a:r>
              <a:rPr lang="en-JM" sz="2200" b="1" u="sng" dirty="0"/>
              <a:t>Luke 2:11 </a:t>
            </a:r>
            <a:r>
              <a:rPr lang="en-JM" sz="2200" dirty="0"/>
              <a:t>For unto you is born this day in the city of David a Saviour, which is Christ the Lord.</a:t>
            </a:r>
          </a:p>
          <a:p>
            <a:pPr algn="ctr"/>
            <a:r>
              <a:rPr lang="en-JM" sz="2200" b="1" u="sng" dirty="0"/>
              <a:t>John 4:42 </a:t>
            </a:r>
            <a:r>
              <a:rPr lang="en-JM" sz="2200" dirty="0"/>
              <a:t>And said unto the woman, Now we believe, not because of thy saying: for we have heard him ourselves, and know that this is indeed the Christ, the Saviour of the world.</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28</a:t>
            </a:fld>
            <a:endParaRPr lang="en-JM"/>
          </a:p>
        </p:txBody>
      </p:sp>
    </p:spTree>
    <p:extLst>
      <p:ext uri="{BB962C8B-B14F-4D97-AF65-F5344CB8AC3E}">
        <p14:creationId xmlns:p14="http://schemas.microsoft.com/office/powerpoint/2010/main" val="1043129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Snip Diagonal Corner Rectangle 2"/>
          <p:cNvSpPr/>
          <p:nvPr/>
        </p:nvSpPr>
        <p:spPr>
          <a:xfrm>
            <a:off x="1969476" y="815927"/>
            <a:ext cx="8510954" cy="3896750"/>
          </a:xfrm>
          <a:prstGeom prst="snip2DiagRect">
            <a:avLst/>
          </a:prstGeom>
          <a:solidFill>
            <a:schemeClr val="accent4">
              <a:lumMod val="50000"/>
            </a:schemeClr>
          </a:solidFill>
          <a:effectLst>
            <a:glow rad="381000">
              <a:srgbClr val="FFFF00"/>
            </a:glow>
            <a:outerShdw blurRad="50800" dist="50800" dir="5400000" algn="ctr" rotWithShape="0">
              <a:schemeClr val="bg2">
                <a:lumMod val="20000"/>
                <a:lumOff val="8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800" b="1" i="1" dirty="0"/>
              <a:t>Accept Jesus as </a:t>
            </a:r>
            <a:r>
              <a:rPr lang="en-JM" sz="2800" b="1" i="1" dirty="0" smtClean="0"/>
              <a:t>Lord and Master of Your Life:</a:t>
            </a:r>
            <a:endParaRPr lang="en-JM" sz="2800" b="1" i="1" dirty="0"/>
          </a:p>
          <a:p>
            <a:r>
              <a:rPr lang="en-JM" sz="2400" dirty="0"/>
              <a:t>John 13:14 If I then, your </a:t>
            </a:r>
            <a:r>
              <a:rPr lang="en-JM" sz="2400" u="sng" dirty="0"/>
              <a:t>Lord</a:t>
            </a:r>
            <a:r>
              <a:rPr lang="en-JM" sz="2400" dirty="0"/>
              <a:t> and </a:t>
            </a:r>
            <a:r>
              <a:rPr lang="en-JM" sz="2400" u="sng" dirty="0"/>
              <a:t>Master</a:t>
            </a:r>
            <a:r>
              <a:rPr lang="en-JM" sz="2400" dirty="0"/>
              <a:t>, have washed your feet; ye also ought to wash one another's feet</a:t>
            </a:r>
            <a:r>
              <a:rPr lang="en-JM" sz="2400" dirty="0" smtClean="0"/>
              <a:t>.</a:t>
            </a:r>
          </a:p>
          <a:p>
            <a:endParaRPr lang="en-JM" sz="2400" dirty="0"/>
          </a:p>
          <a:p>
            <a:r>
              <a:rPr lang="en-JM" sz="2400" dirty="0"/>
              <a:t>1 Timothy 1:1 Paul, an apostle of Jesus Christ by the commandment of God our Saviour, and Lord Jesus Christ, which is our hope;</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29</a:t>
            </a:fld>
            <a:endParaRPr lang="en-JM"/>
          </a:p>
        </p:txBody>
      </p:sp>
    </p:spTree>
    <p:extLst>
      <p:ext uri="{BB962C8B-B14F-4D97-AF65-F5344CB8AC3E}">
        <p14:creationId xmlns:p14="http://schemas.microsoft.com/office/powerpoint/2010/main" val="23046126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5" name="TextBox 4"/>
          <p:cNvSpPr txBox="1"/>
          <p:nvPr/>
        </p:nvSpPr>
        <p:spPr>
          <a:xfrm>
            <a:off x="923497" y="2028057"/>
            <a:ext cx="10345003" cy="2308324"/>
          </a:xfrm>
          <a:prstGeom prst="rect">
            <a:avLst/>
          </a:prstGeom>
          <a:solidFill>
            <a:schemeClr val="bg1"/>
          </a:solidFill>
          <a:effectLst>
            <a:glow rad="190500">
              <a:srgbClr val="FFFF00"/>
            </a:glow>
          </a:effectLst>
        </p:spPr>
        <p:txBody>
          <a:bodyPr wrap="square" rtlCol="0">
            <a:spAutoFit/>
          </a:bodyPr>
          <a:lstStyle/>
          <a:p>
            <a:r>
              <a:rPr lang="en-029" sz="3600" b="1" u="sng" dirty="0">
                <a:effectLst>
                  <a:outerShdw blurRad="38100" dist="38100" dir="2700000" algn="tl">
                    <a:srgbClr val="000000">
                      <a:alpha val="43137"/>
                    </a:srgbClr>
                  </a:outerShdw>
                </a:effectLst>
              </a:rPr>
              <a:t>THE STREETS </a:t>
            </a:r>
            <a:endParaRPr lang="en-JM" sz="3600" b="1" u="sng" dirty="0">
              <a:effectLst>
                <a:outerShdw blurRad="38100" dist="38100" dir="2700000" algn="tl">
                  <a:srgbClr val="000000">
                    <a:alpha val="43137"/>
                  </a:srgbClr>
                </a:outerShdw>
              </a:effectLst>
            </a:endParaRPr>
          </a:p>
          <a:p>
            <a:r>
              <a:rPr lang="en-029" sz="3600" b="1" dirty="0" smtClean="0">
                <a:effectLst>
                  <a:outerShdw blurRad="38100" dist="38100" dir="2700000" algn="tl">
                    <a:srgbClr val="000000">
                      <a:alpha val="43137"/>
                    </a:srgbClr>
                  </a:outerShdw>
                </a:effectLst>
              </a:rPr>
              <a:t>Questions - Where </a:t>
            </a:r>
            <a:r>
              <a:rPr lang="en-029" sz="3600" b="1" dirty="0">
                <a:effectLst>
                  <a:outerShdw blurRad="38100" dist="38100" dir="2700000" algn="tl">
                    <a:srgbClr val="000000">
                      <a:alpha val="43137"/>
                    </a:srgbClr>
                  </a:outerShdw>
                </a:effectLst>
              </a:rPr>
              <a:t>are </a:t>
            </a:r>
            <a:r>
              <a:rPr lang="en-029" sz="3600" b="1" dirty="0" smtClean="0">
                <a:effectLst>
                  <a:outerShdw blurRad="38100" dist="38100" dir="2700000" algn="tl">
                    <a:srgbClr val="000000">
                      <a:alpha val="43137"/>
                    </a:srgbClr>
                  </a:outerShdw>
                </a:effectLst>
              </a:rPr>
              <a:t>they? </a:t>
            </a:r>
            <a:r>
              <a:rPr lang="en-029" sz="3600" b="1" dirty="0">
                <a:effectLst>
                  <a:outerShdw blurRad="38100" dist="38100" dir="2700000" algn="tl">
                    <a:srgbClr val="000000">
                      <a:alpha val="43137"/>
                    </a:srgbClr>
                  </a:outerShdw>
                </a:effectLst>
              </a:rPr>
              <a:t>and when can we see them? Will I be able to walk on them? Do I need to do </a:t>
            </a:r>
            <a:r>
              <a:rPr lang="en-029" sz="3600" b="1" dirty="0" smtClean="0">
                <a:effectLst>
                  <a:outerShdw blurRad="38100" dist="38100" dir="2700000" algn="tl">
                    <a:srgbClr val="000000">
                      <a:alpha val="43137"/>
                    </a:srgbClr>
                  </a:outerShdw>
                </a:effectLst>
              </a:rPr>
              <a:t>anything to get to walk on them?  </a:t>
            </a:r>
            <a:endParaRPr lang="en-JM" sz="3600" b="1" dirty="0">
              <a:effectLst>
                <a:outerShdw blurRad="38100" dist="38100" dir="2700000" algn="tl">
                  <a:srgbClr val="000000">
                    <a:alpha val="43137"/>
                  </a:srgbClr>
                </a:outerShdw>
              </a:effectLst>
            </a:endParaRPr>
          </a:p>
        </p:txBody>
      </p:sp>
      <p:sp>
        <p:nvSpPr>
          <p:cNvPr id="2" name="Footer Placeholder 1"/>
          <p:cNvSpPr>
            <a:spLocks noGrp="1"/>
          </p:cNvSpPr>
          <p:nvPr>
            <p:ph type="ftr" sz="quarter" idx="11"/>
          </p:nvPr>
        </p:nvSpPr>
        <p:spPr/>
        <p:txBody>
          <a:bodyPr/>
          <a:lstStyle/>
          <a:p>
            <a:r>
              <a:rPr lang="en-JM" smtClean="0"/>
              <a:t>{C} Battle Cry Ministry</a:t>
            </a:r>
            <a:endParaRPr lang="en-JM"/>
          </a:p>
        </p:txBody>
      </p:sp>
      <p:sp>
        <p:nvSpPr>
          <p:cNvPr id="3" name="Slide Number Placeholder 2"/>
          <p:cNvSpPr>
            <a:spLocks noGrp="1"/>
          </p:cNvSpPr>
          <p:nvPr>
            <p:ph type="sldNum" sz="quarter" idx="12"/>
          </p:nvPr>
        </p:nvSpPr>
        <p:spPr/>
        <p:txBody>
          <a:bodyPr/>
          <a:lstStyle/>
          <a:p>
            <a:fld id="{8A06E926-94C4-4E77-B636-858D828BDB7C}" type="slidenum">
              <a:rPr lang="en-JM" smtClean="0"/>
              <a:t>3</a:t>
            </a:fld>
            <a:endParaRPr lang="en-JM"/>
          </a:p>
        </p:txBody>
      </p:sp>
    </p:spTree>
    <p:extLst>
      <p:ext uri="{BB962C8B-B14F-4D97-AF65-F5344CB8AC3E}">
        <p14:creationId xmlns:p14="http://schemas.microsoft.com/office/powerpoint/2010/main" val="1586233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Snip Diagonal Corner Rectangle 2"/>
          <p:cNvSpPr/>
          <p:nvPr/>
        </p:nvSpPr>
        <p:spPr>
          <a:xfrm>
            <a:off x="1283110" y="815927"/>
            <a:ext cx="9197320" cy="5407892"/>
          </a:xfrm>
          <a:prstGeom prst="snip2DiagRect">
            <a:avLst/>
          </a:prstGeom>
          <a:solidFill>
            <a:srgbClr val="14205C"/>
          </a:solidFill>
          <a:effectLst>
            <a:glow rad="381000">
              <a:schemeClr val="accent1">
                <a:lumMod val="40000"/>
                <a:lumOff val="60000"/>
              </a:schemeClr>
            </a:glow>
            <a:outerShdw blurRad="50800" dist="50800" dir="5400000" algn="ctr" rotWithShape="0">
              <a:schemeClr val="bg2">
                <a:lumMod val="20000"/>
                <a:lumOff val="8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800" b="1" i="1" dirty="0" smtClean="0"/>
              <a:t>So, When Should You Accept </a:t>
            </a:r>
            <a:r>
              <a:rPr lang="en-JM" sz="2800" b="1" i="1" dirty="0"/>
              <a:t>Jesus as </a:t>
            </a:r>
            <a:r>
              <a:rPr lang="en-JM" sz="2800" b="1" i="1" dirty="0" smtClean="0"/>
              <a:t>Lord and Saviour of Your Life?</a:t>
            </a:r>
          </a:p>
          <a:p>
            <a:endParaRPr lang="en-JM" sz="2800" dirty="0" smtClean="0"/>
          </a:p>
          <a:p>
            <a:r>
              <a:rPr lang="en-JM" sz="2800" b="1" dirty="0" smtClean="0">
                <a:solidFill>
                  <a:srgbClr val="FFFF00"/>
                </a:solidFill>
              </a:rPr>
              <a:t>Hebrews </a:t>
            </a:r>
            <a:r>
              <a:rPr lang="en-JM" sz="2800" b="1" dirty="0">
                <a:solidFill>
                  <a:srgbClr val="FFFF00"/>
                </a:solidFill>
              </a:rPr>
              <a:t>3:15 </a:t>
            </a:r>
            <a:r>
              <a:rPr lang="en-JM" sz="2800" dirty="0"/>
              <a:t>While it is said, </a:t>
            </a:r>
            <a:r>
              <a:rPr lang="en-JM" sz="2800" b="1" u="sng" dirty="0"/>
              <a:t>To day </a:t>
            </a:r>
            <a:r>
              <a:rPr lang="en-JM" sz="2800" dirty="0"/>
              <a:t>if ye will hear his voice, </a:t>
            </a:r>
            <a:r>
              <a:rPr lang="en-JM" sz="2800" b="1" i="1" u="sng" dirty="0"/>
              <a:t>harden not your hearts</a:t>
            </a:r>
            <a:r>
              <a:rPr lang="en-JM" sz="2800" dirty="0"/>
              <a:t>, as in the provocation.</a:t>
            </a:r>
          </a:p>
          <a:p>
            <a:r>
              <a:rPr lang="en-JM" sz="2800" b="1" dirty="0">
                <a:solidFill>
                  <a:srgbClr val="FFFF00"/>
                </a:solidFill>
              </a:rPr>
              <a:t>Hebrews 4:7 </a:t>
            </a:r>
            <a:r>
              <a:rPr lang="en-JM" sz="2800" dirty="0"/>
              <a:t>Again, he limiteth a certain day, saying in David, </a:t>
            </a:r>
            <a:r>
              <a:rPr lang="en-JM" sz="2800" b="1" u="sng" dirty="0"/>
              <a:t>To day</a:t>
            </a:r>
            <a:r>
              <a:rPr lang="en-JM" sz="2800" dirty="0"/>
              <a:t>, after so long a time; as it is said, </a:t>
            </a:r>
            <a:r>
              <a:rPr lang="en-JM" sz="2800" b="1" u="sng" dirty="0"/>
              <a:t>To day </a:t>
            </a:r>
            <a:r>
              <a:rPr lang="en-JM" sz="2800" dirty="0"/>
              <a:t>if ye will hear his voice, </a:t>
            </a:r>
            <a:r>
              <a:rPr lang="en-JM" sz="2800" b="1" i="1" u="sng" dirty="0"/>
              <a:t>harden not your hearts</a:t>
            </a:r>
            <a:r>
              <a:rPr lang="en-JM" sz="2800" dirty="0"/>
              <a:t>.</a:t>
            </a:r>
          </a:p>
          <a:p>
            <a:endParaRPr lang="en-JM" sz="2800" b="1" i="1"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30</a:t>
            </a:fld>
            <a:endParaRPr lang="en-JM"/>
          </a:p>
        </p:txBody>
      </p:sp>
    </p:spTree>
    <p:extLst>
      <p:ext uri="{BB962C8B-B14F-4D97-AF65-F5344CB8AC3E}">
        <p14:creationId xmlns:p14="http://schemas.microsoft.com/office/powerpoint/2010/main" val="3086673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Snip and Round Single Corner Rectangle 2"/>
          <p:cNvSpPr/>
          <p:nvPr/>
        </p:nvSpPr>
        <p:spPr>
          <a:xfrm>
            <a:off x="1433545" y="1059387"/>
            <a:ext cx="9467557" cy="3807579"/>
          </a:xfrm>
          <a:prstGeom prst="snipRoundRect">
            <a:avLst/>
          </a:prstGeom>
          <a:solidFill>
            <a:schemeClr val="bg2"/>
          </a:solidFill>
          <a:effectLst>
            <a:glow rad="381000">
              <a:schemeClr val="accent6">
                <a:lumMod val="60000"/>
                <a:lumOff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800" b="1" i="1" dirty="0"/>
              <a:t>Keep God’s Commandments:</a:t>
            </a:r>
            <a:r>
              <a:rPr lang="en-JM" sz="2400" dirty="0"/>
              <a:t> </a:t>
            </a:r>
          </a:p>
          <a:p>
            <a:endParaRPr lang="en-JM" sz="2400" dirty="0" smtClean="0"/>
          </a:p>
          <a:p>
            <a:r>
              <a:rPr lang="en-JM" sz="2400" dirty="0" smtClean="0"/>
              <a:t>John </a:t>
            </a:r>
            <a:r>
              <a:rPr lang="en-JM" sz="2400" dirty="0"/>
              <a:t>14:15 </a:t>
            </a:r>
            <a:r>
              <a:rPr lang="en-JM" sz="2400" dirty="0" smtClean="0"/>
              <a:t>If </a:t>
            </a:r>
            <a:r>
              <a:rPr lang="en-JM" sz="2400" dirty="0"/>
              <a:t>ye love me, keep my commandments.</a:t>
            </a:r>
          </a:p>
          <a:p>
            <a:endParaRPr lang="en-JM" sz="2400" dirty="0" smtClean="0"/>
          </a:p>
          <a:p>
            <a:r>
              <a:rPr lang="en-JM" sz="2400" dirty="0" smtClean="0"/>
              <a:t>John </a:t>
            </a:r>
            <a:r>
              <a:rPr lang="en-JM" sz="2400" dirty="0"/>
              <a:t>15:14 Ye are my friends, if ye do whatsoever I command you.</a:t>
            </a:r>
          </a:p>
          <a:p>
            <a:endParaRPr lang="en-JM" sz="2400" dirty="0" smtClean="0"/>
          </a:p>
          <a:p>
            <a:r>
              <a:rPr lang="en-JM" sz="2400" dirty="0" smtClean="0"/>
              <a:t>Revelation </a:t>
            </a:r>
            <a:r>
              <a:rPr lang="en-JM" sz="2400" dirty="0" smtClean="0"/>
              <a:t>22</a:t>
            </a:r>
            <a:r>
              <a:rPr lang="en-JM" sz="2400" dirty="0" smtClean="0"/>
              <a:t>: </a:t>
            </a:r>
            <a:r>
              <a:rPr lang="en-JM" sz="2400" dirty="0"/>
              <a:t>14 Blessed are they that do his commandments, that they may have right to the tree of life, and may enter in through the gates into the city. </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31</a:t>
            </a:fld>
            <a:endParaRPr lang="en-JM"/>
          </a:p>
        </p:txBody>
      </p:sp>
    </p:spTree>
    <p:extLst>
      <p:ext uri="{BB962C8B-B14F-4D97-AF65-F5344CB8AC3E}">
        <p14:creationId xmlns:p14="http://schemas.microsoft.com/office/powerpoint/2010/main" val="659986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295422" y="382544"/>
            <a:ext cx="3826412" cy="523220"/>
          </a:xfrm>
          <a:prstGeom prst="rect">
            <a:avLst/>
          </a:prstGeom>
          <a:solidFill>
            <a:schemeClr val="bg1"/>
          </a:solidFill>
          <a:effectLst>
            <a:glow rad="127000">
              <a:srgbClr val="FFFF00"/>
            </a:glow>
          </a:effectLst>
        </p:spPr>
        <p:txBody>
          <a:bodyPr wrap="square" rtlCol="0">
            <a:spAutoFit/>
          </a:bodyPr>
          <a:lstStyle/>
          <a:p>
            <a:pPr algn="ctr"/>
            <a:r>
              <a:rPr lang="en-JM" sz="2800" b="1" dirty="0"/>
              <a:t>What Commandments?</a:t>
            </a:r>
          </a:p>
        </p:txBody>
      </p:sp>
      <p:sp>
        <p:nvSpPr>
          <p:cNvPr id="4" name="TextBox 3"/>
          <p:cNvSpPr txBox="1"/>
          <p:nvPr/>
        </p:nvSpPr>
        <p:spPr>
          <a:xfrm>
            <a:off x="7265054" y="856548"/>
            <a:ext cx="4302370" cy="523220"/>
          </a:xfrm>
          <a:prstGeom prst="rect">
            <a:avLst/>
          </a:prstGeom>
          <a:solidFill>
            <a:schemeClr val="bg1"/>
          </a:solidFill>
          <a:effectLst>
            <a:glow rad="127000">
              <a:schemeClr val="tx1"/>
            </a:glow>
          </a:effectLst>
        </p:spPr>
        <p:txBody>
          <a:bodyPr wrap="square" rtlCol="0">
            <a:spAutoFit/>
          </a:bodyPr>
          <a:lstStyle/>
          <a:p>
            <a:pPr algn="ctr"/>
            <a:r>
              <a:rPr lang="en-JM" sz="2800" b="1" dirty="0" smtClean="0"/>
              <a:t>Why Should I Keep Them?</a:t>
            </a:r>
            <a:endParaRPr lang="en-JM" sz="2800" b="1" dirty="0"/>
          </a:p>
        </p:txBody>
      </p:sp>
      <p:sp>
        <p:nvSpPr>
          <p:cNvPr id="5" name="TextBox 4"/>
          <p:cNvSpPr txBox="1"/>
          <p:nvPr/>
        </p:nvSpPr>
        <p:spPr>
          <a:xfrm>
            <a:off x="162685" y="1760553"/>
            <a:ext cx="6344529" cy="4893647"/>
          </a:xfrm>
          <a:prstGeom prst="rect">
            <a:avLst/>
          </a:prstGeom>
          <a:solidFill>
            <a:schemeClr val="bg1"/>
          </a:solidFill>
          <a:effectLst>
            <a:glow rad="127000">
              <a:srgbClr val="FFFF00"/>
            </a:glow>
          </a:effectLst>
        </p:spPr>
        <p:txBody>
          <a:bodyPr wrap="square" rtlCol="0">
            <a:spAutoFit/>
          </a:bodyPr>
          <a:lstStyle/>
          <a:p>
            <a:pPr marL="342900" indent="-342900">
              <a:buAutoNum type="arabicPeriod"/>
            </a:pPr>
            <a:r>
              <a:rPr lang="en-JM" sz="2400" dirty="0" smtClean="0"/>
              <a:t>Have no other gods before the God of Heaven.</a:t>
            </a:r>
          </a:p>
          <a:p>
            <a:pPr marL="342900" indent="-342900">
              <a:buAutoNum type="arabicPeriod"/>
            </a:pPr>
            <a:r>
              <a:rPr lang="en-JM" sz="2400" dirty="0" smtClean="0"/>
              <a:t>Don’t make and worship graven images.</a:t>
            </a:r>
          </a:p>
          <a:p>
            <a:pPr marL="342900" indent="-342900">
              <a:buAutoNum type="arabicPeriod"/>
            </a:pPr>
            <a:r>
              <a:rPr lang="en-JM" sz="2400" dirty="0" smtClean="0"/>
              <a:t>Don’t take God’s name in vain.</a:t>
            </a:r>
          </a:p>
          <a:p>
            <a:pPr marL="342900" indent="-342900">
              <a:buAutoNum type="arabicPeriod"/>
            </a:pPr>
            <a:r>
              <a:rPr lang="en-JM" sz="2400" dirty="0" smtClean="0"/>
              <a:t>Remember the seventh-day Sabbath and keep it holy.</a:t>
            </a:r>
          </a:p>
          <a:p>
            <a:pPr marL="342900" indent="-342900">
              <a:buAutoNum type="arabicPeriod"/>
            </a:pPr>
            <a:r>
              <a:rPr lang="en-JM" sz="2400" dirty="0" smtClean="0"/>
              <a:t>Honour your father and mother that you may live long.</a:t>
            </a:r>
          </a:p>
          <a:p>
            <a:pPr marL="342900" indent="-342900">
              <a:buAutoNum type="arabicPeriod"/>
            </a:pPr>
            <a:r>
              <a:rPr lang="en-JM" sz="2400" dirty="0" smtClean="0"/>
              <a:t>Do not kill / commit murder.</a:t>
            </a:r>
          </a:p>
          <a:p>
            <a:pPr marL="342900" indent="-342900">
              <a:buAutoNum type="arabicPeriod"/>
            </a:pPr>
            <a:r>
              <a:rPr lang="en-JM" sz="2400" dirty="0" smtClean="0"/>
              <a:t>Do not commit adultery / fornicate.</a:t>
            </a:r>
          </a:p>
          <a:p>
            <a:pPr marL="342900" indent="-342900">
              <a:buAutoNum type="arabicPeriod"/>
            </a:pPr>
            <a:r>
              <a:rPr lang="en-JM" sz="2400" dirty="0" smtClean="0"/>
              <a:t>Do not steal.</a:t>
            </a:r>
          </a:p>
          <a:p>
            <a:pPr marL="342900" indent="-342900">
              <a:buAutoNum type="arabicPeriod"/>
            </a:pPr>
            <a:r>
              <a:rPr lang="en-JM" sz="2400" dirty="0" smtClean="0"/>
              <a:t>Do not bear false witness / tell lie.</a:t>
            </a:r>
          </a:p>
          <a:p>
            <a:pPr marL="342900" indent="-342900">
              <a:buAutoNum type="arabicPeriod"/>
            </a:pPr>
            <a:r>
              <a:rPr lang="en-JM" sz="2400" dirty="0" smtClean="0"/>
              <a:t>Do not covet your neighbours house, wife … or anything that is your neighbour’s.</a:t>
            </a:r>
            <a:endParaRPr lang="en-JM" sz="2400" dirty="0"/>
          </a:p>
        </p:txBody>
      </p:sp>
      <p:sp>
        <p:nvSpPr>
          <p:cNvPr id="6" name="TextBox 5"/>
          <p:cNvSpPr txBox="1"/>
          <p:nvPr/>
        </p:nvSpPr>
        <p:spPr>
          <a:xfrm>
            <a:off x="7304231" y="1933614"/>
            <a:ext cx="4243377" cy="4031873"/>
          </a:xfrm>
          <a:prstGeom prst="rect">
            <a:avLst/>
          </a:prstGeom>
          <a:solidFill>
            <a:schemeClr val="bg1"/>
          </a:solidFill>
          <a:effectLst>
            <a:glow rad="127000">
              <a:schemeClr val="tx1"/>
            </a:glow>
          </a:effectLst>
        </p:spPr>
        <p:txBody>
          <a:bodyPr wrap="square" rtlCol="0">
            <a:spAutoFit/>
          </a:bodyPr>
          <a:lstStyle/>
          <a:p>
            <a:pPr algn="ctr"/>
            <a:r>
              <a:rPr lang="en-JM" sz="3200" b="1" dirty="0" smtClean="0">
                <a:solidFill>
                  <a:srgbClr val="FFC000"/>
                </a:solidFill>
              </a:rPr>
              <a:t>Exodus 20:1 &amp; 2</a:t>
            </a:r>
          </a:p>
          <a:p>
            <a:pPr marL="514350" indent="-514350" algn="ctr">
              <a:buAutoNum type="arabicPeriod"/>
            </a:pPr>
            <a:r>
              <a:rPr lang="en-JM" sz="3200" dirty="0" smtClean="0"/>
              <a:t>And </a:t>
            </a:r>
            <a:r>
              <a:rPr lang="en-JM" sz="3200" dirty="0"/>
              <a:t>God spake all these words, saying, </a:t>
            </a:r>
            <a:endParaRPr lang="en-JM" sz="3200" dirty="0" smtClean="0"/>
          </a:p>
          <a:p>
            <a:pPr algn="ctr"/>
            <a:r>
              <a:rPr lang="en-JM" sz="3200" dirty="0" smtClean="0"/>
              <a:t>2. </a:t>
            </a:r>
            <a:r>
              <a:rPr lang="en-JM" sz="3200" dirty="0"/>
              <a:t>I am the Lord thy God, which have brought thee out of the land of </a:t>
            </a:r>
            <a:r>
              <a:rPr lang="en-JM" sz="3200" i="1" u="sng" dirty="0"/>
              <a:t>Egypt</a:t>
            </a:r>
            <a:r>
              <a:rPr lang="en-JM" sz="3200" dirty="0"/>
              <a:t>, out of the house of </a:t>
            </a:r>
            <a:r>
              <a:rPr lang="en-JM" sz="3200" i="1" u="sng" dirty="0"/>
              <a:t>bondage</a:t>
            </a:r>
            <a:r>
              <a:rPr lang="en-JM" sz="3200" dirty="0"/>
              <a:t>. </a:t>
            </a:r>
          </a:p>
        </p:txBody>
      </p:sp>
      <p:sp>
        <p:nvSpPr>
          <p:cNvPr id="8" name="TextBox 7"/>
          <p:cNvSpPr txBox="1"/>
          <p:nvPr/>
        </p:nvSpPr>
        <p:spPr>
          <a:xfrm>
            <a:off x="1199989" y="1118158"/>
            <a:ext cx="4242165" cy="523220"/>
          </a:xfrm>
          <a:prstGeom prst="rect">
            <a:avLst/>
          </a:prstGeom>
          <a:solidFill>
            <a:schemeClr val="bg2"/>
          </a:solidFill>
          <a:effectLst>
            <a:glow rad="127000">
              <a:srgbClr val="FFC000"/>
            </a:glow>
          </a:effectLst>
        </p:spPr>
        <p:txBody>
          <a:bodyPr wrap="square" rtlCol="0">
            <a:spAutoFit/>
          </a:bodyPr>
          <a:lstStyle/>
          <a:p>
            <a:pPr algn="ctr"/>
            <a:r>
              <a:rPr lang="en-JM" sz="2800" b="1" dirty="0" smtClean="0">
                <a:solidFill>
                  <a:srgbClr val="FFFF00"/>
                </a:solidFill>
                <a:effectLst>
                  <a:outerShdw blurRad="38100" dist="38100" dir="2700000" algn="tl">
                    <a:srgbClr val="000000">
                      <a:alpha val="43137"/>
                    </a:srgbClr>
                  </a:outerShdw>
                </a:effectLst>
              </a:rPr>
              <a:t>The Ten Commandments</a:t>
            </a:r>
            <a:endParaRPr lang="en-JM" sz="2800" b="1" dirty="0">
              <a:solidFill>
                <a:srgbClr val="FFFF00"/>
              </a:solidFill>
              <a:effectLst>
                <a:outerShdw blurRad="38100" dist="38100" dir="2700000" algn="tl">
                  <a:srgbClr val="000000">
                    <a:alpha val="43137"/>
                  </a:srgbClr>
                </a:outerShdw>
              </a:effectLst>
            </a:endParaRPr>
          </a:p>
        </p:txBody>
      </p:sp>
      <p:sp>
        <p:nvSpPr>
          <p:cNvPr id="9" name="Footer Placeholder 8"/>
          <p:cNvSpPr>
            <a:spLocks noGrp="1"/>
          </p:cNvSpPr>
          <p:nvPr>
            <p:ph type="ftr" sz="quarter" idx="11"/>
          </p:nvPr>
        </p:nvSpPr>
        <p:spPr/>
        <p:txBody>
          <a:bodyPr/>
          <a:lstStyle/>
          <a:p>
            <a:r>
              <a:rPr lang="en-JM" smtClean="0"/>
              <a:t>{C} Battle Cry Ministry</a:t>
            </a:r>
            <a:endParaRPr lang="en-JM"/>
          </a:p>
        </p:txBody>
      </p:sp>
      <p:sp>
        <p:nvSpPr>
          <p:cNvPr id="10" name="Slide Number Placeholder 9"/>
          <p:cNvSpPr>
            <a:spLocks noGrp="1"/>
          </p:cNvSpPr>
          <p:nvPr>
            <p:ph type="sldNum" sz="quarter" idx="12"/>
          </p:nvPr>
        </p:nvSpPr>
        <p:spPr/>
        <p:txBody>
          <a:bodyPr/>
          <a:lstStyle/>
          <a:p>
            <a:fld id="{8A06E926-94C4-4E77-B636-858D828BDB7C}" type="slidenum">
              <a:rPr lang="en-JM" smtClean="0"/>
              <a:t>32</a:t>
            </a:fld>
            <a:endParaRPr lang="en-JM"/>
          </a:p>
        </p:txBody>
      </p:sp>
    </p:spTree>
    <p:extLst>
      <p:ext uri="{BB962C8B-B14F-4D97-AF65-F5344CB8AC3E}">
        <p14:creationId xmlns:p14="http://schemas.microsoft.com/office/powerpoint/2010/main" val="3125046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422031" y="3924885"/>
            <a:ext cx="11521441" cy="1200329"/>
          </a:xfrm>
          <a:prstGeom prst="rect">
            <a:avLst/>
          </a:prstGeom>
          <a:solidFill>
            <a:schemeClr val="bg1"/>
          </a:solidFill>
          <a:effectLst>
            <a:glow rad="127000">
              <a:schemeClr val="tx1"/>
            </a:glow>
          </a:effectLst>
        </p:spPr>
        <p:txBody>
          <a:bodyPr wrap="square" rtlCol="0">
            <a:spAutoFit/>
          </a:bodyPr>
          <a:lstStyle/>
          <a:p>
            <a:r>
              <a:rPr lang="en-JM" b="1" dirty="0"/>
              <a:t>BEFORE JESUS COMES and we get to walk on streets of gold:</a:t>
            </a:r>
          </a:p>
          <a:p>
            <a:r>
              <a:rPr lang="en-JM" b="1" dirty="0">
                <a:solidFill>
                  <a:srgbClr val="FFC000"/>
                </a:solidFill>
              </a:rPr>
              <a:t>Acts 14:22 </a:t>
            </a:r>
            <a:r>
              <a:rPr lang="en-JM" b="1" dirty="0"/>
              <a:t>Confirming the souls of the disciples, and exhorting them to continue in the faith, and that we must through much tribulation enter into the kingdom of God.</a:t>
            </a:r>
          </a:p>
          <a:p>
            <a:r>
              <a:rPr lang="en-JM" b="1" dirty="0">
                <a:solidFill>
                  <a:srgbClr val="FFC000"/>
                </a:solidFill>
              </a:rPr>
              <a:t>Psalm 37:39 </a:t>
            </a:r>
            <a:r>
              <a:rPr lang="en-JM" b="1" dirty="0"/>
              <a:t>But the salvation of the righteous is of the Lord: he is their strength in the time of trouble.</a:t>
            </a:r>
          </a:p>
        </p:txBody>
      </p:sp>
      <p:sp>
        <p:nvSpPr>
          <p:cNvPr id="4" name="TextBox 3"/>
          <p:cNvSpPr txBox="1"/>
          <p:nvPr/>
        </p:nvSpPr>
        <p:spPr>
          <a:xfrm>
            <a:off x="6175717" y="267286"/>
            <a:ext cx="5641145" cy="830997"/>
          </a:xfrm>
          <a:prstGeom prst="rect">
            <a:avLst/>
          </a:prstGeom>
          <a:solidFill>
            <a:schemeClr val="bg1"/>
          </a:solidFill>
          <a:effectLst>
            <a:glow rad="127000">
              <a:schemeClr val="tx1"/>
            </a:glow>
          </a:effectLst>
        </p:spPr>
        <p:txBody>
          <a:bodyPr wrap="square" rtlCol="0">
            <a:spAutoFit/>
          </a:bodyPr>
          <a:lstStyle/>
          <a:p>
            <a:pPr algn="ctr"/>
            <a:r>
              <a:rPr lang="en-JM" sz="2400" b="1" dirty="0">
                <a:solidFill>
                  <a:srgbClr val="FFC000"/>
                </a:solidFill>
              </a:rPr>
              <a:t>Matthew 24:42 </a:t>
            </a:r>
            <a:r>
              <a:rPr lang="en-JM" sz="2400" b="1" dirty="0"/>
              <a:t>Watch therefore: for ye know not what hour your Lord doth come.</a:t>
            </a:r>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33</a:t>
            </a:fld>
            <a:endParaRPr lang="en-JM"/>
          </a:p>
        </p:txBody>
      </p:sp>
    </p:spTree>
    <p:extLst>
      <p:ext uri="{BB962C8B-B14F-4D97-AF65-F5344CB8AC3E}">
        <p14:creationId xmlns:p14="http://schemas.microsoft.com/office/powerpoint/2010/main" val="3178331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1854590" y="2349304"/>
            <a:ext cx="8482818" cy="2677656"/>
          </a:xfrm>
          <a:prstGeom prst="rect">
            <a:avLst/>
          </a:prstGeom>
          <a:solidFill>
            <a:schemeClr val="bg1"/>
          </a:solidFill>
          <a:effectLst>
            <a:glow rad="254000">
              <a:srgbClr val="FFFF00"/>
            </a:glow>
          </a:effectLst>
        </p:spPr>
        <p:txBody>
          <a:bodyPr wrap="square" rtlCol="0">
            <a:spAutoFit/>
          </a:bodyPr>
          <a:lstStyle/>
          <a:p>
            <a:pPr algn="just"/>
            <a:r>
              <a:rPr lang="en-JM" sz="2800" b="1" dirty="0">
                <a:solidFill>
                  <a:srgbClr val="FFC000"/>
                </a:solidFill>
              </a:rPr>
              <a:t>Daniel 12:1 </a:t>
            </a:r>
            <a:r>
              <a:rPr lang="en-JM" sz="2800" b="1" dirty="0"/>
              <a:t>And at that time shall Michael stand up, the great prince which standeth for the children of thy people: and there shall be </a:t>
            </a:r>
            <a:r>
              <a:rPr lang="en-JM" sz="2800" b="1" u="sng" dirty="0"/>
              <a:t>a time of trouble, such as never was since there was a nation </a:t>
            </a:r>
            <a:r>
              <a:rPr lang="en-JM" sz="2800" b="1" dirty="0"/>
              <a:t>even to that same time: and at that time thy people shall be delivered, every one that shall be found </a:t>
            </a:r>
            <a:r>
              <a:rPr lang="en-JM" sz="2800" b="1" u="sng" dirty="0"/>
              <a:t>written in the book</a:t>
            </a:r>
            <a:r>
              <a:rPr lang="en-JM" sz="2800" b="1" dirty="0"/>
              <a:t>.</a:t>
            </a:r>
          </a:p>
        </p:txBody>
      </p:sp>
      <p:sp>
        <p:nvSpPr>
          <p:cNvPr id="4" name="TextBox 3"/>
          <p:cNvSpPr txBox="1"/>
          <p:nvPr/>
        </p:nvSpPr>
        <p:spPr>
          <a:xfrm>
            <a:off x="422032" y="337625"/>
            <a:ext cx="6893169" cy="584775"/>
          </a:xfrm>
          <a:prstGeom prst="rect">
            <a:avLst/>
          </a:prstGeom>
          <a:solidFill>
            <a:schemeClr val="bg2"/>
          </a:solidFill>
        </p:spPr>
        <p:txBody>
          <a:bodyPr wrap="square" rtlCol="0">
            <a:spAutoFit/>
          </a:bodyPr>
          <a:lstStyle/>
          <a:p>
            <a:r>
              <a:rPr lang="en-JM" sz="3200" b="1" dirty="0" smtClean="0"/>
              <a:t>A Time of Trouble Such as Never Was!!</a:t>
            </a:r>
            <a:endParaRPr lang="en-JM" sz="3200" b="1" dirty="0"/>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34</a:t>
            </a:fld>
            <a:endParaRPr lang="en-JM"/>
          </a:p>
        </p:txBody>
      </p:sp>
    </p:spTree>
    <p:extLst>
      <p:ext uri="{BB962C8B-B14F-4D97-AF65-F5344CB8AC3E}">
        <p14:creationId xmlns:p14="http://schemas.microsoft.com/office/powerpoint/2010/main" val="1496277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422032" y="337625"/>
            <a:ext cx="7596553" cy="584775"/>
          </a:xfrm>
          <a:prstGeom prst="rect">
            <a:avLst/>
          </a:prstGeom>
          <a:solidFill>
            <a:schemeClr val="bg2"/>
          </a:solidFill>
        </p:spPr>
        <p:txBody>
          <a:bodyPr wrap="square" rtlCol="0">
            <a:spAutoFit/>
          </a:bodyPr>
          <a:lstStyle/>
          <a:p>
            <a:pPr algn="ctr"/>
            <a:r>
              <a:rPr lang="en-JM" sz="3200" b="1" dirty="0"/>
              <a:t>WHAT WILL BE THAT “TIME OF TROUBLE”? </a:t>
            </a:r>
          </a:p>
        </p:txBody>
      </p:sp>
      <p:sp>
        <p:nvSpPr>
          <p:cNvPr id="4" name="Rounded Rectangle 3"/>
          <p:cNvSpPr/>
          <p:nvPr/>
        </p:nvSpPr>
        <p:spPr>
          <a:xfrm>
            <a:off x="253218" y="1133713"/>
            <a:ext cx="8876714" cy="4009292"/>
          </a:xfrm>
          <a:prstGeom prst="roundRect">
            <a:avLst/>
          </a:prstGeom>
          <a:solidFill>
            <a:schemeClr val="bg1"/>
          </a:solidFill>
          <a:ln w="60325">
            <a:solidFill>
              <a:srgbClr val="FF0000"/>
            </a:solidFill>
          </a:ln>
          <a:effectLst>
            <a:glow rad="1905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rgbClr val="FFFF00"/>
                </a:solidFill>
              </a:rPr>
              <a:t>Revelation </a:t>
            </a:r>
            <a:r>
              <a:rPr lang="en-JM" sz="2400" b="1" dirty="0">
                <a:solidFill>
                  <a:srgbClr val="FFFF00"/>
                </a:solidFill>
              </a:rPr>
              <a:t>13</a:t>
            </a:r>
            <a:r>
              <a:rPr lang="en-JM" sz="2400" b="1" dirty="0" smtClean="0">
                <a:solidFill>
                  <a:srgbClr val="FFFF00"/>
                </a:solidFill>
              </a:rPr>
              <a:t>:</a:t>
            </a:r>
          </a:p>
          <a:p>
            <a:pPr algn="ctr"/>
            <a:r>
              <a:rPr lang="en-JM" sz="2400" b="1" dirty="0" smtClean="0">
                <a:solidFill>
                  <a:srgbClr val="FFFF00"/>
                </a:solidFill>
              </a:rPr>
              <a:t>11 </a:t>
            </a:r>
            <a:r>
              <a:rPr lang="en-JM" sz="2400" dirty="0"/>
              <a:t>And I beheld another beast coming up out of the earth; and he had two horns like a lamb, and he spake as a dragon. </a:t>
            </a:r>
          </a:p>
          <a:p>
            <a:pPr algn="ctr"/>
            <a:r>
              <a:rPr lang="en-JM" sz="2400" b="1" dirty="0">
                <a:solidFill>
                  <a:srgbClr val="FFFF00"/>
                </a:solidFill>
              </a:rPr>
              <a:t>14</a:t>
            </a:r>
            <a:r>
              <a:rPr lang="en-JM" sz="2400" dirty="0"/>
              <a:t> And deceiveth them that dwell on the earth by the means of those miracles which he had power to do in the sight of the beast; saying to them that dwell on the earth, that they should make an image to the beast, which had the wound by a sword, and did live. </a:t>
            </a:r>
          </a:p>
          <a:p>
            <a:pPr algn="ctr"/>
            <a:r>
              <a:rPr lang="en-JM" sz="2400" b="1" dirty="0">
                <a:solidFill>
                  <a:srgbClr val="FFFF00"/>
                </a:solidFill>
              </a:rPr>
              <a:t>15</a:t>
            </a:r>
            <a:r>
              <a:rPr lang="en-JM" sz="2400" dirty="0"/>
              <a:t> And he had power to give life unto the image of the beast, that the image of the beast should both speak, and cause that as many as would not worship the image of the beast should be killed. </a:t>
            </a:r>
          </a:p>
        </p:txBody>
      </p:sp>
      <p:sp>
        <p:nvSpPr>
          <p:cNvPr id="5" name="7-Point Star 4"/>
          <p:cNvSpPr/>
          <p:nvPr/>
        </p:nvSpPr>
        <p:spPr>
          <a:xfrm>
            <a:off x="9383679" y="147456"/>
            <a:ext cx="2559792" cy="2229983"/>
          </a:xfrm>
          <a:prstGeom prst="star7">
            <a:avLst/>
          </a:prstGeom>
          <a:solidFill>
            <a:srgbClr val="C00000"/>
          </a:solidFill>
          <a:effectLst>
            <a:glow rad="190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rgbClr val="FFFF00"/>
                </a:solidFill>
              </a:rPr>
              <a:t>THE MARK OF THE BEAST</a:t>
            </a:r>
            <a:endParaRPr lang="en-JM" sz="2400" b="1" dirty="0">
              <a:solidFill>
                <a:srgbClr val="FFFF00"/>
              </a:solidFill>
            </a:endParaRP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35</a:t>
            </a:fld>
            <a:endParaRPr lang="en-JM"/>
          </a:p>
        </p:txBody>
      </p:sp>
    </p:spTree>
    <p:extLst>
      <p:ext uri="{BB962C8B-B14F-4D97-AF65-F5344CB8AC3E}">
        <p14:creationId xmlns:p14="http://schemas.microsoft.com/office/powerpoint/2010/main" val="302064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75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9" y="-297"/>
            <a:ext cx="12193057" cy="6858594"/>
          </a:xfrm>
          <a:prstGeom prst="rect">
            <a:avLst/>
          </a:prstGeom>
        </p:spPr>
      </p:pic>
      <p:sp>
        <p:nvSpPr>
          <p:cNvPr id="3" name="TextBox 2"/>
          <p:cNvSpPr txBox="1"/>
          <p:nvPr/>
        </p:nvSpPr>
        <p:spPr>
          <a:xfrm>
            <a:off x="422032" y="337625"/>
            <a:ext cx="7596553" cy="584775"/>
          </a:xfrm>
          <a:prstGeom prst="rect">
            <a:avLst/>
          </a:prstGeom>
          <a:solidFill>
            <a:schemeClr val="bg2"/>
          </a:solidFill>
        </p:spPr>
        <p:txBody>
          <a:bodyPr wrap="square" rtlCol="0">
            <a:spAutoFit/>
          </a:bodyPr>
          <a:lstStyle/>
          <a:p>
            <a:pPr algn="ctr"/>
            <a:r>
              <a:rPr lang="en-JM" sz="3200" b="1" dirty="0"/>
              <a:t>WHAT WILL BE THAT “TIME OF TROUBLE”? </a:t>
            </a:r>
          </a:p>
        </p:txBody>
      </p:sp>
      <p:sp>
        <p:nvSpPr>
          <p:cNvPr id="4" name="Rounded Rectangle 3"/>
          <p:cNvSpPr/>
          <p:nvPr/>
        </p:nvSpPr>
        <p:spPr>
          <a:xfrm>
            <a:off x="253218" y="1133713"/>
            <a:ext cx="8876714" cy="4009292"/>
          </a:xfrm>
          <a:prstGeom prst="roundRect">
            <a:avLst/>
          </a:prstGeom>
          <a:solidFill>
            <a:schemeClr val="accent2">
              <a:lumMod val="50000"/>
            </a:schemeClr>
          </a:solidFill>
          <a:ln w="57150">
            <a:solidFill>
              <a:srgbClr val="FF0000"/>
            </a:solidFill>
          </a:ln>
          <a:effectLst>
            <a:glow rad="127000">
              <a:srgbClr val="FFFF00"/>
            </a:glo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3200" b="1" dirty="0">
                <a:solidFill>
                  <a:srgbClr val="FFFF00"/>
                </a:solidFill>
              </a:rPr>
              <a:t>16 And he causeth </a:t>
            </a:r>
            <a:r>
              <a:rPr lang="en-JM" sz="3200" b="1" u="sng" dirty="0">
                <a:solidFill>
                  <a:srgbClr val="FFFF00"/>
                </a:solidFill>
              </a:rPr>
              <a:t>all</a:t>
            </a:r>
            <a:r>
              <a:rPr lang="en-JM" sz="3200" b="1" dirty="0">
                <a:solidFill>
                  <a:srgbClr val="FFFF00"/>
                </a:solidFill>
              </a:rPr>
              <a:t>, both small and great, rich and poor, free and bond, to receive a mark in their </a:t>
            </a:r>
            <a:r>
              <a:rPr lang="en-JM" sz="3200" b="1" u="sng" dirty="0">
                <a:solidFill>
                  <a:srgbClr val="FFFF00"/>
                </a:solidFill>
              </a:rPr>
              <a:t>right hand</a:t>
            </a:r>
            <a:r>
              <a:rPr lang="en-JM" sz="3200" b="1" dirty="0">
                <a:solidFill>
                  <a:srgbClr val="FFFF00"/>
                </a:solidFill>
              </a:rPr>
              <a:t>, or </a:t>
            </a:r>
            <a:r>
              <a:rPr lang="en-JM" sz="3200" b="1" i="1" u="sng" dirty="0">
                <a:solidFill>
                  <a:schemeClr val="tx1">
                    <a:lumMod val="95000"/>
                  </a:schemeClr>
                </a:solidFill>
              </a:rPr>
              <a:t>in their foreheads</a:t>
            </a:r>
            <a:r>
              <a:rPr lang="en-JM" sz="3200" b="1" dirty="0">
                <a:solidFill>
                  <a:srgbClr val="FFFF00"/>
                </a:solidFill>
              </a:rPr>
              <a:t>: </a:t>
            </a:r>
          </a:p>
          <a:p>
            <a:r>
              <a:rPr lang="en-JM" sz="3200" b="1" dirty="0">
                <a:solidFill>
                  <a:srgbClr val="FFFF00"/>
                </a:solidFill>
              </a:rPr>
              <a:t>17 And that </a:t>
            </a:r>
            <a:r>
              <a:rPr lang="en-JM" sz="3200" b="1" u="sng" dirty="0">
                <a:solidFill>
                  <a:srgbClr val="FFFF00"/>
                </a:solidFill>
              </a:rPr>
              <a:t>no man might buy or sell</a:t>
            </a:r>
            <a:r>
              <a:rPr lang="en-JM" sz="3200" b="1" dirty="0">
                <a:solidFill>
                  <a:srgbClr val="FFFF00"/>
                </a:solidFill>
              </a:rPr>
              <a:t>, save he that had the </a:t>
            </a:r>
            <a:r>
              <a:rPr lang="en-JM" sz="3200" b="1" i="1" u="sng" dirty="0">
                <a:solidFill>
                  <a:srgbClr val="FFFF00"/>
                </a:solidFill>
              </a:rPr>
              <a:t>mark</a:t>
            </a:r>
            <a:r>
              <a:rPr lang="en-JM" sz="3200" b="1" dirty="0">
                <a:solidFill>
                  <a:srgbClr val="FFFF00"/>
                </a:solidFill>
              </a:rPr>
              <a:t>, or the </a:t>
            </a:r>
            <a:r>
              <a:rPr lang="en-JM" sz="3200" b="1" i="1" u="sng" dirty="0">
                <a:solidFill>
                  <a:srgbClr val="FFFF00"/>
                </a:solidFill>
              </a:rPr>
              <a:t>name</a:t>
            </a:r>
            <a:r>
              <a:rPr lang="en-JM" sz="3200" b="1" dirty="0">
                <a:solidFill>
                  <a:srgbClr val="FFFF00"/>
                </a:solidFill>
              </a:rPr>
              <a:t> of the beast, or the </a:t>
            </a:r>
            <a:r>
              <a:rPr lang="en-JM" sz="3200" b="1" i="1" u="sng" dirty="0">
                <a:solidFill>
                  <a:srgbClr val="FFFF00"/>
                </a:solidFill>
              </a:rPr>
              <a:t>number</a:t>
            </a:r>
            <a:r>
              <a:rPr lang="en-JM" sz="3200" b="1" dirty="0">
                <a:solidFill>
                  <a:srgbClr val="FFFF00"/>
                </a:solidFill>
              </a:rPr>
              <a:t> of his name. </a:t>
            </a:r>
          </a:p>
        </p:txBody>
      </p:sp>
      <p:sp>
        <p:nvSpPr>
          <p:cNvPr id="5" name="7-Point Star 4"/>
          <p:cNvSpPr/>
          <p:nvPr/>
        </p:nvSpPr>
        <p:spPr>
          <a:xfrm>
            <a:off x="9383679" y="147456"/>
            <a:ext cx="2559792" cy="2229983"/>
          </a:xfrm>
          <a:prstGeom prst="star7">
            <a:avLst/>
          </a:prstGeom>
          <a:solidFill>
            <a:srgbClr val="FFFF00"/>
          </a:solidFill>
          <a:effectLst>
            <a:glow rad="190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rgbClr val="FF0000"/>
                </a:solidFill>
                <a:effectLst>
                  <a:outerShdw blurRad="38100" dist="38100" dir="2700000" algn="tl">
                    <a:srgbClr val="000000">
                      <a:alpha val="43137"/>
                    </a:srgbClr>
                  </a:outerShdw>
                </a:effectLst>
              </a:rPr>
              <a:t>THE MARK OF THE BEAST</a:t>
            </a:r>
            <a:endParaRPr lang="en-JM" sz="2400" b="1" dirty="0">
              <a:solidFill>
                <a:srgbClr val="FF0000"/>
              </a:solidFill>
              <a:effectLst>
                <a:outerShdw blurRad="38100" dist="38100" dir="2700000" algn="tl">
                  <a:srgbClr val="000000">
                    <a:alpha val="43137"/>
                  </a:srgbClr>
                </a:outerShdw>
              </a:effectLst>
            </a:endParaRPr>
          </a:p>
        </p:txBody>
      </p:sp>
      <p:sp>
        <p:nvSpPr>
          <p:cNvPr id="7" name="Left Arrow 6"/>
          <p:cNvSpPr/>
          <p:nvPr/>
        </p:nvSpPr>
        <p:spPr>
          <a:xfrm>
            <a:off x="7005707" y="2588752"/>
            <a:ext cx="3559130" cy="67495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b="1" dirty="0" smtClean="0"/>
              <a:t>Where did we see that before??</a:t>
            </a:r>
            <a:endParaRPr lang="en-JM" b="1" dirty="0"/>
          </a:p>
        </p:txBody>
      </p:sp>
      <p:sp>
        <p:nvSpPr>
          <p:cNvPr id="8" name="Flowchart: Alternate Process 7"/>
          <p:cNvSpPr/>
          <p:nvPr/>
        </p:nvSpPr>
        <p:spPr>
          <a:xfrm>
            <a:off x="9692640" y="3488788"/>
            <a:ext cx="2250831" cy="1969477"/>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JM" b="1" dirty="0"/>
              <a:t> </a:t>
            </a:r>
            <a:r>
              <a:rPr lang="en-JM" b="1" dirty="0">
                <a:solidFill>
                  <a:srgbClr val="FFC000"/>
                </a:solidFill>
              </a:rPr>
              <a:t>Revelation 22:4 </a:t>
            </a:r>
            <a:r>
              <a:rPr lang="en-JM" b="1" dirty="0"/>
              <a:t>And they shall see his face; and his name shall be</a:t>
            </a:r>
            <a:r>
              <a:rPr lang="en-JM" b="1" u="sng" dirty="0"/>
              <a:t> in their foreheads</a:t>
            </a:r>
            <a:r>
              <a:rPr lang="en-JM" b="1" dirty="0"/>
              <a:t>.</a:t>
            </a:r>
          </a:p>
        </p:txBody>
      </p:sp>
      <p:sp>
        <p:nvSpPr>
          <p:cNvPr id="9" name="Footer Placeholder 8"/>
          <p:cNvSpPr>
            <a:spLocks noGrp="1"/>
          </p:cNvSpPr>
          <p:nvPr>
            <p:ph type="ftr" sz="quarter" idx="11"/>
          </p:nvPr>
        </p:nvSpPr>
        <p:spPr/>
        <p:txBody>
          <a:bodyPr/>
          <a:lstStyle/>
          <a:p>
            <a:r>
              <a:rPr lang="en-JM" smtClean="0"/>
              <a:t>{C} Battle Cry Ministry</a:t>
            </a:r>
            <a:endParaRPr lang="en-JM"/>
          </a:p>
        </p:txBody>
      </p:sp>
      <p:sp>
        <p:nvSpPr>
          <p:cNvPr id="10" name="Slide Number Placeholder 9"/>
          <p:cNvSpPr>
            <a:spLocks noGrp="1"/>
          </p:cNvSpPr>
          <p:nvPr>
            <p:ph type="sldNum" sz="quarter" idx="12"/>
          </p:nvPr>
        </p:nvSpPr>
        <p:spPr/>
        <p:txBody>
          <a:bodyPr/>
          <a:lstStyle/>
          <a:p>
            <a:fld id="{8A06E926-94C4-4E77-B636-858D828BDB7C}" type="slidenum">
              <a:rPr lang="en-JM" smtClean="0"/>
              <a:t>36</a:t>
            </a:fld>
            <a:endParaRPr lang="en-JM"/>
          </a:p>
        </p:txBody>
      </p:sp>
    </p:spTree>
    <p:extLst>
      <p:ext uri="{BB962C8B-B14F-4D97-AF65-F5344CB8AC3E}">
        <p14:creationId xmlns:p14="http://schemas.microsoft.com/office/powerpoint/2010/main" val="23474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75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1249679" y="309490"/>
            <a:ext cx="9692639" cy="5139869"/>
          </a:xfrm>
          <a:prstGeom prst="rect">
            <a:avLst/>
          </a:prstGeom>
          <a:solidFill>
            <a:schemeClr val="tx1"/>
          </a:solidFill>
          <a:effectLst>
            <a:glow rad="228600">
              <a:srgbClr val="FF0000"/>
            </a:glow>
          </a:effectLst>
        </p:spPr>
        <p:txBody>
          <a:bodyPr wrap="square" rtlCol="0">
            <a:spAutoFit/>
          </a:bodyPr>
          <a:lstStyle/>
          <a:p>
            <a:r>
              <a:rPr lang="en-JM" sz="2000" b="1" dirty="0" smtClean="0">
                <a:solidFill>
                  <a:schemeClr val="bg1"/>
                </a:solidFill>
              </a:rPr>
              <a:t>Yes friend the Mark of the Beast Crisis is going to take place soon. I'm telling you this not to scare you but to alert you that you need to start to prepare now. Yes, before Jesus comes there will be a terrible time of trouble; it will be worse than any other time of trouble the world has ever seen. </a:t>
            </a:r>
          </a:p>
          <a:p>
            <a:r>
              <a:rPr lang="en-JM" sz="2000" b="1" dirty="0" smtClean="0">
                <a:solidFill>
                  <a:schemeClr val="bg1"/>
                </a:solidFill>
              </a:rPr>
              <a:t>Yes friends, before Jesus comes to take to Heaven those who love, obey and trust Him and serve Him in spirit and in truth so that </a:t>
            </a:r>
            <a:r>
              <a:rPr lang="en-JM" sz="2000" b="1" u="sng" dirty="0" smtClean="0">
                <a:solidFill>
                  <a:schemeClr val="bg1"/>
                </a:solidFill>
              </a:rPr>
              <a:t>we</a:t>
            </a:r>
            <a:r>
              <a:rPr lang="en-JM" sz="2000" b="1" dirty="0" smtClean="0">
                <a:solidFill>
                  <a:schemeClr val="bg1"/>
                </a:solidFill>
              </a:rPr>
              <a:t> can walk on those golden streets:  this - crisis – must – come! I must tell you the truth!</a:t>
            </a:r>
          </a:p>
          <a:p>
            <a:endParaRPr lang="en-JM" sz="2000" b="1" dirty="0">
              <a:solidFill>
                <a:schemeClr val="bg1"/>
              </a:solidFill>
            </a:endParaRPr>
          </a:p>
          <a:p>
            <a:r>
              <a:rPr lang="en-JM" sz="2000" b="1" dirty="0" smtClean="0">
                <a:solidFill>
                  <a:schemeClr val="bg1"/>
                </a:solidFill>
              </a:rPr>
              <a:t>This gives us all the more reason to prepare and serve Jesus now – Because we have only a </a:t>
            </a:r>
            <a:r>
              <a:rPr lang="en-JM" sz="2000" b="1" u="sng" dirty="0" smtClean="0">
                <a:solidFill>
                  <a:schemeClr val="bg1"/>
                </a:solidFill>
              </a:rPr>
              <a:t>short</a:t>
            </a:r>
            <a:r>
              <a:rPr lang="en-JM" sz="2000" b="1" dirty="0" smtClean="0">
                <a:solidFill>
                  <a:schemeClr val="bg1"/>
                </a:solidFill>
              </a:rPr>
              <a:t> time left.</a:t>
            </a:r>
          </a:p>
          <a:p>
            <a:endParaRPr lang="en-JM" sz="2000" b="1" dirty="0">
              <a:solidFill>
                <a:schemeClr val="bg1"/>
              </a:solidFill>
            </a:endParaRPr>
          </a:p>
          <a:p>
            <a:r>
              <a:rPr lang="en-JM" sz="2000" b="1" u="sng" dirty="0" smtClean="0">
                <a:solidFill>
                  <a:schemeClr val="bg1"/>
                </a:solidFill>
              </a:rPr>
              <a:t>Only Jesus </a:t>
            </a:r>
            <a:r>
              <a:rPr lang="en-JM" sz="2000" b="1" dirty="0" smtClean="0">
                <a:solidFill>
                  <a:schemeClr val="bg1"/>
                </a:solidFill>
              </a:rPr>
              <a:t>can help us through the </a:t>
            </a:r>
            <a:r>
              <a:rPr lang="en-JM" sz="2000" b="1" u="sng" dirty="0" smtClean="0">
                <a:solidFill>
                  <a:schemeClr val="bg1"/>
                </a:solidFill>
              </a:rPr>
              <a:t>Mark of the Beast Crisis</a:t>
            </a:r>
            <a:r>
              <a:rPr lang="en-JM" sz="2000" b="1" dirty="0" smtClean="0">
                <a:solidFill>
                  <a:schemeClr val="bg1"/>
                </a:solidFill>
              </a:rPr>
              <a:t> – So we have to accept Him as our </a:t>
            </a:r>
            <a:r>
              <a:rPr lang="en-JM" sz="2000" b="1" u="sng" dirty="0" smtClean="0">
                <a:solidFill>
                  <a:schemeClr val="bg1"/>
                </a:solidFill>
              </a:rPr>
              <a:t>Lord</a:t>
            </a:r>
            <a:r>
              <a:rPr lang="en-JM" sz="2000" b="1" dirty="0" smtClean="0">
                <a:solidFill>
                  <a:schemeClr val="bg1"/>
                </a:solidFill>
              </a:rPr>
              <a:t> and </a:t>
            </a:r>
            <a:r>
              <a:rPr lang="en-JM" sz="2000" b="1" u="sng" dirty="0" smtClean="0">
                <a:solidFill>
                  <a:schemeClr val="bg1"/>
                </a:solidFill>
              </a:rPr>
              <a:t>Saviour</a:t>
            </a:r>
            <a:r>
              <a:rPr lang="en-JM" sz="2000" b="1" dirty="0" smtClean="0">
                <a:solidFill>
                  <a:schemeClr val="bg1"/>
                </a:solidFill>
              </a:rPr>
              <a:t> and get to know Him and develop a relationship with him </a:t>
            </a:r>
            <a:r>
              <a:rPr lang="en-JM" sz="2000" b="1" u="sng" dirty="0" smtClean="0">
                <a:solidFill>
                  <a:schemeClr val="bg1"/>
                </a:solidFill>
              </a:rPr>
              <a:t>NOW</a:t>
            </a:r>
            <a:r>
              <a:rPr lang="en-JM" sz="2000" b="1" dirty="0" smtClean="0">
                <a:solidFill>
                  <a:schemeClr val="bg1"/>
                </a:solidFill>
              </a:rPr>
              <a:t>. Moreover, no one knows when they will die, so act now. </a:t>
            </a:r>
          </a:p>
          <a:p>
            <a:endParaRPr lang="en-JM" sz="2000" b="1" dirty="0">
              <a:solidFill>
                <a:schemeClr val="bg1"/>
              </a:solidFill>
            </a:endParaRPr>
          </a:p>
          <a:p>
            <a:r>
              <a:rPr lang="en-JM" sz="2000" b="1" dirty="0" smtClean="0">
                <a:solidFill>
                  <a:schemeClr val="bg1"/>
                </a:solidFill>
              </a:rPr>
              <a:t>Jesus is calling you </a:t>
            </a:r>
            <a:r>
              <a:rPr lang="en-JM" sz="2000" b="1" u="sng" dirty="0" smtClean="0">
                <a:solidFill>
                  <a:schemeClr val="bg1"/>
                </a:solidFill>
              </a:rPr>
              <a:t>NOW</a:t>
            </a:r>
            <a:r>
              <a:rPr lang="en-JM" sz="2000" b="1" dirty="0" smtClean="0">
                <a:solidFill>
                  <a:schemeClr val="bg1"/>
                </a:solidFill>
              </a:rPr>
              <a:t> my friend: </a:t>
            </a:r>
            <a:r>
              <a:rPr lang="en-JM" sz="2800" b="1" dirty="0" smtClean="0">
                <a:solidFill>
                  <a:schemeClr val="bg1"/>
                </a:solidFill>
              </a:rPr>
              <a:t>What is your answer to Him?</a:t>
            </a:r>
            <a:r>
              <a:rPr lang="en-JM" sz="2000" b="1" dirty="0" smtClean="0">
                <a:solidFill>
                  <a:schemeClr val="bg1"/>
                </a:solidFill>
              </a:rPr>
              <a:t>   </a:t>
            </a:r>
            <a:endParaRPr lang="en-JM" sz="2000" b="1" dirty="0">
              <a:solidFill>
                <a:schemeClr val="bg1"/>
              </a:solidFill>
            </a:endParaRP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37</a:t>
            </a:fld>
            <a:endParaRPr lang="en-JM"/>
          </a:p>
        </p:txBody>
      </p:sp>
    </p:spTree>
    <p:extLst>
      <p:ext uri="{BB962C8B-B14F-4D97-AF65-F5344CB8AC3E}">
        <p14:creationId xmlns:p14="http://schemas.microsoft.com/office/powerpoint/2010/main" val="2221073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38</a:t>
            </a:fld>
            <a:endParaRPr lang="en-JM"/>
          </a:p>
        </p:txBody>
      </p:sp>
    </p:spTree>
    <p:extLst>
      <p:ext uri="{BB962C8B-B14F-4D97-AF65-F5344CB8AC3E}">
        <p14:creationId xmlns:p14="http://schemas.microsoft.com/office/powerpoint/2010/main" val="4093145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39</a:t>
            </a:fld>
            <a:endParaRPr lang="en-JM"/>
          </a:p>
        </p:txBody>
      </p:sp>
    </p:spTree>
    <p:extLst>
      <p:ext uri="{BB962C8B-B14F-4D97-AF65-F5344CB8AC3E}">
        <p14:creationId xmlns:p14="http://schemas.microsoft.com/office/powerpoint/2010/main" val="1059939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732847" y="675250"/>
            <a:ext cx="10754436" cy="4031873"/>
          </a:xfrm>
          <a:prstGeom prst="rect">
            <a:avLst/>
          </a:prstGeom>
          <a:solidFill>
            <a:schemeClr val="bg1"/>
          </a:solidFill>
          <a:effectLst>
            <a:glow rad="190500">
              <a:schemeClr val="tx1">
                <a:lumMod val="95000"/>
              </a:schemeClr>
            </a:glow>
          </a:effectLst>
        </p:spPr>
        <p:txBody>
          <a:bodyPr wrap="square" rtlCol="0">
            <a:spAutoFit/>
          </a:bodyPr>
          <a:lstStyle/>
          <a:p>
            <a:r>
              <a:rPr lang="en-029" sz="3200" u="sng" dirty="0"/>
              <a:t>The Context: </a:t>
            </a:r>
            <a:endParaRPr lang="en-JM" sz="3200" u="sng" dirty="0"/>
          </a:p>
          <a:p>
            <a:r>
              <a:rPr lang="en-029" sz="3200" b="1" dirty="0" smtClean="0">
                <a:solidFill>
                  <a:srgbClr val="FFFF00"/>
                </a:solidFill>
              </a:rPr>
              <a:t>Revelation </a:t>
            </a:r>
            <a:r>
              <a:rPr lang="en-029" sz="3200" b="1" dirty="0">
                <a:solidFill>
                  <a:srgbClr val="FFFF00"/>
                </a:solidFill>
              </a:rPr>
              <a:t>21:</a:t>
            </a:r>
            <a:endParaRPr lang="en-JM" sz="3200" b="1" dirty="0">
              <a:solidFill>
                <a:srgbClr val="FFFF00"/>
              </a:solidFill>
            </a:endParaRPr>
          </a:p>
          <a:p>
            <a:r>
              <a:rPr lang="en-029" sz="3200" dirty="0"/>
              <a:t>1 And I saw a </a:t>
            </a:r>
            <a:r>
              <a:rPr lang="en-029" sz="3200" u="sng" dirty="0"/>
              <a:t>new heaven</a:t>
            </a:r>
            <a:r>
              <a:rPr lang="en-029" sz="3200" dirty="0"/>
              <a:t> and a </a:t>
            </a:r>
            <a:r>
              <a:rPr lang="en-029" sz="3200" u="sng" dirty="0"/>
              <a:t>new earth</a:t>
            </a:r>
            <a:r>
              <a:rPr lang="en-029" sz="3200" dirty="0"/>
              <a:t>: for the first heaven and the first earth were passed away; and there was no more sea.</a:t>
            </a:r>
            <a:endParaRPr lang="en-JM" sz="3200" dirty="0"/>
          </a:p>
          <a:p>
            <a:r>
              <a:rPr lang="en-029" sz="3200" dirty="0"/>
              <a:t>2 And I John saw the </a:t>
            </a:r>
            <a:r>
              <a:rPr lang="en-029" sz="3200" u="sng" dirty="0"/>
              <a:t>holy city</a:t>
            </a:r>
            <a:r>
              <a:rPr lang="en-029" sz="3200" dirty="0"/>
              <a:t>, </a:t>
            </a:r>
            <a:r>
              <a:rPr lang="en-029" sz="3200" u="sng" dirty="0"/>
              <a:t>New Jerusalem</a:t>
            </a:r>
            <a:r>
              <a:rPr lang="en-029" sz="3200" dirty="0"/>
              <a:t>, coming down from God </a:t>
            </a:r>
            <a:r>
              <a:rPr lang="en-029" sz="3200" b="1" u="sng" dirty="0"/>
              <a:t>out of heaven</a:t>
            </a:r>
            <a:r>
              <a:rPr lang="en-029" sz="3200" dirty="0"/>
              <a:t>, prepared as a bride adorned for her husband.</a:t>
            </a:r>
            <a:endParaRPr lang="en-JM" sz="3200"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4</a:t>
            </a:fld>
            <a:endParaRPr lang="en-JM"/>
          </a:p>
        </p:txBody>
      </p:sp>
    </p:spTree>
    <p:extLst>
      <p:ext uri="{BB962C8B-B14F-4D97-AF65-F5344CB8AC3E}">
        <p14:creationId xmlns:p14="http://schemas.microsoft.com/office/powerpoint/2010/main" val="6887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515155" y="296328"/>
            <a:ext cx="11031807" cy="5016758"/>
          </a:xfrm>
          <a:prstGeom prst="rect">
            <a:avLst/>
          </a:prstGeom>
          <a:solidFill>
            <a:schemeClr val="bg1"/>
          </a:solidFill>
          <a:effectLst>
            <a:glow rad="165100">
              <a:schemeClr val="bg2">
                <a:lumMod val="40000"/>
                <a:lumOff val="60000"/>
              </a:schemeClr>
            </a:glow>
          </a:effectLst>
        </p:spPr>
        <p:txBody>
          <a:bodyPr wrap="square" rtlCol="0">
            <a:spAutoFit/>
          </a:bodyPr>
          <a:lstStyle/>
          <a:p>
            <a:r>
              <a:rPr lang="en-029" sz="3200" u="sng" dirty="0"/>
              <a:t>The Context: </a:t>
            </a:r>
            <a:endParaRPr lang="en-JM" sz="3200" u="sng" dirty="0"/>
          </a:p>
          <a:p>
            <a:r>
              <a:rPr lang="en-029" sz="3200" b="1" dirty="0" smtClean="0">
                <a:solidFill>
                  <a:srgbClr val="FFFF00"/>
                </a:solidFill>
              </a:rPr>
              <a:t>Revelation </a:t>
            </a:r>
            <a:r>
              <a:rPr lang="en-029" sz="3200" b="1" dirty="0">
                <a:solidFill>
                  <a:srgbClr val="FFFF00"/>
                </a:solidFill>
              </a:rPr>
              <a:t>21:</a:t>
            </a:r>
            <a:endParaRPr lang="en-JM" sz="3200" b="1" dirty="0">
              <a:solidFill>
                <a:srgbClr val="FFFF00"/>
              </a:solidFill>
            </a:endParaRPr>
          </a:p>
          <a:p>
            <a:r>
              <a:rPr lang="en-029" sz="3200" dirty="0"/>
              <a:t>3 And I heard a great voice out of heaven saying, Behold, the tabernacle of God is with men, and he will dwell with them, and they shall be his people, and </a:t>
            </a:r>
            <a:r>
              <a:rPr lang="en-029" sz="3200" b="1" u="sng" dirty="0"/>
              <a:t>God himself shall be with them, and be their God</a:t>
            </a:r>
            <a:r>
              <a:rPr lang="en-029" sz="3200" dirty="0"/>
              <a:t>.</a:t>
            </a:r>
            <a:endParaRPr lang="en-JM" sz="3200" dirty="0"/>
          </a:p>
          <a:p>
            <a:r>
              <a:rPr lang="en-029" sz="3200" dirty="0"/>
              <a:t>4 And God shall </a:t>
            </a:r>
            <a:r>
              <a:rPr lang="en-029" sz="3200" b="1" u="sng" dirty="0"/>
              <a:t>wipe away all tears from their eyes</a:t>
            </a:r>
            <a:r>
              <a:rPr lang="en-029" sz="3200" dirty="0"/>
              <a:t>; and there shall be no more </a:t>
            </a:r>
            <a:r>
              <a:rPr lang="en-029" sz="3200" b="1" u="sng" dirty="0"/>
              <a:t>death</a:t>
            </a:r>
            <a:r>
              <a:rPr lang="en-029" sz="3200" dirty="0"/>
              <a:t>, neither </a:t>
            </a:r>
            <a:r>
              <a:rPr lang="en-029" sz="3200" b="1" u="sng" dirty="0"/>
              <a:t>sorrow</a:t>
            </a:r>
            <a:r>
              <a:rPr lang="en-029" sz="3200" dirty="0"/>
              <a:t>, nor </a:t>
            </a:r>
            <a:r>
              <a:rPr lang="en-029" sz="3200" b="1" u="sng" dirty="0"/>
              <a:t>crying</a:t>
            </a:r>
            <a:r>
              <a:rPr lang="en-029" sz="3200" dirty="0"/>
              <a:t>, neither shall there be any more </a:t>
            </a:r>
            <a:r>
              <a:rPr lang="en-029" sz="3200" b="1" u="sng" dirty="0"/>
              <a:t>pain</a:t>
            </a:r>
            <a:r>
              <a:rPr lang="en-029" sz="3200" dirty="0"/>
              <a:t>: for the former things are passed away</a:t>
            </a:r>
            <a:r>
              <a:rPr lang="en-029" sz="3200" dirty="0" smtClean="0"/>
              <a:t>.</a:t>
            </a:r>
          </a:p>
          <a:p>
            <a:endParaRPr lang="en-JM" sz="3200"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5</a:t>
            </a:fld>
            <a:endParaRPr lang="en-JM"/>
          </a:p>
        </p:txBody>
      </p:sp>
    </p:spTree>
    <p:extLst>
      <p:ext uri="{BB962C8B-B14F-4D97-AF65-F5344CB8AC3E}">
        <p14:creationId xmlns:p14="http://schemas.microsoft.com/office/powerpoint/2010/main" val="102430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314225" y="662089"/>
            <a:ext cx="3062022" cy="4031873"/>
          </a:xfrm>
          <a:prstGeom prst="rect">
            <a:avLst/>
          </a:prstGeom>
          <a:solidFill>
            <a:schemeClr val="bg1"/>
          </a:solidFill>
          <a:effectLst>
            <a:glow rad="190500">
              <a:schemeClr val="accent1">
                <a:lumMod val="40000"/>
                <a:lumOff val="60000"/>
              </a:schemeClr>
            </a:glow>
          </a:effectLst>
        </p:spPr>
        <p:txBody>
          <a:bodyPr wrap="square" rtlCol="0">
            <a:spAutoFit/>
          </a:bodyPr>
          <a:lstStyle/>
          <a:p>
            <a:r>
              <a:rPr lang="en-029" sz="3200" u="sng" dirty="0"/>
              <a:t>The Context: </a:t>
            </a:r>
            <a:endParaRPr lang="en-JM" sz="3200" u="sng" dirty="0"/>
          </a:p>
          <a:p>
            <a:r>
              <a:rPr lang="en-029" sz="3200" b="1" dirty="0" smtClean="0">
                <a:solidFill>
                  <a:srgbClr val="FFFF00"/>
                </a:solidFill>
              </a:rPr>
              <a:t>Revelation </a:t>
            </a:r>
            <a:r>
              <a:rPr lang="en-029" sz="3200" b="1" dirty="0">
                <a:solidFill>
                  <a:srgbClr val="FFFF00"/>
                </a:solidFill>
              </a:rPr>
              <a:t>21:</a:t>
            </a:r>
            <a:endParaRPr lang="en-JM" sz="3200" b="1" dirty="0">
              <a:solidFill>
                <a:srgbClr val="FFFF00"/>
              </a:solidFill>
            </a:endParaRPr>
          </a:p>
          <a:p>
            <a:r>
              <a:rPr lang="en-JM" sz="3200" dirty="0"/>
              <a:t>7 He that </a:t>
            </a:r>
            <a:r>
              <a:rPr lang="en-JM" sz="3200" b="1" u="sng" dirty="0"/>
              <a:t>overcometh</a:t>
            </a:r>
            <a:r>
              <a:rPr lang="en-JM" sz="3200" dirty="0"/>
              <a:t> shall inherit all things; and </a:t>
            </a:r>
            <a:r>
              <a:rPr lang="en-JM" sz="3200" b="1" u="sng" dirty="0"/>
              <a:t>I will be his God</a:t>
            </a:r>
            <a:r>
              <a:rPr lang="en-JM" sz="3200" dirty="0"/>
              <a:t>, and </a:t>
            </a:r>
            <a:r>
              <a:rPr lang="en-JM" sz="3200" b="1" u="sng" dirty="0"/>
              <a:t>he shall be my son</a:t>
            </a:r>
            <a:r>
              <a:rPr lang="en-JM" sz="3200" dirty="0" smtClean="0"/>
              <a:t>.</a:t>
            </a:r>
            <a:endParaRPr lang="en-JM" sz="3200"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6</a:t>
            </a:fld>
            <a:endParaRPr lang="en-JM"/>
          </a:p>
        </p:txBody>
      </p:sp>
    </p:spTree>
    <p:extLst>
      <p:ext uri="{BB962C8B-B14F-4D97-AF65-F5344CB8AC3E}">
        <p14:creationId xmlns:p14="http://schemas.microsoft.com/office/powerpoint/2010/main" val="1479483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792526" y="324464"/>
            <a:ext cx="10754436" cy="4647426"/>
          </a:xfrm>
          <a:prstGeom prst="rect">
            <a:avLst/>
          </a:prstGeom>
          <a:solidFill>
            <a:schemeClr val="bg1"/>
          </a:solidFill>
          <a:effectLst>
            <a:glow rad="190500">
              <a:schemeClr val="accent1">
                <a:lumMod val="20000"/>
                <a:lumOff val="80000"/>
              </a:schemeClr>
            </a:glow>
          </a:effectLst>
        </p:spPr>
        <p:txBody>
          <a:bodyPr wrap="square" rtlCol="0">
            <a:spAutoFit/>
          </a:bodyPr>
          <a:lstStyle/>
          <a:p>
            <a:r>
              <a:rPr lang="en-029" sz="3200" u="sng" dirty="0"/>
              <a:t>The Context: </a:t>
            </a:r>
            <a:endParaRPr lang="en-JM" sz="3200" u="sng" dirty="0"/>
          </a:p>
          <a:p>
            <a:r>
              <a:rPr lang="en-029" sz="3200" dirty="0" smtClean="0"/>
              <a:t>Revelation </a:t>
            </a:r>
            <a:r>
              <a:rPr lang="en-029" sz="3200" dirty="0"/>
              <a:t>21:</a:t>
            </a:r>
            <a:endParaRPr lang="en-JM" sz="3200" dirty="0"/>
          </a:p>
          <a:p>
            <a:r>
              <a:rPr lang="en-029" sz="3200" dirty="0"/>
              <a:t>12 And had a wall great and high, and had </a:t>
            </a:r>
            <a:r>
              <a:rPr lang="en-029" sz="3200" u="sng" dirty="0"/>
              <a:t>twelve gates</a:t>
            </a:r>
            <a:r>
              <a:rPr lang="en-029" sz="3200" dirty="0"/>
              <a:t>, and at the gates twelve angels, and names written thereon, which are the names of the twelve tribes of the children of Israel:</a:t>
            </a:r>
            <a:endParaRPr lang="en-JM" sz="3200" dirty="0"/>
          </a:p>
          <a:p>
            <a:r>
              <a:rPr lang="en-029" sz="3200" dirty="0"/>
              <a:t>16 And the city lieth foursquare, and the length is as large as the breadth: and he measured the city with the reed, </a:t>
            </a:r>
            <a:r>
              <a:rPr lang="en-029" sz="3200" b="1" u="sng" dirty="0"/>
              <a:t>twelve thousand furlongs</a:t>
            </a:r>
            <a:r>
              <a:rPr lang="en-029" sz="3200" dirty="0"/>
              <a:t>. </a:t>
            </a:r>
            <a:r>
              <a:rPr lang="en-029" sz="3600" b="1" u="sng" dirty="0"/>
              <a:t>The length and the breadth and the height of it are equal</a:t>
            </a:r>
            <a:r>
              <a:rPr lang="en-029" sz="3200" dirty="0" smtClean="0"/>
              <a:t>.</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7</a:t>
            </a:fld>
            <a:endParaRPr lang="en-JM"/>
          </a:p>
        </p:txBody>
      </p:sp>
    </p:spTree>
    <p:extLst>
      <p:ext uri="{BB962C8B-B14F-4D97-AF65-F5344CB8AC3E}">
        <p14:creationId xmlns:p14="http://schemas.microsoft.com/office/powerpoint/2010/main" val="320760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2000"/>
                    </a14:imgEffect>
                    <a14:imgEffect>
                      <a14:brightnessContrast bright="19000"/>
                    </a14:imgEffect>
                  </a14:imgLayer>
                </a14:imgProps>
              </a:ext>
              <a:ext uri="{28A0092B-C50C-407E-A947-70E740481C1C}">
                <a14:useLocalDpi xmlns:a14="http://schemas.microsoft.com/office/drawing/2010/main" val="0"/>
              </a:ext>
            </a:extLst>
          </a:blip>
          <a:srcRect l="1270" b="1332"/>
          <a:stretch/>
        </p:blipFill>
        <p:spPr>
          <a:xfrm>
            <a:off x="70340" y="35168"/>
            <a:ext cx="12037255" cy="6766560"/>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8</a:t>
            </a:fld>
            <a:endParaRPr lang="en-JM"/>
          </a:p>
        </p:txBody>
      </p:sp>
    </p:spTree>
    <p:extLst>
      <p:ext uri="{BB962C8B-B14F-4D97-AF65-F5344CB8AC3E}">
        <p14:creationId xmlns:p14="http://schemas.microsoft.com/office/powerpoint/2010/main" val="166351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8008381" y="2005780"/>
            <a:ext cx="3987889" cy="3539430"/>
          </a:xfrm>
          <a:prstGeom prst="rect">
            <a:avLst/>
          </a:prstGeom>
          <a:solidFill>
            <a:schemeClr val="bg1"/>
          </a:solidFill>
          <a:effectLst>
            <a:glow rad="127000">
              <a:schemeClr val="accent6">
                <a:lumMod val="60000"/>
                <a:lumOff val="40000"/>
              </a:schemeClr>
            </a:glow>
          </a:effectLst>
        </p:spPr>
        <p:txBody>
          <a:bodyPr wrap="square" rtlCol="0">
            <a:spAutoFit/>
          </a:bodyPr>
          <a:lstStyle/>
          <a:p>
            <a:pPr algn="ctr"/>
            <a:r>
              <a:rPr lang="en-029" sz="3200" u="sng" dirty="0"/>
              <a:t>The Context: </a:t>
            </a:r>
            <a:endParaRPr lang="en-JM" sz="3200" u="sng" dirty="0"/>
          </a:p>
          <a:p>
            <a:pPr algn="ctr"/>
            <a:r>
              <a:rPr lang="en-029" sz="2800" b="1" dirty="0" smtClean="0">
                <a:solidFill>
                  <a:srgbClr val="FFFF00"/>
                </a:solidFill>
              </a:rPr>
              <a:t>Revelation 21:</a:t>
            </a:r>
            <a:r>
              <a:rPr lang="en-JM" sz="2800" b="1" dirty="0" smtClean="0">
                <a:solidFill>
                  <a:srgbClr val="FFFF00"/>
                </a:solidFill>
              </a:rPr>
              <a:t>18 </a:t>
            </a:r>
          </a:p>
          <a:p>
            <a:pPr algn="ctr"/>
            <a:r>
              <a:rPr lang="en-JM" sz="3200" dirty="0" smtClean="0"/>
              <a:t>And </a:t>
            </a:r>
            <a:r>
              <a:rPr lang="en-JM" sz="3200" dirty="0"/>
              <a:t>the building of the wall of it was of jasper: and the city was </a:t>
            </a:r>
            <a:r>
              <a:rPr lang="en-JM" sz="3200" b="1" u="sng" dirty="0"/>
              <a:t>pure gold, like unto clear glass</a:t>
            </a:r>
            <a:r>
              <a:rPr lang="en-JM" sz="3200" dirty="0"/>
              <a:t>.</a:t>
            </a:r>
          </a:p>
        </p:txBody>
      </p:sp>
      <p:pic>
        <p:nvPicPr>
          <p:cNvPr id="4" name="Picture 3"/>
          <p:cNvPicPr>
            <a:picLocks noChangeAspect="1"/>
          </p:cNvPicPr>
          <p:nvPr/>
        </p:nvPicPr>
        <p:blipFill>
          <a:blip r:embed="rId4"/>
          <a:stretch>
            <a:fillRect/>
          </a:stretch>
        </p:blipFill>
        <p:spPr>
          <a:xfrm>
            <a:off x="249989" y="251503"/>
            <a:ext cx="7562134" cy="6401536"/>
          </a:xfrm>
          <a:prstGeom prst="rect">
            <a:avLst/>
          </a:prstGeom>
          <a:effectLst>
            <a:glow rad="127000">
              <a:schemeClr val="tx1"/>
            </a:glow>
          </a:effectLst>
        </p:spPr>
      </p:pic>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9</a:t>
            </a:fld>
            <a:endParaRPr lang="en-JM"/>
          </a:p>
        </p:txBody>
      </p:sp>
    </p:spTree>
    <p:extLst>
      <p:ext uri="{BB962C8B-B14F-4D97-AF65-F5344CB8AC3E}">
        <p14:creationId xmlns:p14="http://schemas.microsoft.com/office/powerpoint/2010/main" val="26822751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4571</TotalTime>
  <Words>2895</Words>
  <Application>Microsoft Office PowerPoint</Application>
  <PresentationFormat>Widescreen</PresentationFormat>
  <Paragraphs>237</Paragraphs>
  <Slides>39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WALK ON STREETS OF GOLD</dc:title>
  <dc:creator>Winston Farquharson</dc:creator>
  <cp:lastModifiedBy>Winston Farquharson</cp:lastModifiedBy>
  <cp:revision>69</cp:revision>
  <dcterms:created xsi:type="dcterms:W3CDTF">2017-02-25T18:29:05Z</dcterms:created>
  <dcterms:modified xsi:type="dcterms:W3CDTF">2023-01-05T09:23:00Z</dcterms:modified>
</cp:coreProperties>
</file>