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8" r:id="rId2"/>
  </p:sldMasterIdLst>
  <p:notesMasterIdLst>
    <p:notesMasterId r:id="rId56"/>
  </p:notesMasterIdLst>
  <p:sldIdLst>
    <p:sldId id="256" r:id="rId3"/>
    <p:sldId id="276" r:id="rId4"/>
    <p:sldId id="261" r:id="rId5"/>
    <p:sldId id="289" r:id="rId6"/>
    <p:sldId id="262" r:id="rId7"/>
    <p:sldId id="263" r:id="rId8"/>
    <p:sldId id="264" r:id="rId9"/>
    <p:sldId id="266" r:id="rId10"/>
    <p:sldId id="292" r:id="rId11"/>
    <p:sldId id="265" r:id="rId12"/>
    <p:sldId id="290" r:id="rId13"/>
    <p:sldId id="268" r:id="rId14"/>
    <p:sldId id="297" r:id="rId15"/>
    <p:sldId id="299" r:id="rId16"/>
    <p:sldId id="300" r:id="rId17"/>
    <p:sldId id="298" r:id="rId18"/>
    <p:sldId id="301" r:id="rId19"/>
    <p:sldId id="293" r:id="rId20"/>
    <p:sldId id="294" r:id="rId21"/>
    <p:sldId id="295" r:id="rId22"/>
    <p:sldId id="296" r:id="rId23"/>
    <p:sldId id="291" r:id="rId24"/>
    <p:sldId id="280" r:id="rId25"/>
    <p:sldId id="270" r:id="rId26"/>
    <p:sldId id="269" r:id="rId27"/>
    <p:sldId id="279" r:id="rId28"/>
    <p:sldId id="288" r:id="rId29"/>
    <p:sldId id="271" r:id="rId30"/>
    <p:sldId id="277" r:id="rId31"/>
    <p:sldId id="272" r:id="rId32"/>
    <p:sldId id="273" r:id="rId33"/>
    <p:sldId id="274" r:id="rId34"/>
    <p:sldId id="275" r:id="rId35"/>
    <p:sldId id="281" r:id="rId36"/>
    <p:sldId id="283" r:id="rId37"/>
    <p:sldId id="282" r:id="rId38"/>
    <p:sldId id="284" r:id="rId39"/>
    <p:sldId id="285" r:id="rId40"/>
    <p:sldId id="286" r:id="rId41"/>
    <p:sldId id="287" r:id="rId42"/>
    <p:sldId id="302" r:id="rId43"/>
    <p:sldId id="305" r:id="rId44"/>
    <p:sldId id="306" r:id="rId45"/>
    <p:sldId id="307" r:id="rId46"/>
    <p:sldId id="309" r:id="rId47"/>
    <p:sldId id="310" r:id="rId48"/>
    <p:sldId id="311" r:id="rId49"/>
    <p:sldId id="312" r:id="rId50"/>
    <p:sldId id="313" r:id="rId51"/>
    <p:sldId id="314" r:id="rId52"/>
    <p:sldId id="315" r:id="rId53"/>
    <p:sldId id="303" r:id="rId54"/>
    <p:sldId id="31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85458" autoAdjust="0"/>
  </p:normalViewPr>
  <p:slideViewPr>
    <p:cSldViewPr snapToGrid="0">
      <p:cViewPr varScale="1">
        <p:scale>
          <a:sx n="63" d="100"/>
          <a:sy n="63" d="100"/>
        </p:scale>
        <p:origin x="10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81C32-A06A-4361-8977-38C137C03379}" type="datetimeFigureOut">
              <a:rPr lang="en-JM" smtClean="0"/>
              <a:t>26/2/2023</a:t>
            </a:fld>
            <a:endParaRPr lang="en-J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A061C-2EE2-479D-B54C-BD53D38BFF5F}" type="slidenum">
              <a:rPr lang="en-JM" smtClean="0"/>
              <a:t>‹#›</a:t>
            </a:fld>
            <a:endParaRPr lang="en-JM"/>
          </a:p>
        </p:txBody>
      </p:sp>
    </p:spTree>
    <p:extLst>
      <p:ext uri="{BB962C8B-B14F-4D97-AF65-F5344CB8AC3E}">
        <p14:creationId xmlns:p14="http://schemas.microsoft.com/office/powerpoint/2010/main" val="41654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1</a:t>
            </a:fld>
            <a:endParaRPr lang="en-JM"/>
          </a:p>
        </p:txBody>
      </p:sp>
    </p:spTree>
    <p:extLst>
      <p:ext uri="{BB962C8B-B14F-4D97-AF65-F5344CB8AC3E}">
        <p14:creationId xmlns:p14="http://schemas.microsoft.com/office/powerpoint/2010/main" val="2390299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c.f. Rev 14:18  </a:t>
            </a:r>
            <a:r>
              <a:rPr lang="en-JM" b="0" dirty="0" smtClean="0"/>
              <a:t>And another angel came out from the altar, which had power over fire; and cried with a loud cry to him that had the sharp sickle, saying, Thrust in thy sharp sickle, and </a:t>
            </a:r>
            <a:r>
              <a:rPr lang="en-JM" b="1" dirty="0" smtClean="0"/>
              <a:t>gather the clusters of the vine of the earth; for her grapes are fully ripe</a:t>
            </a:r>
            <a:r>
              <a:rPr lang="en-JM" b="0" dirty="0" smtClean="0"/>
              <a:t>. </a:t>
            </a:r>
          </a:p>
          <a:p>
            <a:r>
              <a:rPr lang="en-JM" b="1" dirty="0" smtClean="0"/>
              <a:t>Rev 14:19  </a:t>
            </a:r>
            <a:r>
              <a:rPr lang="en-JM" b="0" dirty="0" smtClean="0"/>
              <a:t>And the angel thrust in his sickle into the earth, and </a:t>
            </a:r>
            <a:r>
              <a:rPr lang="en-JM" b="1" dirty="0" smtClean="0"/>
              <a:t>gathered the vine of the earth, and cast it into </a:t>
            </a:r>
            <a:r>
              <a:rPr lang="en-JM" b="1" u="sng" dirty="0" smtClean="0"/>
              <a:t>the great winepress of the wrath of God</a:t>
            </a:r>
            <a:r>
              <a:rPr lang="en-JM" b="0" dirty="0" smtClean="0"/>
              <a:t>. (What might that winepress be? The seven (7) last plagues?) </a:t>
            </a:r>
            <a:r>
              <a:rPr lang="en-JM" b="1" i="1" u="sng" dirty="0" smtClean="0"/>
              <a:t>Rev 15</a:t>
            </a:r>
            <a:r>
              <a:rPr lang="en-JM" b="1" i="1" u="sng" baseline="0" dirty="0" smtClean="0"/>
              <a:t> &amp; 16 seems to support that idea!</a:t>
            </a:r>
            <a:endParaRPr lang="en-JM" b="1" i="1" u="sng" dirty="0" smtClean="0"/>
          </a:p>
          <a:p>
            <a:r>
              <a:rPr lang="en-JM" b="1" dirty="0" smtClean="0"/>
              <a:t>Rev 14:20  </a:t>
            </a:r>
            <a:r>
              <a:rPr lang="en-JM" b="0" dirty="0" smtClean="0"/>
              <a:t>And </a:t>
            </a:r>
            <a:r>
              <a:rPr lang="en-JM" b="1" dirty="0" smtClean="0"/>
              <a:t>the winepress was trodden without the city, and blood came out of the winepress, even unto the horse bridles, by the space of a thousand and six hundred furlongs</a:t>
            </a:r>
            <a:r>
              <a:rPr lang="en-JM" b="0" dirty="0" smtClean="0"/>
              <a:t>. </a:t>
            </a:r>
            <a:endParaRPr lang="en-JM" b="0" dirty="0"/>
          </a:p>
        </p:txBody>
      </p:sp>
      <p:sp>
        <p:nvSpPr>
          <p:cNvPr id="4" name="Slide Number Placeholder 3"/>
          <p:cNvSpPr>
            <a:spLocks noGrp="1"/>
          </p:cNvSpPr>
          <p:nvPr>
            <p:ph type="sldNum" sz="quarter" idx="10"/>
          </p:nvPr>
        </p:nvSpPr>
        <p:spPr/>
        <p:txBody>
          <a:bodyPr/>
          <a:lstStyle/>
          <a:p>
            <a:fld id="{15BA061C-2EE2-479D-B54C-BD53D38BFF5F}" type="slidenum">
              <a:rPr lang="en-JM" smtClean="0"/>
              <a:t>10</a:t>
            </a:fld>
            <a:endParaRPr lang="en-JM"/>
          </a:p>
        </p:txBody>
      </p:sp>
    </p:spTree>
    <p:extLst>
      <p:ext uri="{BB962C8B-B14F-4D97-AF65-F5344CB8AC3E}">
        <p14:creationId xmlns:p14="http://schemas.microsoft.com/office/powerpoint/2010/main" val="913234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Note: The saints: …</a:t>
            </a:r>
            <a:r>
              <a:rPr lang="en-JM" b="1" u="sng" dirty="0" smtClean="0"/>
              <a:t>keep the commandments of God</a:t>
            </a:r>
            <a:r>
              <a:rPr lang="en-JM" dirty="0" smtClean="0"/>
              <a:t>, and the </a:t>
            </a:r>
            <a:r>
              <a:rPr lang="en-JM" b="1" u="sng" dirty="0" smtClean="0"/>
              <a:t>faith of Jesus</a:t>
            </a:r>
            <a:r>
              <a:rPr lang="en-JM" dirty="0" smtClean="0"/>
              <a:t>. IOW – they do not receive the Mark of the Beast!! </a:t>
            </a:r>
            <a:r>
              <a:rPr lang="en-JM" b="1" dirty="0" smtClean="0"/>
              <a:t>Galatians 2:16 (AA 387.1); </a:t>
            </a:r>
            <a:r>
              <a:rPr lang="en-JM" b="1" dirty="0" smtClean="0"/>
              <a:t>+ 2:20</a:t>
            </a:r>
            <a:r>
              <a:rPr lang="en-JM" b="1" dirty="0" smtClean="0"/>
              <a:t>; 3</a:t>
            </a:r>
            <a:r>
              <a:rPr lang="en-JM" b="1" baseline="0" dirty="0" smtClean="0"/>
              <a:t> SM 172.3</a:t>
            </a:r>
            <a:r>
              <a:rPr lang="en-JM" b="1" baseline="0" dirty="0" smtClean="0"/>
              <a:t>.  NOTE</a:t>
            </a:r>
            <a:r>
              <a:rPr lang="en-JM" b="1" baseline="0" dirty="0" smtClean="0"/>
              <a:t>: There is a stark contrast between verses 9 – 11 c.f. verse 12 = Two different categories… │The contest is between the commandments of God and the commandments of men. In this time the gold will be separated from the dross in the church. 5T </a:t>
            </a:r>
            <a:r>
              <a:rPr lang="en-JM" b="1" baseline="0" dirty="0" smtClean="0"/>
              <a:t>81.1 │The beast’s name is blasphemy (Rev 13:1) and his mark (</a:t>
            </a:r>
            <a:r>
              <a:rPr lang="en-JM" b="1" i="1" baseline="0" dirty="0" smtClean="0"/>
              <a:t>of authority</a:t>
            </a:r>
            <a:r>
              <a:rPr lang="en-JM" b="1" i="0" baseline="0" dirty="0" smtClean="0"/>
              <a:t>) is the 1</a:t>
            </a:r>
            <a:r>
              <a:rPr lang="en-JM" b="1" i="0" baseline="30000" dirty="0" smtClean="0"/>
              <a:t>st</a:t>
            </a:r>
            <a:r>
              <a:rPr lang="en-JM" b="1" i="0" baseline="0" dirty="0" smtClean="0"/>
              <a:t> day of the week – Sunday – sabbath. </a:t>
            </a:r>
            <a:endParaRPr lang="en-JM" b="1" dirty="0"/>
          </a:p>
        </p:txBody>
      </p:sp>
      <p:sp>
        <p:nvSpPr>
          <p:cNvPr id="4" name="Slide Number Placeholder 3"/>
          <p:cNvSpPr>
            <a:spLocks noGrp="1"/>
          </p:cNvSpPr>
          <p:nvPr>
            <p:ph type="sldNum" sz="quarter" idx="10"/>
          </p:nvPr>
        </p:nvSpPr>
        <p:spPr/>
        <p:txBody>
          <a:bodyPr/>
          <a:lstStyle/>
          <a:p>
            <a:fld id="{15BA061C-2EE2-479D-B54C-BD53D38BFF5F}" type="slidenum">
              <a:rPr lang="en-JM" smtClean="0"/>
              <a:t>11</a:t>
            </a:fld>
            <a:endParaRPr lang="en-JM"/>
          </a:p>
        </p:txBody>
      </p:sp>
    </p:spTree>
    <p:extLst>
      <p:ext uri="{BB962C8B-B14F-4D97-AF65-F5344CB8AC3E}">
        <p14:creationId xmlns:p14="http://schemas.microsoft.com/office/powerpoint/2010/main" val="4241332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JM" sz="1200" b="0" i="0" u="none" strike="noStrike" kern="1200" baseline="0" dirty="0" smtClean="0">
                <a:solidFill>
                  <a:schemeClr val="tx1"/>
                </a:solidFill>
                <a:latin typeface="Calibri" panose="020F0502020204030204" pitchFamily="34" charset="0"/>
                <a:ea typeface="+mn-ea"/>
                <a:cs typeface="Calibri" panose="020F0502020204030204" pitchFamily="34" charset="0"/>
              </a:rPr>
              <a:t>❶ Does the word “labours” here have any significance with respect to the topic? (See next couple slides.) ❺ Many who will die will be those that comprise the harvest that resulted from seed sown just before and during </a:t>
            </a:r>
            <a:r>
              <a:rPr lang="en-JM" sz="1200" b="1" i="0" u="none" strike="noStrike" kern="1200" baseline="0" dirty="0" smtClean="0">
                <a:solidFill>
                  <a:schemeClr val="tx1"/>
                </a:solidFill>
                <a:latin typeface="Calibri" panose="020F0502020204030204" pitchFamily="34" charset="0"/>
                <a:ea typeface="+mn-ea"/>
                <a:cs typeface="Calibri" panose="020F0502020204030204" pitchFamily="34" charset="0"/>
              </a:rPr>
              <a:t>the Loud Cry</a:t>
            </a:r>
            <a:r>
              <a:rPr lang="en-JM" sz="1200" b="0" i="0" u="none" strike="noStrike" kern="1200" baseline="0" dirty="0" smtClean="0">
                <a:solidFill>
                  <a:schemeClr val="tx1"/>
                </a:solidFill>
                <a:latin typeface="Calibri" panose="020F0502020204030204" pitchFamily="34" charset="0"/>
                <a:ea typeface="+mn-ea"/>
                <a:cs typeface="Calibri" panose="020F0502020204030204" pitchFamily="34" charset="0"/>
              </a:rPr>
              <a:t>! (OR, “the extended Loud Cry”)</a:t>
            </a:r>
            <a:endParaRPr lang="en-JM" u="none" dirty="0"/>
          </a:p>
        </p:txBody>
      </p:sp>
      <p:sp>
        <p:nvSpPr>
          <p:cNvPr id="4" name="Slide Number Placeholder 3"/>
          <p:cNvSpPr>
            <a:spLocks noGrp="1"/>
          </p:cNvSpPr>
          <p:nvPr>
            <p:ph type="sldNum" sz="quarter" idx="10"/>
          </p:nvPr>
        </p:nvSpPr>
        <p:spPr/>
        <p:txBody>
          <a:bodyPr/>
          <a:lstStyle/>
          <a:p>
            <a:fld id="{15BA061C-2EE2-479D-B54C-BD53D38BFF5F}" type="slidenum">
              <a:rPr lang="en-JM" smtClean="0"/>
              <a:t>12</a:t>
            </a:fld>
            <a:endParaRPr lang="en-JM"/>
          </a:p>
        </p:txBody>
      </p:sp>
    </p:spTree>
    <p:extLst>
      <p:ext uri="{BB962C8B-B14F-4D97-AF65-F5344CB8AC3E}">
        <p14:creationId xmlns:p14="http://schemas.microsoft.com/office/powerpoint/2010/main" val="2061521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I was absolutely blown away with amazement and great delight on this discovery!! Took me quite a while to let it</a:t>
            </a:r>
            <a:r>
              <a:rPr lang="en-JM" baseline="0" dirty="0" smtClean="0"/>
              <a:t> soak in… I was beside myself. Decidedly the most marvellous </a:t>
            </a:r>
            <a:r>
              <a:rPr lang="en-JM" b="1" baseline="0" dirty="0" smtClean="0"/>
              <a:t>new</a:t>
            </a:r>
            <a:r>
              <a:rPr lang="en-JM" b="0" baseline="0" dirty="0" smtClean="0"/>
              <a:t> revelation I have received in the WORD and, on this subject!</a:t>
            </a:r>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14</a:t>
            </a:fld>
            <a:endParaRPr lang="en-JM"/>
          </a:p>
        </p:txBody>
      </p:sp>
    </p:spTree>
    <p:extLst>
      <p:ext uri="{BB962C8B-B14F-4D97-AF65-F5344CB8AC3E}">
        <p14:creationId xmlns:p14="http://schemas.microsoft.com/office/powerpoint/2010/main" val="2824009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u="sng" dirty="0" smtClean="0"/>
              <a:t>IS THERE ANY EXAMPLE OF ANY TYPE EXCEEDING / IS / WAS GREATER THAN THE ANTITYPE?...? HOW MANY CUTS DO YOU THINK THESE CONTRAPTIONS / MACHINES NEED TO SEVER A HEAD FROM THE BODY?</a:t>
            </a:r>
            <a:endParaRPr lang="en-JM" b="1" u="sng" dirty="0"/>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615310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sz="1200" b="1" u="sng" dirty="0" smtClean="0"/>
              <a:t>MOB =</a:t>
            </a:r>
            <a:r>
              <a:rPr lang="en-JM" sz="1200" b="1" u="sng" baseline="0" dirty="0" smtClean="0"/>
              <a:t> MARK OF THE BEAST.</a:t>
            </a:r>
            <a:endParaRPr lang="en-JM" b="1" dirty="0"/>
          </a:p>
        </p:txBody>
      </p:sp>
      <p:sp>
        <p:nvSpPr>
          <p:cNvPr id="4" name="Slide Number Placeholder 3"/>
          <p:cNvSpPr>
            <a:spLocks noGrp="1"/>
          </p:cNvSpPr>
          <p:nvPr>
            <p:ph type="sldNum" sz="quarter" idx="10"/>
          </p:nvPr>
        </p:nvSpPr>
        <p:spPr/>
        <p:txBody>
          <a:bodyPr/>
          <a:lstStyle/>
          <a:p>
            <a:fld id="{15BA061C-2EE2-479D-B54C-BD53D38BFF5F}" type="slidenum">
              <a:rPr lang="en-JM" smtClean="0"/>
              <a:t>16</a:t>
            </a:fld>
            <a:endParaRPr lang="en-JM"/>
          </a:p>
        </p:txBody>
      </p:sp>
    </p:spTree>
    <p:extLst>
      <p:ext uri="{BB962C8B-B14F-4D97-AF65-F5344CB8AC3E}">
        <p14:creationId xmlns:p14="http://schemas.microsoft.com/office/powerpoint/2010/main" val="645657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sz="1200" b="1" dirty="0" smtClean="0">
                <a:solidFill>
                  <a:srgbClr val="00FFFF"/>
                </a:solidFill>
              </a:rPr>
              <a:t>IOW = In Other Words. │</a:t>
            </a:r>
            <a:r>
              <a:rPr lang="en-JM" b="1" dirty="0" smtClean="0"/>
              <a:t>WHICH SAINTS AND PROPHETS IS</a:t>
            </a:r>
            <a:r>
              <a:rPr lang="en-JM" b="1" baseline="0" dirty="0" smtClean="0"/>
              <a:t> </a:t>
            </a:r>
            <a:r>
              <a:rPr lang="en-JM" b="1" dirty="0" smtClean="0"/>
              <a:t>VERSE</a:t>
            </a:r>
            <a:r>
              <a:rPr lang="en-JM" b="1" baseline="0" dirty="0" smtClean="0"/>
              <a:t> 6</a:t>
            </a:r>
            <a:r>
              <a:rPr lang="en-JM" b="1" dirty="0" smtClean="0"/>
              <a:t> SPEAKING OF? </a:t>
            </a:r>
            <a:endParaRPr lang="en-JM" b="1" dirty="0"/>
          </a:p>
        </p:txBody>
      </p:sp>
      <p:sp>
        <p:nvSpPr>
          <p:cNvPr id="4" name="Slide Number Placeholder 3"/>
          <p:cNvSpPr>
            <a:spLocks noGrp="1"/>
          </p:cNvSpPr>
          <p:nvPr>
            <p:ph type="sldNum" sz="quarter" idx="10"/>
          </p:nvPr>
        </p:nvSpPr>
        <p:spPr/>
        <p:txBody>
          <a:bodyPr/>
          <a:lstStyle/>
          <a:p>
            <a:fld id="{15BA061C-2EE2-479D-B54C-BD53D38BFF5F}" type="slidenum">
              <a:rPr lang="en-JM" smtClean="0"/>
              <a:t>17</a:t>
            </a:fld>
            <a:endParaRPr lang="en-JM"/>
          </a:p>
        </p:txBody>
      </p:sp>
    </p:spTree>
    <p:extLst>
      <p:ext uri="{BB962C8B-B14F-4D97-AF65-F5344CB8AC3E}">
        <p14:creationId xmlns:p14="http://schemas.microsoft.com/office/powerpoint/2010/main" val="2602093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Type to Type then to Time of the End Antitype. │WILL IT BE ANY DIFFERENT</a:t>
            </a:r>
            <a:r>
              <a:rPr lang="en-JM" b="1" baseline="0" dirty="0" smtClean="0"/>
              <a:t> IN THE ANTITYPE? </a:t>
            </a:r>
            <a:endParaRPr lang="en-JM" b="1" dirty="0"/>
          </a:p>
        </p:txBody>
      </p:sp>
      <p:sp>
        <p:nvSpPr>
          <p:cNvPr id="4" name="Slide Number Placeholder 3"/>
          <p:cNvSpPr>
            <a:spLocks noGrp="1"/>
          </p:cNvSpPr>
          <p:nvPr>
            <p:ph type="sldNum" sz="quarter" idx="10"/>
          </p:nvPr>
        </p:nvSpPr>
        <p:spPr/>
        <p:txBody>
          <a:bodyPr/>
          <a:lstStyle/>
          <a:p>
            <a:fld id="{15BA061C-2EE2-479D-B54C-BD53D38BFF5F}" type="slidenum">
              <a:rPr lang="en-JM" smtClean="0"/>
              <a:t>18</a:t>
            </a:fld>
            <a:endParaRPr lang="en-JM"/>
          </a:p>
        </p:txBody>
      </p:sp>
    </p:spTree>
    <p:extLst>
      <p:ext uri="{BB962C8B-B14F-4D97-AF65-F5344CB8AC3E}">
        <p14:creationId xmlns:p14="http://schemas.microsoft.com/office/powerpoint/2010/main" val="476661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MIND MADE UP VIA CHOICE AND FORCED AND HARDENED AND SECURED FOR SATAN! Rev 14:10</a:t>
            </a:r>
            <a:r>
              <a:rPr lang="en-JM" baseline="0" dirty="0" smtClean="0"/>
              <a:t> _”without mixture” G194 </a:t>
            </a:r>
            <a:r>
              <a:rPr lang="en-JM" baseline="0" dirty="0" err="1" smtClean="0"/>
              <a:t>akratos</a:t>
            </a:r>
            <a:r>
              <a:rPr lang="en-JM" baseline="0" dirty="0" smtClean="0"/>
              <a:t> = </a:t>
            </a:r>
            <a:r>
              <a:rPr lang="en-JM" i="1" baseline="0" dirty="0" smtClean="0"/>
              <a:t>undiluted (</a:t>
            </a:r>
            <a:r>
              <a:rPr lang="en-JM" baseline="0" dirty="0" smtClean="0"/>
              <a:t>no mercy?). IOW no one (else) would be convinced to turn to God if they should die! Hmm mm! Help – us – Lord! “</a:t>
            </a:r>
            <a:r>
              <a:rPr lang="en-JM" sz="1200" b="1" dirty="0" smtClean="0"/>
              <a:t>in</a:t>
            </a:r>
            <a:r>
              <a:rPr lang="en-JM" sz="1200" dirty="0" smtClean="0"/>
              <a:t> </a:t>
            </a:r>
            <a:r>
              <a:rPr lang="en-JM" sz="1200" b="1" dirty="0" smtClean="0"/>
              <a:t>fear of death by starvation or by violence” Why? Death decree! </a:t>
            </a:r>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20</a:t>
            </a:fld>
            <a:endParaRPr lang="en-JM"/>
          </a:p>
        </p:txBody>
      </p:sp>
    </p:spTree>
    <p:extLst>
      <p:ext uri="{BB962C8B-B14F-4D97-AF65-F5344CB8AC3E}">
        <p14:creationId xmlns:p14="http://schemas.microsoft.com/office/powerpoint/2010/main" val="3693797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Quote on an angel hiding the saints in the final part of the battle…?</a:t>
            </a:r>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21</a:t>
            </a:fld>
            <a:endParaRPr lang="en-JM"/>
          </a:p>
        </p:txBody>
      </p:sp>
    </p:spTree>
    <p:extLst>
      <p:ext uri="{BB962C8B-B14F-4D97-AF65-F5344CB8AC3E}">
        <p14:creationId xmlns:p14="http://schemas.microsoft.com/office/powerpoint/2010/main" val="491872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If there is time a quick synopsis of the Mark of the Beast killing</a:t>
            </a:r>
            <a:r>
              <a:rPr lang="en-JM" baseline="0" dirty="0" smtClean="0"/>
              <a:t> deluge that will characterise the </a:t>
            </a:r>
            <a:r>
              <a:rPr lang="en-JM" b="1" i="1" baseline="0" dirty="0" smtClean="0"/>
              <a:t>final crisis </a:t>
            </a:r>
            <a:r>
              <a:rPr lang="en-JM" baseline="0" dirty="0" smtClean="0"/>
              <a:t>could be presented. French Revolution – Beast from the bottomless pit!! │Types – Antitypes to Ultimate Antitype: [1] </a:t>
            </a:r>
            <a:r>
              <a:rPr lang="en-JM" b="1" baseline="0" dirty="0" smtClean="0"/>
              <a:t>Early Church Persecution </a:t>
            </a:r>
            <a:r>
              <a:rPr lang="en-JM" baseline="0" dirty="0" smtClean="0"/>
              <a:t>– Death of the Apostles, etc, [2] </a:t>
            </a:r>
            <a:r>
              <a:rPr lang="en-JM" b="1" baseline="0" dirty="0" smtClean="0"/>
              <a:t>Roman persecution </a:t>
            </a:r>
            <a:r>
              <a:rPr lang="en-JM" baseline="0" dirty="0" smtClean="0"/>
              <a:t>– Nero etc. / Diocletian 303 – 313 A.D. [3] </a:t>
            </a:r>
            <a:r>
              <a:rPr lang="en-JM" b="1" baseline="0" dirty="0" smtClean="0"/>
              <a:t>Dark Ages</a:t>
            </a:r>
            <a:r>
              <a:rPr lang="en-JM" baseline="0" dirty="0" smtClean="0"/>
              <a:t> 538 – 1798 /\ </a:t>
            </a:r>
            <a:r>
              <a:rPr lang="en-JM" b="1" baseline="0" dirty="0" smtClean="0"/>
              <a:t>French Revolution – 1789 – 91-2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626892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JM" dirty="0" smtClean="0"/>
              <a:t>DIRECT FULFILLMENT OF JESUS’ PROPHECY: </a:t>
            </a:r>
            <a:r>
              <a:rPr lang="en-JM" u="sng" dirty="0" smtClean="0"/>
              <a:t>THE THREE ANGELS’ MESSAGES = THE GOSPEL</a:t>
            </a:r>
            <a:r>
              <a:rPr lang="en-JM" u="sng" baseline="0" dirty="0" smtClean="0"/>
              <a:t> OF THE KINGDOM / THE GOOD NEWS OF JESUS’ KINGDOM!</a:t>
            </a:r>
            <a:r>
              <a:rPr lang="en-JM" baseline="0" dirty="0" smtClean="0"/>
              <a:t> </a:t>
            </a:r>
            <a:r>
              <a:rPr lang="en-JM" sz="1200" b="1" i="0" u="none" strike="noStrike" kern="1200" baseline="0" dirty="0" smtClean="0">
                <a:solidFill>
                  <a:schemeClr val="tx1"/>
                </a:solidFill>
                <a:latin typeface="+mn-lt"/>
                <a:ea typeface="+mn-ea"/>
                <a:cs typeface="+mn-cs"/>
              </a:rPr>
              <a:t>Mat 24:13</a:t>
            </a:r>
            <a:r>
              <a:rPr lang="en-JM" sz="1200" b="0" i="0" u="none" strike="noStrike" kern="1200" baseline="0" dirty="0" smtClean="0">
                <a:solidFill>
                  <a:schemeClr val="tx1"/>
                </a:solidFill>
                <a:latin typeface="+mn-lt"/>
                <a:ea typeface="+mn-ea"/>
                <a:cs typeface="+mn-cs"/>
              </a:rPr>
              <a:t>  But he that shall endure unto the end, the same shall be saved. </a:t>
            </a:r>
            <a:r>
              <a:rPr lang="en-JM" sz="1200" b="1" i="0" u="sng" strike="noStrike" kern="1200" baseline="0" dirty="0" smtClean="0">
                <a:solidFill>
                  <a:schemeClr val="tx1"/>
                </a:solidFill>
                <a:latin typeface="+mn-lt"/>
                <a:ea typeface="+mn-ea"/>
                <a:cs typeface="+mn-cs"/>
              </a:rPr>
              <a:t>Mat 24:14</a:t>
            </a:r>
            <a:r>
              <a:rPr lang="en-JM" sz="1200" b="0" i="0" u="none" strike="noStrike" kern="1200" baseline="0" dirty="0" smtClean="0">
                <a:solidFill>
                  <a:schemeClr val="tx1"/>
                </a:solidFill>
                <a:latin typeface="+mn-lt"/>
                <a:ea typeface="+mn-ea"/>
                <a:cs typeface="+mn-cs"/>
              </a:rPr>
              <a:t>  And this gospel of the kingdom shall be preached in all the world for a witness unto all nations; and </a:t>
            </a:r>
            <a:r>
              <a:rPr lang="en-JM" sz="1200" b="1" i="0" u="sng" strike="noStrike" kern="1200" baseline="0" dirty="0" smtClean="0">
                <a:solidFill>
                  <a:schemeClr val="tx1"/>
                </a:solidFill>
                <a:latin typeface="+mn-lt"/>
                <a:ea typeface="+mn-ea"/>
                <a:cs typeface="+mn-cs"/>
              </a:rPr>
              <a:t>then shall the end come</a:t>
            </a:r>
            <a:r>
              <a:rPr lang="en-JM" sz="1200" b="0" i="0" u="none" strike="noStrike" kern="1200" baseline="0" dirty="0" smtClean="0">
                <a:solidFill>
                  <a:schemeClr val="tx1"/>
                </a:solidFill>
                <a:latin typeface="+mn-lt"/>
                <a:ea typeface="+mn-ea"/>
                <a:cs typeface="+mn-cs"/>
              </a:rPr>
              <a:t>. │</a:t>
            </a:r>
            <a:r>
              <a:rPr lang="en-JM" sz="1200" b="1" i="0" u="none" strike="noStrike" kern="1200" baseline="0" dirty="0" smtClean="0">
                <a:solidFill>
                  <a:schemeClr val="tx1"/>
                </a:solidFill>
                <a:latin typeface="+mn-lt"/>
                <a:ea typeface="+mn-ea"/>
                <a:cs typeface="+mn-cs"/>
              </a:rPr>
              <a:t>Mat 13:30</a:t>
            </a:r>
            <a:r>
              <a:rPr lang="en-JM" sz="1200" b="0" i="0" u="none" strike="noStrike" kern="1200" baseline="0" dirty="0" smtClean="0">
                <a:solidFill>
                  <a:schemeClr val="tx1"/>
                </a:solidFill>
                <a:latin typeface="+mn-lt"/>
                <a:ea typeface="+mn-ea"/>
                <a:cs typeface="+mn-cs"/>
              </a:rPr>
              <a:t>  Let both grow together until the harvest: and in the time of harvest I will say to the reapers, Gather ye together first the tares, and bind them in bundles to burn them: but gather the wheat into my barn. (Interesting / sounds like Rev. turns it the other way around(?) Hmm. │</a:t>
            </a:r>
            <a:r>
              <a:rPr lang="en-JM" sz="1200" b="1" i="0" u="sng" strike="noStrike" kern="1200" baseline="0" dirty="0" smtClean="0">
                <a:solidFill>
                  <a:schemeClr val="tx1"/>
                </a:solidFill>
                <a:latin typeface="+mn-lt"/>
                <a:ea typeface="+mn-ea"/>
                <a:cs typeface="+mn-cs"/>
              </a:rPr>
              <a:t>READ VERSES 17 -</a:t>
            </a:r>
            <a:endParaRPr lang="en-JM" b="1" u="sng" dirty="0" smtClean="0"/>
          </a:p>
        </p:txBody>
      </p:sp>
      <p:sp>
        <p:nvSpPr>
          <p:cNvPr id="4" name="Slide Number Placeholder 3"/>
          <p:cNvSpPr>
            <a:spLocks noGrp="1"/>
          </p:cNvSpPr>
          <p:nvPr>
            <p:ph type="sldNum" sz="quarter" idx="10"/>
          </p:nvPr>
        </p:nvSpPr>
        <p:spPr/>
        <p:txBody>
          <a:bodyPr/>
          <a:lstStyle/>
          <a:p>
            <a:fld id="{15BA061C-2EE2-479D-B54C-BD53D38BFF5F}" type="slidenum">
              <a:rPr lang="en-JM" smtClean="0"/>
              <a:t>22</a:t>
            </a:fld>
            <a:endParaRPr lang="en-JM"/>
          </a:p>
        </p:txBody>
      </p:sp>
    </p:spTree>
    <p:extLst>
      <p:ext uri="{BB962C8B-B14F-4D97-AF65-F5344CB8AC3E}">
        <p14:creationId xmlns:p14="http://schemas.microsoft.com/office/powerpoint/2010/main" val="35615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DELINEATE AND</a:t>
            </a:r>
            <a:r>
              <a:rPr lang="en-JM" baseline="0" dirty="0" smtClean="0"/>
              <a:t> OR CLARIFY THE FIVE (5) AREAS OF VICTORY: </a:t>
            </a:r>
            <a:r>
              <a:rPr lang="en-JM" b="1" i="1" baseline="0" dirty="0" smtClean="0"/>
              <a:t>BEAST – IMAGE – MARK – NUMBER - NAME</a:t>
            </a:r>
            <a:r>
              <a:rPr lang="en-JM" baseline="0" dirty="0" smtClean="0"/>
              <a:t> </a:t>
            </a:r>
            <a:r>
              <a:rPr lang="en-JM" baseline="0" dirty="0" smtClean="0"/>
              <a:t>│Revelation 13:1, etc. NAMES: VICARIUS FILII DEI / BASILEUS / ROMIITI / LATEINOS /  </a:t>
            </a:r>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23</a:t>
            </a:fld>
            <a:endParaRPr lang="en-JM"/>
          </a:p>
        </p:txBody>
      </p:sp>
    </p:spTree>
    <p:extLst>
      <p:ext uri="{BB962C8B-B14F-4D97-AF65-F5344CB8AC3E}">
        <p14:creationId xmlns:p14="http://schemas.microsoft.com/office/powerpoint/2010/main" val="2190518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i="1" u="sng" dirty="0" smtClean="0"/>
              <a:t>beheaded</a:t>
            </a:r>
            <a:r>
              <a:rPr lang="en-JM" dirty="0" smtClean="0"/>
              <a:t> = KILLED AS THEY WERE! </a:t>
            </a:r>
            <a:r>
              <a:rPr lang="en-JM" dirty="0" smtClean="0"/>
              <a:t>│ </a:t>
            </a:r>
            <a:r>
              <a:rPr lang="en-JM" u="sng" dirty="0" smtClean="0"/>
              <a:t>ELUCIDATE</a:t>
            </a:r>
            <a:r>
              <a:rPr lang="en-JM" dirty="0" smtClean="0"/>
              <a:t>! </a:t>
            </a:r>
            <a:r>
              <a:rPr lang="en-JM" b="1" u="sng" dirty="0" smtClean="0"/>
              <a:t>SO MUCH INFORMATION IS PACKED INTO THIS VERSE!! </a:t>
            </a:r>
            <a:r>
              <a:rPr lang="en-JM" b="1" u="none" dirty="0" smtClean="0"/>
              <a:t>WOW! THIS IS SO ABSOLUTELY CLEAR – IT’S </a:t>
            </a:r>
            <a:r>
              <a:rPr lang="en-JM" b="1" u="sng" dirty="0" smtClean="0"/>
              <a:t>NOT</a:t>
            </a:r>
            <a:r>
              <a:rPr lang="en-JM" b="1" u="none" dirty="0" smtClean="0"/>
              <a:t> TALKING ABOUT ANY OTHER TIME THAN THE FINAL CRISIS / BATTLE – THE MARK OF THE BEAST…</a:t>
            </a:r>
            <a:endParaRPr lang="en-JM" u="sng" dirty="0"/>
          </a:p>
        </p:txBody>
      </p:sp>
      <p:sp>
        <p:nvSpPr>
          <p:cNvPr id="4" name="Slide Number Placeholder 3"/>
          <p:cNvSpPr>
            <a:spLocks noGrp="1"/>
          </p:cNvSpPr>
          <p:nvPr>
            <p:ph type="sldNum" sz="quarter" idx="10"/>
          </p:nvPr>
        </p:nvSpPr>
        <p:spPr/>
        <p:txBody>
          <a:bodyPr/>
          <a:lstStyle/>
          <a:p>
            <a:fld id="{15BA061C-2EE2-479D-B54C-BD53D38BFF5F}" type="slidenum">
              <a:rPr lang="en-JM" smtClean="0"/>
              <a:t>24</a:t>
            </a:fld>
            <a:endParaRPr lang="en-JM"/>
          </a:p>
        </p:txBody>
      </p:sp>
    </p:spTree>
    <p:extLst>
      <p:ext uri="{BB962C8B-B14F-4D97-AF65-F5344CB8AC3E}">
        <p14:creationId xmlns:p14="http://schemas.microsoft.com/office/powerpoint/2010/main" val="2717219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u="sng" dirty="0" smtClean="0"/>
              <a:t>NOTE VERY WELL</a:t>
            </a:r>
            <a:r>
              <a:rPr lang="en-JM" b="1" u="none" dirty="0" smtClean="0"/>
              <a:t>: </a:t>
            </a:r>
            <a:r>
              <a:rPr lang="en-JM" b="1" dirty="0" smtClean="0"/>
              <a:t>THIS IS OBVIOUSLY SPEAKING OF</a:t>
            </a:r>
            <a:r>
              <a:rPr lang="en-JM" b="1" baseline="0" dirty="0" smtClean="0"/>
              <a:t> THE SAINTS THAT ARE LEFT / HAD NOT BEEN KILLED IN THE MASSIVE DELUGE / BEHEADING / THOSE WHO WOULD BE IN THE “Time of Jacob’s Trouble” – </a:t>
            </a:r>
            <a:r>
              <a:rPr lang="en-JM" b="1" u="sng" baseline="0" dirty="0" smtClean="0"/>
              <a:t>the 144,000 WHO WOULD HAVE A DEATH SENTENCE OVER THEIR HEADS AT THAT TIME </a:t>
            </a:r>
            <a:r>
              <a:rPr lang="en-JM" b="1" baseline="0" dirty="0" smtClean="0"/>
              <a:t>– THEY HAVE STOOD THE TEST AND </a:t>
            </a:r>
            <a:r>
              <a:rPr lang="en-JM" b="1" u="sng" baseline="0" dirty="0" smtClean="0"/>
              <a:t>NOT</a:t>
            </a:r>
            <a:r>
              <a:rPr lang="en-JM" b="1" baseline="0" dirty="0" smtClean="0"/>
              <a:t> SINNED WHEN JESUS WAS NO LONGER MEDIATING IN THE SANCTUARY / THE SEVEN LAST PLAGUES ARE FALLING / THEY HAVE VINDICATED GOD’S CHARACTER!!! THEY CANNOT BE KILLED BY THE ENEMY BECAUSE THEY WILL BE THE ONES WHO ARE “ALIVE AND REMAIN”!!! THIS COMPLETELY SYNCHRONIZES WITH THE QUOTE FROM THE PROPHET!</a:t>
            </a:r>
            <a:endParaRPr lang="en-JM" b="1" dirty="0"/>
          </a:p>
        </p:txBody>
      </p:sp>
      <p:sp>
        <p:nvSpPr>
          <p:cNvPr id="4" name="Slide Number Placeholder 3"/>
          <p:cNvSpPr>
            <a:spLocks noGrp="1"/>
          </p:cNvSpPr>
          <p:nvPr>
            <p:ph type="sldNum" sz="quarter" idx="10"/>
          </p:nvPr>
        </p:nvSpPr>
        <p:spPr/>
        <p:txBody>
          <a:bodyPr/>
          <a:lstStyle/>
          <a:p>
            <a:fld id="{15BA061C-2EE2-479D-B54C-BD53D38BFF5F}" type="slidenum">
              <a:rPr lang="en-JM" smtClean="0"/>
              <a:t>25</a:t>
            </a:fld>
            <a:endParaRPr lang="en-JM"/>
          </a:p>
        </p:txBody>
      </p:sp>
    </p:spTree>
    <p:extLst>
      <p:ext uri="{BB962C8B-B14F-4D97-AF65-F5344CB8AC3E}">
        <p14:creationId xmlns:p14="http://schemas.microsoft.com/office/powerpoint/2010/main" val="1787249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a:t>
            </a:r>
            <a:r>
              <a:rPr lang="en-JM" sz="1200" b="1" u="sng" dirty="0" smtClean="0">
                <a:solidFill>
                  <a:srgbClr val="FF0000"/>
                </a:solidFill>
              </a:rPr>
              <a:t>this time</a:t>
            </a:r>
            <a:r>
              <a:rPr lang="en-JM" sz="1200" b="1" u="none" dirty="0" smtClean="0">
                <a:solidFill>
                  <a:srgbClr val="FF0000"/>
                </a:solidFill>
              </a:rPr>
              <a:t>” – Special time = the “Time of Jacob’s Trouble” – the clarification is right in the quote itself!</a:t>
            </a:r>
            <a:r>
              <a:rPr lang="en-JM" sz="1200" b="1" u="none" baseline="0" dirty="0" smtClean="0">
                <a:solidFill>
                  <a:srgbClr val="FF0000"/>
                </a:solidFill>
              </a:rPr>
              <a:t> /\ THIS IS SAYING THAT THOSE WHO HAD DIED IN THE CONFLICT – MARTYRS FOR CHRIST JESUS! – THEIR SHED BLOOD WAS AS SEED “</a:t>
            </a:r>
            <a:r>
              <a:rPr lang="en-JM" sz="1200" b="1" i="1" u="sng" baseline="0" dirty="0" smtClean="0">
                <a:solidFill>
                  <a:srgbClr val="FF0000"/>
                </a:solidFill>
              </a:rPr>
              <a:t>To yield a harvest for God”!!</a:t>
            </a:r>
            <a:r>
              <a:rPr lang="en-JM" sz="1200" b="1" i="1" u="none" baseline="0" dirty="0" smtClean="0">
                <a:solidFill>
                  <a:srgbClr val="FF0000"/>
                </a:solidFill>
              </a:rPr>
              <a:t> /\ </a:t>
            </a:r>
            <a:r>
              <a:rPr lang="en-JM" sz="1200" b="1" i="0" u="none" baseline="0" dirty="0" smtClean="0">
                <a:solidFill>
                  <a:srgbClr val="FF0000"/>
                </a:solidFill>
              </a:rPr>
              <a:t>IF ANY SAINT WOULD DIE AT </a:t>
            </a:r>
            <a:r>
              <a:rPr lang="en-JM" sz="1200" b="1" i="0" u="sng" baseline="0" dirty="0" smtClean="0">
                <a:solidFill>
                  <a:srgbClr val="FF0000"/>
                </a:solidFill>
              </a:rPr>
              <a:t>THIS TIME</a:t>
            </a:r>
            <a:r>
              <a:rPr lang="en-JM" sz="1200" b="1" i="0" u="none" baseline="0" dirty="0" smtClean="0">
                <a:solidFill>
                  <a:srgbClr val="FF0000"/>
                </a:solidFill>
              </a:rPr>
              <a:t> THERE’D BE NO HARVEST – WHY?? PROBATION - HAD – CLOSED! / EVERYONE HAD MADE THEIR CHOICE FOR OR AGAINST GOD (the “for God” includes the ones martyred!) </a:t>
            </a:r>
            <a:r>
              <a:rPr lang="en-JM" sz="1200" b="1" i="0" u="none" baseline="0" dirty="0" smtClean="0">
                <a:solidFill>
                  <a:srgbClr val="FF0000"/>
                </a:solidFill>
              </a:rPr>
              <a:t>│  </a:t>
            </a:r>
            <a:r>
              <a:rPr lang="en-JM" sz="1200" b="1" i="1" u="sng" dirty="0" smtClean="0">
                <a:solidFill>
                  <a:srgbClr val="FF0000"/>
                </a:solidFill>
              </a:rPr>
              <a:t>*What martyrs could the Prophet be speaking of – other than those who were beheaded for the Word of God and for the testimony they held, as mentioned in Revelation 20:4? TRULY,</a:t>
            </a:r>
            <a:r>
              <a:rPr lang="en-JM" sz="1200" b="1" i="1" u="sng" baseline="0" dirty="0" smtClean="0">
                <a:solidFill>
                  <a:srgbClr val="FF0000"/>
                </a:solidFill>
              </a:rPr>
              <a:t> THEY HAD BEEN FAITHFUL AND TRUE WITNESSES! Despite the opposition of the entire world! </a:t>
            </a:r>
            <a:r>
              <a:rPr lang="en-JM" sz="1200" b="1" i="1" u="sng" baseline="0" dirty="0" smtClean="0">
                <a:solidFill>
                  <a:srgbClr val="FF0000"/>
                </a:solidFill>
              </a:rPr>
              <a:t>│ </a:t>
            </a:r>
            <a:r>
              <a:rPr lang="en-JM" sz="1200" b="1" i="1" u="sng" baseline="0" dirty="0" smtClean="0">
                <a:solidFill>
                  <a:srgbClr val="FF0000"/>
                </a:solidFill>
              </a:rPr>
              <a:t>TYPE – MEETS – ANTITYPE – PERFECTLY – IN – THIS – SCENARIO</a:t>
            </a:r>
            <a:r>
              <a:rPr lang="en-JM" sz="1200" b="1" i="1" u="sng" baseline="0" dirty="0" smtClean="0">
                <a:solidFill>
                  <a:srgbClr val="FF0000"/>
                </a:solidFill>
              </a:rPr>
              <a:t>!!</a:t>
            </a:r>
            <a:r>
              <a:rPr lang="en-JM" sz="1200" b="1" i="1" u="none" baseline="0" dirty="0" smtClean="0">
                <a:solidFill>
                  <a:srgbClr val="FF0000"/>
                </a:solidFill>
              </a:rPr>
              <a:t> In the typical scenario many escaped with their lives! Taken out of the reach of the hands of the serpent!</a:t>
            </a:r>
            <a:endParaRPr lang="en-JM" i="0" u="none" dirty="0"/>
          </a:p>
        </p:txBody>
      </p:sp>
      <p:sp>
        <p:nvSpPr>
          <p:cNvPr id="4" name="Slide Number Placeholder 3"/>
          <p:cNvSpPr>
            <a:spLocks noGrp="1"/>
          </p:cNvSpPr>
          <p:nvPr>
            <p:ph type="sldNum" sz="quarter" idx="10"/>
          </p:nvPr>
        </p:nvSpPr>
        <p:spPr/>
        <p:txBody>
          <a:bodyPr/>
          <a:lstStyle/>
          <a:p>
            <a:fld id="{15BA061C-2EE2-479D-B54C-BD53D38BFF5F}" type="slidenum">
              <a:rPr lang="en-JM" smtClean="0"/>
              <a:t>26</a:t>
            </a:fld>
            <a:endParaRPr lang="en-JM"/>
          </a:p>
        </p:txBody>
      </p:sp>
    </p:spTree>
    <p:extLst>
      <p:ext uri="{BB962C8B-B14F-4D97-AF65-F5344CB8AC3E}">
        <p14:creationId xmlns:p14="http://schemas.microsoft.com/office/powerpoint/2010/main" val="794325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They had entered the Most Holy Place with Jesus, done the corresponding work that was necessary and put on the white robe of Christ’s righteousness!!!!!!!</a:t>
            </a:r>
          </a:p>
          <a:p>
            <a:r>
              <a:rPr lang="en-JM" dirty="0" smtClean="0"/>
              <a:t>What does that sound like? Answer: The time of Jacob’s struggle. CLOSE OF PROBATION / 7</a:t>
            </a:r>
            <a:r>
              <a:rPr lang="en-JM" baseline="0" dirty="0" smtClean="0"/>
              <a:t> LAST PLAGUES…</a:t>
            </a:r>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28</a:t>
            </a:fld>
            <a:endParaRPr lang="en-JM"/>
          </a:p>
        </p:txBody>
      </p:sp>
    </p:spTree>
    <p:extLst>
      <p:ext uri="{BB962C8B-B14F-4D97-AF65-F5344CB8AC3E}">
        <p14:creationId xmlns:p14="http://schemas.microsoft.com/office/powerpoint/2010/main" val="1182955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They had entered the Most Holy Place with Jesus, done the corresponding work that was necessary and put on the white robe of Christ’s righteousness!!!!!!!</a:t>
            </a:r>
          </a:p>
          <a:p>
            <a:r>
              <a:rPr lang="en-JM" dirty="0" smtClean="0"/>
              <a:t>What does that sound like? Answer: The time of Jacob’s struggle.</a:t>
            </a:r>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29</a:t>
            </a:fld>
            <a:endParaRPr lang="en-JM"/>
          </a:p>
        </p:txBody>
      </p:sp>
    </p:spTree>
    <p:extLst>
      <p:ext uri="{BB962C8B-B14F-4D97-AF65-F5344CB8AC3E}">
        <p14:creationId xmlns:p14="http://schemas.microsoft.com/office/powerpoint/2010/main" val="602570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The Time of Jacob's Trouble – No saint can or will be killed at that time – the “wrestling” will be regarding whether or not they have any spot </a:t>
            </a:r>
            <a:r>
              <a:rPr lang="en-JM" b="1" dirty="0" err="1" smtClean="0"/>
              <a:t>orstain</a:t>
            </a:r>
            <a:r>
              <a:rPr lang="en-JM" b="1" dirty="0" smtClean="0"/>
              <a:t> of sin on their record / whether they are right with God / to receive said assurance of God’s favour or blessing.</a:t>
            </a:r>
            <a:r>
              <a:rPr lang="en-JM" b="1" baseline="0" dirty="0" smtClean="0"/>
              <a:t> Hmm mm.</a:t>
            </a:r>
            <a:r>
              <a:rPr lang="en-JM" b="1" dirty="0" smtClean="0"/>
              <a:t> </a:t>
            </a:r>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30</a:t>
            </a:fld>
            <a:endParaRPr lang="en-JM"/>
          </a:p>
        </p:txBody>
      </p:sp>
    </p:spTree>
    <p:extLst>
      <p:ext uri="{BB962C8B-B14F-4D97-AF65-F5344CB8AC3E}">
        <p14:creationId xmlns:p14="http://schemas.microsoft.com/office/powerpoint/2010/main" val="1866983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JM" b="1" u="sng" dirty="0" smtClean="0"/>
              <a:t>Hebrews 11:36-40</a:t>
            </a:r>
            <a:r>
              <a:rPr lang="en-JM" b="1" u="none" dirty="0" smtClean="0"/>
              <a:t> </a:t>
            </a:r>
            <a:r>
              <a:rPr lang="en-JM" sz="1200" b="0" i="0" kern="1200" dirty="0" smtClean="0">
                <a:solidFill>
                  <a:schemeClr val="tx1"/>
                </a:solidFill>
                <a:effectLst/>
                <a:latin typeface="+mn-lt"/>
                <a:ea typeface="+mn-ea"/>
                <a:cs typeface="+mn-cs"/>
              </a:rPr>
              <a:t>36 And others had trial of cruel mockings and scourgings, yea, moreover of bonds and imprisonment:</a:t>
            </a:r>
            <a:r>
              <a:rPr lang="en-JM" sz="1200" b="0" i="0" kern="1200" baseline="0" dirty="0" smtClean="0">
                <a:solidFill>
                  <a:schemeClr val="tx1"/>
                </a:solidFill>
                <a:effectLst/>
                <a:latin typeface="+mn-lt"/>
                <a:ea typeface="+mn-ea"/>
                <a:cs typeface="+mn-cs"/>
              </a:rPr>
              <a:t> </a:t>
            </a:r>
            <a:r>
              <a:rPr lang="en-JM" sz="1200" b="0" i="0" kern="1200" dirty="0" smtClean="0">
                <a:solidFill>
                  <a:schemeClr val="tx1"/>
                </a:solidFill>
                <a:effectLst/>
                <a:latin typeface="+mn-lt"/>
                <a:ea typeface="+mn-ea"/>
                <a:cs typeface="+mn-cs"/>
              </a:rPr>
              <a:t>37 They were stoned, they were sawn asunder, were tempted, were slain with the sword: they wandered about in sheepskins and goatskins; being destitute, afflicted, tormented; 38 (Of whom the world was not worthy:) they wandered in deserts, and in mountains, and in dens and caves of the earth. </a:t>
            </a:r>
            <a:r>
              <a:rPr lang="en-JM" dirty="0" smtClean="0"/>
              <a:t> </a:t>
            </a:r>
            <a:r>
              <a:rPr lang="en-JM" sz="1200" b="1" i="0" kern="1200" baseline="30000" dirty="0" smtClean="0">
                <a:solidFill>
                  <a:schemeClr val="tx1"/>
                </a:solidFill>
                <a:effectLst/>
                <a:latin typeface="+mn-lt"/>
                <a:ea typeface="+mn-ea"/>
                <a:cs typeface="+mn-cs"/>
              </a:rPr>
              <a:t>39 </a:t>
            </a:r>
            <a:r>
              <a:rPr lang="en-JM" sz="1200" b="0" i="0" kern="1200" dirty="0" smtClean="0">
                <a:solidFill>
                  <a:schemeClr val="tx1"/>
                </a:solidFill>
                <a:effectLst/>
                <a:latin typeface="+mn-lt"/>
                <a:ea typeface="+mn-ea"/>
                <a:cs typeface="+mn-cs"/>
              </a:rPr>
              <a:t>And these all, having obtained a good report through faith, received not the promise:</a:t>
            </a:r>
          </a:p>
          <a:p>
            <a:r>
              <a:rPr lang="en-JM" sz="1200" b="1" i="0" kern="1200" baseline="30000" dirty="0" smtClean="0">
                <a:solidFill>
                  <a:schemeClr val="tx1"/>
                </a:solidFill>
                <a:effectLst/>
                <a:latin typeface="+mn-lt"/>
                <a:ea typeface="+mn-ea"/>
                <a:cs typeface="+mn-cs"/>
              </a:rPr>
              <a:t>40 </a:t>
            </a:r>
            <a:r>
              <a:rPr lang="en-JM" sz="1200" b="0" i="0" kern="1200" dirty="0" smtClean="0">
                <a:solidFill>
                  <a:schemeClr val="tx1"/>
                </a:solidFill>
                <a:effectLst/>
                <a:latin typeface="+mn-lt"/>
                <a:ea typeface="+mn-ea"/>
                <a:cs typeface="+mn-cs"/>
              </a:rPr>
              <a:t>God having provided some better thing for us, that they without us should not be made perfect. </a:t>
            </a:r>
            <a:r>
              <a:rPr lang="en-JM" sz="1200" b="0" i="0" kern="1200" dirty="0" smtClean="0">
                <a:solidFill>
                  <a:schemeClr val="tx1"/>
                </a:solidFill>
                <a:effectLst/>
                <a:latin typeface="+mn-lt"/>
                <a:ea typeface="+mn-ea"/>
                <a:cs typeface="+mn-cs"/>
              </a:rPr>
              <a:t>│</a:t>
            </a:r>
            <a:r>
              <a:rPr lang="en-JM" sz="1200" b="1" i="0" u="sng" kern="1200" dirty="0" smtClean="0">
                <a:solidFill>
                  <a:schemeClr val="tx1"/>
                </a:solidFill>
                <a:effectLst/>
                <a:latin typeface="+mn-lt"/>
                <a:ea typeface="+mn-ea"/>
                <a:cs typeface="+mn-cs"/>
              </a:rPr>
              <a:t>THIS</a:t>
            </a:r>
            <a:r>
              <a:rPr lang="en-JM" sz="1200" b="1" i="0" u="sng" kern="1200" baseline="0" dirty="0" smtClean="0">
                <a:solidFill>
                  <a:schemeClr val="tx1"/>
                </a:solidFill>
                <a:effectLst/>
                <a:latin typeface="+mn-lt"/>
                <a:ea typeface="+mn-ea"/>
                <a:cs typeface="+mn-cs"/>
              </a:rPr>
              <a:t> – IS -</a:t>
            </a:r>
            <a:r>
              <a:rPr lang="en-JM" sz="1200" b="1" i="0" u="sng" kern="1200" dirty="0" smtClean="0">
                <a:solidFill>
                  <a:schemeClr val="tx1"/>
                </a:solidFill>
                <a:effectLst/>
                <a:latin typeface="+mn-lt"/>
                <a:ea typeface="+mn-ea"/>
                <a:cs typeface="+mn-cs"/>
              </a:rPr>
              <a:t> ABSOLUTELY – KEY!! </a:t>
            </a:r>
            <a:r>
              <a:rPr lang="en-JM" sz="1200" b="0" i="0" kern="1200" dirty="0" smtClean="0">
                <a:solidFill>
                  <a:schemeClr val="tx1"/>
                </a:solidFill>
                <a:effectLst/>
                <a:latin typeface="+mn-lt"/>
                <a:ea typeface="+mn-ea"/>
                <a:cs typeface="+mn-cs"/>
              </a:rPr>
              <a:t>“</a:t>
            </a:r>
            <a:r>
              <a:rPr lang="en-JM" sz="1200" b="1" u="sng" dirty="0" smtClean="0">
                <a:solidFill>
                  <a:srgbClr val="FFFF00"/>
                </a:solidFill>
              </a:rPr>
              <a:t>as did the martyrs before them”. QUESTION: Which “martyrs before them” could the Prophet be speaking of here?...?</a:t>
            </a:r>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31</a:t>
            </a:fld>
            <a:endParaRPr lang="en-JM"/>
          </a:p>
        </p:txBody>
      </p:sp>
    </p:spTree>
    <p:extLst>
      <p:ext uri="{BB962C8B-B14F-4D97-AF65-F5344CB8AC3E}">
        <p14:creationId xmlns:p14="http://schemas.microsoft.com/office/powerpoint/2010/main" val="1002088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What happens JUST BEFORE</a:t>
            </a:r>
            <a:r>
              <a:rPr lang="en-JM" baseline="0" dirty="0" smtClean="0"/>
              <a:t> CHRIST’S COMING? 7 LAST PLAGUES HAPPENING AND A DEATH DECREE IS GIVEN AGAINST THE LIVING SAINTS (THE 144,000). No saint of God can or could die at this time – for a </a:t>
            </a:r>
            <a:r>
              <a:rPr lang="en-JM" baseline="0" dirty="0" smtClean="0"/>
              <a:t>number </a:t>
            </a:r>
            <a:r>
              <a:rPr lang="en-JM" baseline="0" dirty="0" smtClean="0"/>
              <a:t>of reasons . As stated in quotes / also because the Bible prophecy that says “we that are alive and remain” must be fulfilled! (See 1 Thess. 4:16, 17) Any death of any saints (and there will be myriads) – </a:t>
            </a:r>
            <a:r>
              <a:rPr lang="en-JM" b="1" u="sng" baseline="0" dirty="0" smtClean="0"/>
              <a:t>MUST</a:t>
            </a:r>
            <a:r>
              <a:rPr lang="en-JM" baseline="0" dirty="0" smtClean="0"/>
              <a:t> come </a:t>
            </a:r>
            <a:r>
              <a:rPr lang="en-JM" b="1" u="sng" baseline="0" dirty="0" smtClean="0"/>
              <a:t>BEFORE</a:t>
            </a:r>
            <a:r>
              <a:rPr lang="en-JM" baseline="0" dirty="0" smtClean="0"/>
              <a:t> </a:t>
            </a:r>
            <a:r>
              <a:rPr lang="en-JM" baseline="0" dirty="0" smtClean="0"/>
              <a:t>the </a:t>
            </a:r>
            <a:r>
              <a:rPr lang="en-JM" u="sng" baseline="0" dirty="0" smtClean="0"/>
              <a:t>Time of Jacob’s </a:t>
            </a:r>
            <a:r>
              <a:rPr lang="en-JM" u="sng" baseline="0" dirty="0" smtClean="0"/>
              <a:t>Trouble</a:t>
            </a:r>
            <a:r>
              <a:rPr lang="en-JM" u="none" baseline="0" dirty="0" smtClean="0"/>
              <a:t>! After all – those who will be untouchable by death at that time will be tested as </a:t>
            </a:r>
            <a:r>
              <a:rPr lang="en-JM" u="none" baseline="0" dirty="0" err="1" smtClean="0"/>
              <a:t>Jod</a:t>
            </a:r>
            <a:r>
              <a:rPr lang="en-JM" u="none" baseline="0" dirty="0" smtClean="0"/>
              <a:t> was (Job antitypes) – but will not sin / on the contrary, </a:t>
            </a:r>
            <a:r>
              <a:rPr lang="en-JM" b="1" u="none" baseline="0" dirty="0" smtClean="0"/>
              <a:t>vindicate God’s Character!!!!!!! </a:t>
            </a:r>
            <a:r>
              <a:rPr lang="en-JM" b="0" u="none" baseline="0" dirty="0" smtClean="0"/>
              <a:t>WHO – ARE – THEY?</a:t>
            </a:r>
            <a:endParaRPr lang="en-JM" b="1" u="none" dirty="0"/>
          </a:p>
        </p:txBody>
      </p:sp>
      <p:sp>
        <p:nvSpPr>
          <p:cNvPr id="4" name="Slide Number Placeholder 3"/>
          <p:cNvSpPr>
            <a:spLocks noGrp="1"/>
          </p:cNvSpPr>
          <p:nvPr>
            <p:ph type="sldNum" sz="quarter" idx="10"/>
          </p:nvPr>
        </p:nvSpPr>
        <p:spPr/>
        <p:txBody>
          <a:bodyPr/>
          <a:lstStyle/>
          <a:p>
            <a:fld id="{15BA061C-2EE2-479D-B54C-BD53D38BFF5F}" type="slidenum">
              <a:rPr lang="en-JM" smtClean="0"/>
              <a:t>32</a:t>
            </a:fld>
            <a:endParaRPr lang="en-JM"/>
          </a:p>
        </p:txBody>
      </p:sp>
    </p:spTree>
    <p:extLst>
      <p:ext uri="{BB962C8B-B14F-4D97-AF65-F5344CB8AC3E}">
        <p14:creationId xmlns:p14="http://schemas.microsoft.com/office/powerpoint/2010/main" val="679849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Kill God’s people they did in the Dark Ages – But they were not </a:t>
            </a:r>
            <a:r>
              <a:rPr lang="en-JM" b="1" dirty="0" smtClean="0"/>
              <a:t>“hated of all nations”</a:t>
            </a:r>
            <a:r>
              <a:rPr lang="en-JM" dirty="0" smtClean="0"/>
              <a:t> (how is that fact proven?) </a:t>
            </a:r>
          </a:p>
          <a:p>
            <a:endParaRPr lang="en-JM" dirty="0" smtClean="0"/>
          </a:p>
          <a:p>
            <a:r>
              <a:rPr lang="en-JM" dirty="0" smtClean="0"/>
              <a:t>Wars:</a:t>
            </a:r>
            <a:r>
              <a:rPr lang="en-JM" baseline="0" dirty="0" smtClean="0"/>
              <a:t> Many, but only two (2) were categorized as “World War” = WW1 (1914 – 18 Kaiser Wilhelm OC “The Kaiser” = Germany) &amp; WW2 (1939 – 1945 {the USA entered the war in 1943} Hitler AC “The Fuhrer”)  </a:t>
            </a:r>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3</a:t>
            </a:fld>
            <a:endParaRPr lang="en-JM"/>
          </a:p>
        </p:txBody>
      </p:sp>
    </p:spTree>
    <p:extLst>
      <p:ext uri="{BB962C8B-B14F-4D97-AF65-F5344CB8AC3E}">
        <p14:creationId xmlns:p14="http://schemas.microsoft.com/office/powerpoint/2010/main" val="688611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Hallelujah!!!</a:t>
            </a:r>
            <a:r>
              <a:rPr lang="en-JM" baseline="0" dirty="0" smtClean="0"/>
              <a:t> Praise the Lord</a:t>
            </a:r>
            <a:r>
              <a:rPr lang="en-JM" baseline="0" dirty="0" smtClean="0"/>
              <a:t>!!! </a:t>
            </a:r>
            <a:r>
              <a:rPr lang="en-JM" b="1" baseline="0" dirty="0" smtClean="0"/>
              <a:t>THROUGH JACOB’S TROUBLE / STRUGGLE / WRESTLING UNTIL ALMOST DAYBREAK – </a:t>
            </a:r>
            <a:r>
              <a:rPr lang="en-JM" b="1" u="sng" baseline="0" dirty="0" smtClean="0"/>
              <a:t>HE – DID – NOT – DIE</a:t>
            </a:r>
            <a:r>
              <a:rPr lang="en-JM" b="1" baseline="0" dirty="0" smtClean="0"/>
              <a:t>!! RATHER, BECAUSE HE </a:t>
            </a:r>
            <a:r>
              <a:rPr lang="en-JM" b="1" u="sng" baseline="0" dirty="0" smtClean="0"/>
              <a:t>PREVAILED</a:t>
            </a:r>
            <a:r>
              <a:rPr lang="en-JM" b="1" u="none" baseline="0" dirty="0" smtClean="0"/>
              <a:t> HE RECEIVED A BLESSING – A NAME CHANGE!! FROM SUPPLANTER (or “heel catcher”) TO  ISRAEL = “He will rule as God”. </a:t>
            </a:r>
            <a:r>
              <a:rPr lang="en-JM" b="1" u="sng" baseline="0" dirty="0" smtClean="0"/>
              <a:t>TYPE MUST BE FULFLLED IN ANTITYPE!!</a:t>
            </a:r>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33</a:t>
            </a:fld>
            <a:endParaRPr lang="en-JM"/>
          </a:p>
        </p:txBody>
      </p:sp>
    </p:spTree>
    <p:extLst>
      <p:ext uri="{BB962C8B-B14F-4D97-AF65-F5344CB8AC3E}">
        <p14:creationId xmlns:p14="http://schemas.microsoft.com/office/powerpoint/2010/main" val="3822855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u="sng" dirty="0" smtClean="0"/>
              <a:t>YET ANOTHER KEY PHRASE: </a:t>
            </a:r>
            <a:r>
              <a:rPr lang="en-JM" dirty="0" smtClean="0"/>
              <a:t>“</a:t>
            </a:r>
            <a:r>
              <a:rPr lang="en-JM" sz="1200" b="1" u="sng" dirty="0" smtClean="0">
                <a:solidFill>
                  <a:srgbClr val="FFFF00"/>
                </a:solidFill>
              </a:rPr>
              <a:t>then shall the end come”.</a:t>
            </a:r>
            <a:r>
              <a:rPr lang="en-JM" sz="1200" b="1" u="none" dirty="0" smtClean="0">
                <a:solidFill>
                  <a:srgbClr val="FFFF00"/>
                </a:solidFill>
              </a:rPr>
              <a:t> WE</a:t>
            </a:r>
            <a:r>
              <a:rPr lang="en-JM" sz="1200" b="1" u="sng" dirty="0" smtClean="0">
                <a:solidFill>
                  <a:srgbClr val="FFFF00"/>
                </a:solidFill>
              </a:rPr>
              <a:t> HOLD THAT THE 3 ANGELS’ MESSAGES WERE WHAT JESUS SPOKE OF IN THIS VERSE – JUST AS HE SAYS, SO – SHALL – IT – BE!!</a:t>
            </a:r>
            <a:r>
              <a:rPr lang="en-JM" sz="1200" b="1" u="none" baseline="0" dirty="0" smtClean="0">
                <a:solidFill>
                  <a:srgbClr val="FFFF00"/>
                </a:solidFill>
              </a:rPr>
              <a:t> THE MARK OF THE BEAST CRISIS WILL RESULT IN 2 TEAMS AND THE CONFLICT WILL BE WORLDWIDE AND EACH PERSON WILL HAVE TO </a:t>
            </a:r>
            <a:r>
              <a:rPr lang="en-JM" sz="1200" b="1" i="1" u="none" baseline="0" dirty="0" smtClean="0">
                <a:solidFill>
                  <a:srgbClr val="FFFF00"/>
                </a:solidFill>
              </a:rPr>
              <a:t>CHOOSE A SIDE! </a:t>
            </a:r>
            <a:r>
              <a:rPr lang="en-JM" sz="1200" b="1" i="0" u="none" baseline="0" dirty="0" smtClean="0">
                <a:solidFill>
                  <a:srgbClr val="FFFF00"/>
                </a:solidFill>
              </a:rPr>
              <a:t>THERE WILL BE NO MIDDLE GROUND – EVERYONE WILL HEAR THE “EVERLASTING GOSPEL” – THE </a:t>
            </a:r>
            <a:r>
              <a:rPr lang="en-JM" sz="1200" b="1" i="0" u="sng" baseline="0" dirty="0" smtClean="0">
                <a:solidFill>
                  <a:srgbClr val="FFFF00"/>
                </a:solidFill>
              </a:rPr>
              <a:t>PRESENT TRUTH</a:t>
            </a:r>
            <a:r>
              <a:rPr lang="en-JM" sz="1200" b="1" i="0" u="none" baseline="0" dirty="0" smtClean="0">
                <a:solidFill>
                  <a:srgbClr val="FFFF00"/>
                </a:solidFill>
              </a:rPr>
              <a:t>!! The choice made will determine the destiny of each individual. (See Rev. 13:8!)</a:t>
            </a:r>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34</a:t>
            </a:fld>
            <a:endParaRPr lang="en-JM"/>
          </a:p>
        </p:txBody>
      </p:sp>
    </p:spTree>
    <p:extLst>
      <p:ext uri="{BB962C8B-B14F-4D97-AF65-F5344CB8AC3E}">
        <p14:creationId xmlns:p14="http://schemas.microsoft.com/office/powerpoint/2010/main" val="3917585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YET ANOTHER VERY KEY PHRASE: “</a:t>
            </a:r>
            <a:r>
              <a:rPr lang="en-JM" sz="1200" b="1" u="sng" dirty="0" smtClean="0">
                <a:solidFill>
                  <a:srgbClr val="FFFF00"/>
                </a:solidFill>
              </a:rPr>
              <a:t>should be killed as they were</a:t>
            </a:r>
            <a:r>
              <a:rPr lang="en-JM" sz="1200" dirty="0" smtClean="0"/>
              <a:t>, </a:t>
            </a:r>
            <a:r>
              <a:rPr lang="en-JM" sz="1200" b="1" i="1" u="sng" dirty="0" smtClean="0">
                <a:solidFill>
                  <a:srgbClr val="00B050"/>
                </a:solidFill>
              </a:rPr>
              <a:t>SHOULD BE FULFILLED</a:t>
            </a:r>
            <a:r>
              <a:rPr lang="en-JM" sz="1200" b="1" i="1" u="none" dirty="0" smtClean="0">
                <a:solidFill>
                  <a:srgbClr val="00B050"/>
                </a:solidFill>
              </a:rPr>
              <a:t>” </a:t>
            </a:r>
            <a:r>
              <a:rPr lang="en-JM" sz="1200" b="1" i="0" u="none" dirty="0" smtClean="0">
                <a:solidFill>
                  <a:srgbClr val="00B050"/>
                </a:solidFill>
              </a:rPr>
              <a:t>WHEN WILL THAT BE? │Millions of God’s Saints were mercilessly slaughtered during “The Dark Ages”!! Many of them were beheaded!! Hmm mm. </a:t>
            </a:r>
            <a:endParaRPr lang="en-JM" b="1" i="0" u="none" dirty="0"/>
          </a:p>
        </p:txBody>
      </p:sp>
      <p:sp>
        <p:nvSpPr>
          <p:cNvPr id="4" name="Slide Number Placeholder 3"/>
          <p:cNvSpPr>
            <a:spLocks noGrp="1"/>
          </p:cNvSpPr>
          <p:nvPr>
            <p:ph type="sldNum" sz="quarter" idx="10"/>
          </p:nvPr>
        </p:nvSpPr>
        <p:spPr/>
        <p:txBody>
          <a:bodyPr/>
          <a:lstStyle/>
          <a:p>
            <a:fld id="{15BA061C-2EE2-479D-B54C-BD53D38BFF5F}" type="slidenum">
              <a:rPr lang="en-JM" smtClean="0"/>
              <a:t>35</a:t>
            </a:fld>
            <a:endParaRPr lang="en-JM"/>
          </a:p>
        </p:txBody>
      </p:sp>
    </p:spTree>
    <p:extLst>
      <p:ext uri="{BB962C8B-B14F-4D97-AF65-F5344CB8AC3E}">
        <p14:creationId xmlns:p14="http://schemas.microsoft.com/office/powerpoint/2010/main" val="34710990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**THEY HAD KILLED CHRIST FOR THE LAST TIME THROUGH THE DEATH OF HIS SAINTS! THIS IS A (SIGNIFICANT)</a:t>
            </a:r>
            <a:r>
              <a:rPr lang="en-JM" baseline="0" dirty="0" smtClean="0"/>
              <a:t> PART OF THE JUDGEMENT OF THE WICKED = </a:t>
            </a:r>
            <a:r>
              <a:rPr lang="en-JM" b="1" baseline="0" dirty="0" smtClean="0"/>
              <a:t>EVIDENCE</a:t>
            </a:r>
            <a:r>
              <a:rPr lang="en-JM" baseline="0" dirty="0" smtClean="0"/>
              <a:t> THAT THEY ARE REPROBATE AND HAS NOTHING TO DO WITH CHRIST / WOULD KILL HIM IF THEY COULD! </a:t>
            </a:r>
            <a:r>
              <a:rPr lang="en-JM" baseline="0" dirty="0" smtClean="0"/>
              <a:t> ©  Let not the follower of Christ think, when he is no longer able to labor openly and actively for God and His truth, that he has no service to render, no reward to secure. Christ's true witnesses are never laid aside. In health and sickness, in life and death, God uses them still. When through Satan's malice the servants of Christ have been persecuted, their active labors hindered, when they have been cast into prison, or dragged to the scaffold or to the stake, it was that truth might gain a greater triumph. </a:t>
            </a:r>
            <a:r>
              <a:rPr lang="en-JM" b="1" baseline="0" dirty="0" smtClean="0"/>
              <a:t>As these faithful ones sealed their testimony with their blood, souls hitherto in doubt and uncertainty were convinced of the faith of Christ and took their stand courageously for Him. From the ashes of the martyrs has sprung an abundant harvest for God.  </a:t>
            </a:r>
            <a:r>
              <a:rPr lang="en-JM" baseline="0" dirty="0" smtClean="0"/>
              <a:t>{AA 465.2}  THIS HAS ALWAYS BEEN THE CASE!!</a:t>
            </a:r>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37</a:t>
            </a:fld>
            <a:endParaRPr lang="en-JM"/>
          </a:p>
        </p:txBody>
      </p:sp>
    </p:spTree>
    <p:extLst>
      <p:ext uri="{BB962C8B-B14F-4D97-AF65-F5344CB8AC3E}">
        <p14:creationId xmlns:p14="http://schemas.microsoft.com/office/powerpoint/2010/main" val="306732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NOTE: A number of these TYPES were themselves ANTITYPES for earlier persecutions and killings, etc.</a:t>
            </a:r>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38</a:t>
            </a:fld>
            <a:endParaRPr lang="en-JM"/>
          </a:p>
        </p:txBody>
      </p:sp>
    </p:spTree>
    <p:extLst>
      <p:ext uri="{BB962C8B-B14F-4D97-AF65-F5344CB8AC3E}">
        <p14:creationId xmlns:p14="http://schemas.microsoft.com/office/powerpoint/2010/main" val="3617980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REVELATION 13:8 – AGAIN! Hmm mm.</a:t>
            </a:r>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39</a:t>
            </a:fld>
            <a:endParaRPr lang="en-JM"/>
          </a:p>
        </p:txBody>
      </p:sp>
    </p:spTree>
    <p:extLst>
      <p:ext uri="{BB962C8B-B14F-4D97-AF65-F5344CB8AC3E}">
        <p14:creationId xmlns:p14="http://schemas.microsoft.com/office/powerpoint/2010/main" val="227519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CODE E78 CHANGE, SEARCH RESULT - 1</a:t>
            </a:r>
            <a:endParaRPr lang="en-JM" b="1" dirty="0"/>
          </a:p>
        </p:txBody>
      </p:sp>
      <p:sp>
        <p:nvSpPr>
          <p:cNvPr id="4" name="Slide Number Placeholder 3"/>
          <p:cNvSpPr>
            <a:spLocks noGrp="1"/>
          </p:cNvSpPr>
          <p:nvPr>
            <p:ph type="sldNum" sz="quarter" idx="10"/>
          </p:nvPr>
        </p:nvSpPr>
        <p:spPr/>
        <p:txBody>
          <a:bodyPr/>
          <a:lstStyle/>
          <a:p>
            <a:fld id="{15BA061C-2EE2-479D-B54C-BD53D38BFF5F}" type="slidenum">
              <a:rPr lang="en-JM" smtClean="0"/>
              <a:t>43</a:t>
            </a:fld>
            <a:endParaRPr lang="en-JM"/>
          </a:p>
        </p:txBody>
      </p:sp>
    </p:spTree>
    <p:extLst>
      <p:ext uri="{BB962C8B-B14F-4D97-AF65-F5344CB8AC3E}">
        <p14:creationId xmlns:p14="http://schemas.microsoft.com/office/powerpoint/2010/main" val="2820890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CODE E78 CHANGE, SEARCH RESULT – 2 (now Y35.5 – “Legal Execution”)</a:t>
            </a:r>
          </a:p>
          <a:p>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44</a:t>
            </a:fld>
            <a:endParaRPr lang="en-JM"/>
          </a:p>
        </p:txBody>
      </p:sp>
    </p:spTree>
    <p:extLst>
      <p:ext uri="{BB962C8B-B14F-4D97-AF65-F5344CB8AC3E}">
        <p14:creationId xmlns:p14="http://schemas.microsoft.com/office/powerpoint/2010/main" val="9837405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47</a:t>
            </a:fld>
            <a:endParaRPr lang="en-JM"/>
          </a:p>
        </p:txBody>
      </p:sp>
    </p:spTree>
    <p:extLst>
      <p:ext uri="{BB962C8B-B14F-4D97-AF65-F5344CB8AC3E}">
        <p14:creationId xmlns:p14="http://schemas.microsoft.com/office/powerpoint/2010/main" val="7857382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48</a:t>
            </a:fld>
            <a:endParaRPr lang="en-JM"/>
          </a:p>
        </p:txBody>
      </p:sp>
    </p:spTree>
    <p:extLst>
      <p:ext uri="{BB962C8B-B14F-4D97-AF65-F5344CB8AC3E}">
        <p14:creationId xmlns:p14="http://schemas.microsoft.com/office/powerpoint/2010/main" val="1071707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Kill God’s people they did in the Dark Ages – But they were not “hated of all nations” (how is that fact proven?) </a:t>
            </a:r>
          </a:p>
          <a:p>
            <a:endParaRPr lang="en-JM" dirty="0" smtClean="0"/>
          </a:p>
          <a:p>
            <a:r>
              <a:rPr lang="en-JM" dirty="0" smtClean="0"/>
              <a:t>Wars:</a:t>
            </a:r>
            <a:r>
              <a:rPr lang="en-JM" baseline="0" dirty="0" smtClean="0"/>
              <a:t> Many, but only two (2) were categorized as “World War” = WW1 (1914 – 18 Kaiser Wilhelm OC “The Kaiser” = Germany) &amp; WW2 (1939 – 1945 {the USA entered the war in 1943} Hitler AC “The Fuhrer”)  </a:t>
            </a:r>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4</a:t>
            </a:fld>
            <a:endParaRPr lang="en-JM"/>
          </a:p>
        </p:txBody>
      </p:sp>
    </p:spTree>
    <p:extLst>
      <p:ext uri="{BB962C8B-B14F-4D97-AF65-F5344CB8AC3E}">
        <p14:creationId xmlns:p14="http://schemas.microsoft.com/office/powerpoint/2010/main" val="32151110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FORMERLY: ICD</a:t>
            </a:r>
            <a:r>
              <a:rPr lang="en-JM" baseline="0" dirty="0" smtClean="0"/>
              <a:t> - </a:t>
            </a:r>
            <a:r>
              <a:rPr lang="en-JM" dirty="0" smtClean="0"/>
              <a:t>CODE E78 │</a:t>
            </a:r>
            <a:r>
              <a:rPr lang="en-JM" sz="1200" b="1" kern="1200" dirty="0" smtClean="0">
                <a:solidFill>
                  <a:schemeClr val="tx1"/>
                </a:solidFill>
                <a:effectLst/>
                <a:latin typeface="+mn-lt"/>
                <a:ea typeface="+mn-ea"/>
                <a:cs typeface="+mn-cs"/>
              </a:rPr>
              <a:t>CODE E78 CHANGE, SEARCH RESULT – 3 [Zoomed in]</a:t>
            </a:r>
            <a:r>
              <a:rPr lang="en-JM" sz="1200" b="1" kern="1200" baseline="0" dirty="0" smtClean="0">
                <a:solidFill>
                  <a:schemeClr val="tx1"/>
                </a:solidFill>
                <a:effectLst/>
                <a:latin typeface="+mn-lt"/>
                <a:ea typeface="+mn-ea"/>
                <a:cs typeface="+mn-cs"/>
              </a:rPr>
              <a:t> │</a:t>
            </a:r>
            <a:r>
              <a:rPr lang="en-JM" sz="1200" kern="1200" dirty="0" smtClean="0">
                <a:solidFill>
                  <a:schemeClr val="tx1"/>
                </a:solidFill>
                <a:effectLst/>
                <a:latin typeface="+mn-lt"/>
                <a:ea typeface="+mn-ea"/>
                <a:cs typeface="+mn-cs"/>
              </a:rPr>
              <a:t>Number 2 was added during the 2</a:t>
            </a:r>
            <a:r>
              <a:rPr lang="en-JM" sz="1200" kern="1200" baseline="30000" dirty="0" smtClean="0">
                <a:solidFill>
                  <a:schemeClr val="tx1"/>
                </a:solidFill>
                <a:effectLst/>
                <a:latin typeface="+mn-lt"/>
                <a:ea typeface="+mn-ea"/>
                <a:cs typeface="+mn-cs"/>
              </a:rPr>
              <a:t>nd</a:t>
            </a:r>
            <a:r>
              <a:rPr lang="en-JM" sz="1200" kern="1200" dirty="0" smtClean="0">
                <a:solidFill>
                  <a:schemeClr val="tx1"/>
                </a:solidFill>
                <a:effectLst/>
                <a:latin typeface="+mn-lt"/>
                <a:ea typeface="+mn-ea"/>
                <a:cs typeface="+mn-cs"/>
              </a:rPr>
              <a:t> term of the Obama Administration: QUESTION: Why was this ICD CODE added / made so explicit / unquestionable what it is? </a:t>
            </a:r>
          </a:p>
          <a:p>
            <a:pPr marL="0" marR="0" lvl="0" indent="0" algn="l" defTabSz="914400" rtl="0" eaLnBrk="1" fontAlgn="auto" latinLnBrk="0" hangingPunct="1">
              <a:lnSpc>
                <a:spcPct val="100000"/>
              </a:lnSpc>
              <a:spcBef>
                <a:spcPts val="0"/>
              </a:spcBef>
              <a:spcAft>
                <a:spcPts val="0"/>
              </a:spcAft>
              <a:buClrTx/>
              <a:buSzTx/>
              <a:buFontTx/>
              <a:buNone/>
              <a:tabLst/>
              <a:defRPr/>
            </a:pPr>
            <a:r>
              <a:rPr lang="en-JM" sz="1200" kern="1200" dirty="0" smtClean="0">
                <a:solidFill>
                  <a:schemeClr val="tx1"/>
                </a:solidFill>
                <a:effectLst/>
                <a:latin typeface="+mn-lt"/>
                <a:ea typeface="+mn-ea"/>
                <a:cs typeface="+mn-cs"/>
              </a:rPr>
              <a:t>Also, please note carefully the Heading:  </a:t>
            </a:r>
            <a:r>
              <a:rPr lang="en-JM" sz="1200" u="sng" kern="1200" dirty="0" smtClean="0">
                <a:solidFill>
                  <a:schemeClr val="tx1"/>
                </a:solidFill>
                <a:effectLst/>
                <a:latin typeface="+mn-lt"/>
                <a:ea typeface="+mn-ea"/>
                <a:cs typeface="+mn-cs"/>
              </a:rPr>
              <a:t>Any execution performed at the behest of the judiciary or ruling authority {</a:t>
            </a:r>
            <a:r>
              <a:rPr lang="en-JM" sz="1200" b="1" u="sng" kern="1200" dirty="0" smtClean="0">
                <a:solidFill>
                  <a:schemeClr val="tx1"/>
                </a:solidFill>
                <a:effectLst/>
                <a:latin typeface="+mn-lt"/>
                <a:ea typeface="+mn-ea"/>
                <a:cs typeface="+mn-cs"/>
              </a:rPr>
              <a:t>whether permanent or temporary</a:t>
            </a:r>
            <a:r>
              <a:rPr lang="en-JM" sz="1200" u="sng" kern="1200" dirty="0" smtClean="0">
                <a:solidFill>
                  <a:schemeClr val="tx1"/>
                </a:solidFill>
                <a:effectLst/>
                <a:latin typeface="+mn-lt"/>
                <a:ea typeface="+mn-ea"/>
                <a:cs typeface="+mn-cs"/>
              </a:rPr>
              <a:t>}, such as:</a:t>
            </a:r>
            <a:endParaRPr lang="en-JM" sz="1200" kern="1200" dirty="0" smtClean="0">
              <a:solidFill>
                <a:schemeClr val="tx1"/>
              </a:solidFill>
              <a:effectLst/>
              <a:latin typeface="+mn-lt"/>
              <a:ea typeface="+mn-ea"/>
              <a:cs typeface="+mn-cs"/>
            </a:endParaRPr>
          </a:p>
          <a:p>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49</a:t>
            </a:fld>
            <a:endParaRPr lang="en-JM"/>
          </a:p>
        </p:txBody>
      </p:sp>
    </p:spTree>
    <p:extLst>
      <p:ext uri="{BB962C8B-B14F-4D97-AF65-F5344CB8AC3E}">
        <p14:creationId xmlns:p14="http://schemas.microsoft.com/office/powerpoint/2010/main" val="32327327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SOURCE: https://www.rxreasoner.com/icd10codes/Y35.5 │February 27, 2023</a:t>
            </a:r>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50</a:t>
            </a:fld>
            <a:endParaRPr lang="en-JM"/>
          </a:p>
        </p:txBody>
      </p:sp>
    </p:spTree>
    <p:extLst>
      <p:ext uri="{BB962C8B-B14F-4D97-AF65-F5344CB8AC3E}">
        <p14:creationId xmlns:p14="http://schemas.microsoft.com/office/powerpoint/2010/main" val="16885492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SOURCE: https://www.rxreasoner.com/icd10codes/Y35.5 │February 27, 2023</a:t>
            </a:r>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51</a:t>
            </a:fld>
            <a:endParaRPr lang="en-JM"/>
          </a:p>
        </p:txBody>
      </p:sp>
    </p:spTree>
    <p:extLst>
      <p:ext uri="{BB962C8B-B14F-4D97-AF65-F5344CB8AC3E}">
        <p14:creationId xmlns:p14="http://schemas.microsoft.com/office/powerpoint/2010/main" val="564647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FLASH FORWARD: </a:t>
            </a:r>
            <a:r>
              <a:rPr lang="en-JM" sz="1200" b="1" i="0" u="none" strike="noStrike" kern="1200" baseline="0" dirty="0" smtClean="0">
                <a:solidFill>
                  <a:schemeClr val="tx1"/>
                </a:solidFill>
                <a:latin typeface="+mn-lt"/>
                <a:ea typeface="+mn-ea"/>
                <a:cs typeface="+mn-cs"/>
              </a:rPr>
              <a:t>Rev 16:6</a:t>
            </a:r>
            <a:r>
              <a:rPr lang="en-JM" sz="1200" b="0" i="0" u="none" strike="noStrike" kern="1200" baseline="0" dirty="0" smtClean="0">
                <a:solidFill>
                  <a:schemeClr val="tx1"/>
                </a:solidFill>
                <a:latin typeface="+mn-lt"/>
                <a:ea typeface="+mn-ea"/>
                <a:cs typeface="+mn-cs"/>
              </a:rPr>
              <a:t>  For they have shed the blood of saints and prophets, and thou hast given them blood to drink; for they are worthy. </a:t>
            </a:r>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5</a:t>
            </a:fld>
            <a:endParaRPr lang="en-JM"/>
          </a:p>
        </p:txBody>
      </p:sp>
    </p:spTree>
    <p:extLst>
      <p:ext uri="{BB962C8B-B14F-4D97-AF65-F5344CB8AC3E}">
        <p14:creationId xmlns:p14="http://schemas.microsoft.com/office/powerpoint/2010/main" val="958394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Rev 12:10</a:t>
            </a:r>
            <a:r>
              <a:rPr lang="en-JM" dirty="0" smtClean="0"/>
              <a:t>  And I heard a loud voice saying in heaven, Now is come salvation, and strength, and the kingdom of our God, and the power of his Christ: for </a:t>
            </a:r>
            <a:r>
              <a:rPr lang="en-JM" b="1" dirty="0" smtClean="0"/>
              <a:t>the accuser of our brethren</a:t>
            </a:r>
            <a:r>
              <a:rPr lang="en-JM" dirty="0" smtClean="0"/>
              <a:t> is cast down, which accused them before our God day and night. </a:t>
            </a:r>
          </a:p>
          <a:p>
            <a:r>
              <a:rPr lang="en-JM" b="1" dirty="0" smtClean="0"/>
              <a:t>Rev 12:12  </a:t>
            </a:r>
            <a:r>
              <a:rPr lang="en-JM" dirty="0" smtClean="0"/>
              <a:t>Therefore rejoice, ye heavens, and ye that dwell in them. Woe to the inhabiters of the earth and of the sea! for </a:t>
            </a:r>
            <a:r>
              <a:rPr lang="en-JM" b="1" dirty="0" smtClean="0"/>
              <a:t>the devil </a:t>
            </a:r>
            <a:r>
              <a:rPr lang="en-JM" dirty="0" smtClean="0"/>
              <a:t>is come down unto you, having great wrath, because he knoweth that he hath but a short time. </a:t>
            </a:r>
            <a:r>
              <a:rPr lang="en-JM" dirty="0" smtClean="0"/>
              <a:t>│BLOOD G129 “</a:t>
            </a:r>
            <a:r>
              <a:rPr lang="en-JM" dirty="0" err="1" smtClean="0"/>
              <a:t>aima</a:t>
            </a:r>
            <a:r>
              <a:rPr lang="en-JM" dirty="0" smtClean="0"/>
              <a:t>” - specifically (the </a:t>
            </a:r>
            <a:r>
              <a:rPr lang="en-JM" b="1" u="sng" dirty="0" smtClean="0"/>
              <a:t>atoning</a:t>
            </a:r>
            <a:r>
              <a:rPr lang="en-JM" dirty="0" smtClean="0"/>
              <a:t> blood of Christ); │</a:t>
            </a:r>
            <a:r>
              <a:rPr lang="en-JM" sz="1200" b="1" u="sng" dirty="0" smtClean="0">
                <a:solidFill>
                  <a:schemeClr val="accent2">
                    <a:lumMod val="40000"/>
                    <a:lumOff val="60000"/>
                  </a:schemeClr>
                </a:solidFill>
              </a:rPr>
              <a:t>Revisit</a:t>
            </a:r>
            <a:r>
              <a:rPr lang="en-JM" sz="1200" u="none" dirty="0" smtClean="0">
                <a:solidFill>
                  <a:schemeClr val="accent2">
                    <a:lumMod val="40000"/>
                    <a:lumOff val="60000"/>
                  </a:schemeClr>
                </a:solidFill>
              </a:rPr>
              <a:t> </a:t>
            </a:r>
            <a:r>
              <a:rPr lang="en-JM" sz="1200" b="1" u="none" dirty="0" smtClean="0">
                <a:solidFill>
                  <a:schemeClr val="accent2">
                    <a:lumMod val="40000"/>
                    <a:lumOff val="60000"/>
                  </a:schemeClr>
                </a:solidFill>
              </a:rPr>
              <a:t>REVELATION 6:9 – 11</a:t>
            </a:r>
            <a:r>
              <a:rPr lang="en-JM" sz="1200" u="none" dirty="0" smtClean="0">
                <a:solidFill>
                  <a:schemeClr val="accent2">
                    <a:lumMod val="40000"/>
                    <a:lumOff val="60000"/>
                  </a:schemeClr>
                </a:solidFill>
              </a:rPr>
              <a:t>: WHY were they slain? V. 9: </a:t>
            </a:r>
            <a:r>
              <a:rPr lang="en-JM" sz="1200" b="1" u="none" dirty="0" smtClean="0">
                <a:solidFill>
                  <a:schemeClr val="accent2">
                    <a:lumMod val="40000"/>
                    <a:lumOff val="60000"/>
                  </a:schemeClr>
                </a:solidFill>
              </a:rPr>
              <a:t>“</a:t>
            </a:r>
            <a:r>
              <a:rPr lang="en-JM" sz="1200" b="1" i="0" u="none" strike="noStrike" kern="1200" baseline="0" dirty="0" smtClean="0">
                <a:solidFill>
                  <a:schemeClr val="tx1"/>
                </a:solidFill>
                <a:latin typeface="+mn-lt"/>
                <a:ea typeface="+mn-ea"/>
                <a:cs typeface="+mn-cs"/>
              </a:rPr>
              <a:t>slain for the word of God, and for the testimony which they held:” Is there any similarity here? </a:t>
            </a:r>
            <a:r>
              <a:rPr lang="en-JM" sz="1200" b="0" i="0" u="none" strike="noStrike" kern="1200" baseline="0" dirty="0" smtClean="0">
                <a:solidFill>
                  <a:schemeClr val="tx1"/>
                </a:solidFill>
                <a:latin typeface="+mn-lt"/>
                <a:ea typeface="+mn-ea"/>
                <a:cs typeface="+mn-cs"/>
              </a:rPr>
              <a:t>│What was the issue in the dark ages? Concerning dogmas and beliefs? Weren’t people killed because they believed and practised TRUTH – which was opposite to what the “powers that be” / THE PAPACY taught? What were those who were obedient to the truth of the Word of God called (by what specific word)? What did that word mean? </a:t>
            </a:r>
            <a:r>
              <a:rPr lang="en-JM" sz="1200" u="none" dirty="0" smtClean="0">
                <a:solidFill>
                  <a:schemeClr val="accent2">
                    <a:lumMod val="40000"/>
                    <a:lumOff val="60000"/>
                  </a:schemeClr>
                </a:solidFill>
              </a:rPr>
              <a:t>Were these persons “</a:t>
            </a:r>
            <a:r>
              <a:rPr lang="en-JM" sz="1200" b="1" u="none" dirty="0" smtClean="0">
                <a:solidFill>
                  <a:schemeClr val="accent2">
                    <a:lumMod val="40000"/>
                    <a:lumOff val="60000"/>
                  </a:schemeClr>
                </a:solidFill>
              </a:rPr>
              <a:t>OVERCOMERS</a:t>
            </a:r>
            <a:r>
              <a:rPr lang="en-JM" sz="1200" u="none" dirty="0" smtClean="0">
                <a:solidFill>
                  <a:schemeClr val="accent2">
                    <a:lumMod val="40000"/>
                    <a:lumOff val="60000"/>
                  </a:schemeClr>
                </a:solidFill>
              </a:rPr>
              <a:t>”? </a:t>
            </a:r>
            <a:r>
              <a:rPr lang="en-JM" sz="1200" b="0" i="0" u="none" strike="noStrike" kern="1200" baseline="0" dirty="0" smtClean="0">
                <a:solidFill>
                  <a:schemeClr val="tx1"/>
                </a:solidFill>
                <a:latin typeface="+mn-lt"/>
                <a:ea typeface="+mn-ea"/>
                <a:cs typeface="+mn-cs"/>
              </a:rPr>
              <a:t>“</a:t>
            </a:r>
            <a:r>
              <a:rPr lang="en-JM" sz="1200" b="1" i="0" u="none" strike="noStrike" kern="1200" baseline="0" dirty="0" smtClean="0">
                <a:solidFill>
                  <a:schemeClr val="tx1"/>
                </a:solidFill>
                <a:latin typeface="+mn-lt"/>
                <a:ea typeface="+mn-ea"/>
                <a:cs typeface="+mn-cs"/>
              </a:rPr>
              <a:t>white robes were given unto every one of them</a:t>
            </a:r>
            <a:r>
              <a:rPr lang="en-JM" sz="1200" b="0" i="0" u="none" strike="noStrike" kern="1200" baseline="0" dirty="0" smtClean="0">
                <a:solidFill>
                  <a:schemeClr val="tx1"/>
                </a:solidFill>
                <a:latin typeface="+mn-lt"/>
                <a:ea typeface="+mn-ea"/>
                <a:cs typeface="+mn-cs"/>
              </a:rPr>
              <a:t>”</a:t>
            </a:r>
            <a:r>
              <a:rPr lang="en-JM" sz="1200" u="none" dirty="0" smtClean="0">
                <a:solidFill>
                  <a:schemeClr val="accent2">
                    <a:lumMod val="40000"/>
                    <a:lumOff val="60000"/>
                  </a:schemeClr>
                </a:solidFill>
              </a:rPr>
              <a:t> (victory / atoned for / put away sin / obedient – </a:t>
            </a:r>
            <a:r>
              <a:rPr lang="en-JM" sz="1200" b="1" i="1" u="none" dirty="0" smtClean="0">
                <a:solidFill>
                  <a:schemeClr val="accent2">
                    <a:lumMod val="40000"/>
                    <a:lumOff val="60000"/>
                  </a:schemeClr>
                </a:solidFill>
              </a:rPr>
              <a:t>pure character</a:t>
            </a:r>
            <a:r>
              <a:rPr lang="en-JM" sz="1200" u="none" dirty="0" smtClean="0">
                <a:solidFill>
                  <a:schemeClr val="accent2">
                    <a:lumMod val="40000"/>
                    <a:lumOff val="60000"/>
                  </a:schemeClr>
                </a:solidFill>
              </a:rPr>
              <a:t>) │ </a:t>
            </a:r>
            <a:r>
              <a:rPr lang="en-JM" sz="1200" b="1" u="sng" dirty="0" smtClean="0">
                <a:solidFill>
                  <a:schemeClr val="accent2">
                    <a:lumMod val="40000"/>
                    <a:lumOff val="60000"/>
                  </a:schemeClr>
                </a:solidFill>
              </a:rPr>
              <a:t>Rev</a:t>
            </a:r>
            <a:r>
              <a:rPr lang="en-JM" sz="1200" b="1" u="sng" baseline="0" dirty="0" smtClean="0">
                <a:solidFill>
                  <a:schemeClr val="accent2">
                    <a:lumMod val="40000"/>
                    <a:lumOff val="60000"/>
                  </a:schemeClr>
                </a:solidFill>
              </a:rPr>
              <a:t> 3:18</a:t>
            </a:r>
            <a:r>
              <a:rPr lang="en-JM" sz="1200" b="0" u="none" baseline="0" dirty="0" smtClean="0">
                <a:solidFill>
                  <a:schemeClr val="accent2">
                    <a:lumMod val="40000"/>
                    <a:lumOff val="60000"/>
                  </a:schemeClr>
                </a:solidFill>
              </a:rPr>
              <a:t> / </a:t>
            </a:r>
            <a:r>
              <a:rPr lang="en-JM" sz="1200" b="1" u="sng" dirty="0" smtClean="0">
                <a:solidFill>
                  <a:schemeClr val="accent2">
                    <a:lumMod val="40000"/>
                    <a:lumOff val="60000"/>
                  </a:schemeClr>
                </a:solidFill>
              </a:rPr>
              <a:t>Dan 7:9</a:t>
            </a:r>
            <a:r>
              <a:rPr lang="en-JM" sz="1200" b="1" u="none" dirty="0" smtClean="0">
                <a:solidFill>
                  <a:schemeClr val="accent2">
                    <a:lumMod val="40000"/>
                    <a:lumOff val="60000"/>
                  </a:schemeClr>
                </a:solidFill>
              </a:rPr>
              <a:t> / </a:t>
            </a:r>
            <a:r>
              <a:rPr lang="en-JM" sz="1200" b="1" u="sng" dirty="0" smtClean="0">
                <a:solidFill>
                  <a:schemeClr val="accent2">
                    <a:lumMod val="40000"/>
                    <a:lumOff val="60000"/>
                  </a:schemeClr>
                </a:solidFill>
              </a:rPr>
              <a:t>Rev 15:6</a:t>
            </a:r>
            <a:r>
              <a:rPr lang="en-JM" sz="1200" b="1" u="none" dirty="0" smtClean="0">
                <a:solidFill>
                  <a:schemeClr val="accent2">
                    <a:lumMod val="40000"/>
                    <a:lumOff val="60000"/>
                  </a:schemeClr>
                </a:solidFill>
              </a:rPr>
              <a:t> </a:t>
            </a:r>
            <a:r>
              <a:rPr lang="en-JM" sz="1200" b="1" u="sng" dirty="0" smtClean="0">
                <a:solidFill>
                  <a:schemeClr val="accent2">
                    <a:lumMod val="40000"/>
                    <a:lumOff val="60000"/>
                  </a:schemeClr>
                </a:solidFill>
              </a:rPr>
              <a:t>Rev 7:9, 13, 14 + 19:8 </a:t>
            </a:r>
            <a:r>
              <a:rPr lang="en-JM" sz="1200" b="1" u="none" dirty="0" smtClean="0">
                <a:solidFill>
                  <a:schemeClr val="accent2">
                    <a:lumMod val="40000"/>
                    <a:lumOff val="60000"/>
                  </a:schemeClr>
                </a:solidFill>
              </a:rPr>
              <a:t>- And to her was granted that she should be arrayed in fine linen, clean and white: for the fine linen is the righteousness of saints. </a:t>
            </a:r>
            <a:endParaRPr lang="en-JM" b="1" u="none" dirty="0"/>
          </a:p>
        </p:txBody>
      </p:sp>
      <p:sp>
        <p:nvSpPr>
          <p:cNvPr id="4" name="Slide Number Placeholder 3"/>
          <p:cNvSpPr>
            <a:spLocks noGrp="1"/>
          </p:cNvSpPr>
          <p:nvPr>
            <p:ph type="sldNum" sz="quarter" idx="10"/>
          </p:nvPr>
        </p:nvSpPr>
        <p:spPr/>
        <p:txBody>
          <a:bodyPr/>
          <a:lstStyle/>
          <a:p>
            <a:fld id="{15BA061C-2EE2-479D-B54C-BD53D38BFF5F}" type="slidenum">
              <a:rPr lang="en-JM" smtClean="0"/>
              <a:t>6</a:t>
            </a:fld>
            <a:endParaRPr lang="en-JM"/>
          </a:p>
        </p:txBody>
      </p:sp>
    </p:spTree>
    <p:extLst>
      <p:ext uri="{BB962C8B-B14F-4D97-AF65-F5344CB8AC3E}">
        <p14:creationId xmlns:p14="http://schemas.microsoft.com/office/powerpoint/2010/main" val="457497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Rev 19:9</a:t>
            </a:r>
            <a:r>
              <a:rPr lang="en-JM" dirty="0" smtClean="0"/>
              <a:t>  And he saith unto me, Write, Blessed are they which are called unto the marriage supper of the Lamb. And he saith unto me, These are the true sayings of God. </a:t>
            </a:r>
          </a:p>
          <a:p>
            <a:r>
              <a:rPr lang="en-JM" b="1" dirty="0" smtClean="0"/>
              <a:t>Rev 19:10</a:t>
            </a:r>
            <a:r>
              <a:rPr lang="en-JM" dirty="0" smtClean="0"/>
              <a:t>  And I fell at his feet to worship him. And he said unto me, See thou do it not: I am thy fellowservant, and of thy brethren that have the testimony of Jesus: worship God: for </a:t>
            </a:r>
            <a:r>
              <a:rPr lang="en-JM" b="1" u="sng" dirty="0" smtClean="0"/>
              <a:t>the testimony of Jesus is the spirit of prophecy</a:t>
            </a:r>
            <a:r>
              <a:rPr lang="en-JM" b="1" u="none" dirty="0" smtClean="0"/>
              <a:t>. </a:t>
            </a:r>
            <a:r>
              <a:rPr lang="en-JM" sz="1200" b="1" u="sng" dirty="0" smtClean="0">
                <a:solidFill>
                  <a:schemeClr val="accent2">
                    <a:lumMod val="40000"/>
                    <a:lumOff val="60000"/>
                  </a:schemeClr>
                </a:solidFill>
              </a:rPr>
              <a:t>War</a:t>
            </a:r>
            <a:r>
              <a:rPr lang="en-JM" sz="1200" b="1" u="none" dirty="0" smtClean="0">
                <a:solidFill>
                  <a:schemeClr val="accent2">
                    <a:lumMod val="40000"/>
                    <a:lumOff val="60000"/>
                  </a:schemeClr>
                </a:solidFill>
              </a:rPr>
              <a:t> – WHAT HAPPENS IN WARS?</a:t>
            </a:r>
            <a:r>
              <a:rPr lang="en-JM" sz="1200" u="none" dirty="0" smtClean="0">
                <a:solidFill>
                  <a:schemeClr val="accent2">
                    <a:lumMod val="40000"/>
                    <a:lumOff val="60000"/>
                  </a:schemeClr>
                </a:solidFill>
              </a:rPr>
              <a:t> </a:t>
            </a:r>
            <a:endParaRPr lang="en-JM" b="1" u="none" dirty="0"/>
          </a:p>
        </p:txBody>
      </p:sp>
      <p:sp>
        <p:nvSpPr>
          <p:cNvPr id="4" name="Slide Number Placeholder 3"/>
          <p:cNvSpPr>
            <a:spLocks noGrp="1"/>
          </p:cNvSpPr>
          <p:nvPr>
            <p:ph type="sldNum" sz="quarter" idx="10"/>
          </p:nvPr>
        </p:nvSpPr>
        <p:spPr/>
        <p:txBody>
          <a:bodyPr/>
          <a:lstStyle/>
          <a:p>
            <a:fld id="{15BA061C-2EE2-479D-B54C-BD53D38BFF5F}" type="slidenum">
              <a:rPr lang="en-JM" smtClean="0"/>
              <a:t>7</a:t>
            </a:fld>
            <a:endParaRPr lang="en-JM"/>
          </a:p>
        </p:txBody>
      </p:sp>
    </p:spTree>
    <p:extLst>
      <p:ext uri="{BB962C8B-B14F-4D97-AF65-F5344CB8AC3E}">
        <p14:creationId xmlns:p14="http://schemas.microsoft.com/office/powerpoint/2010/main" val="1660091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 </a:t>
            </a:r>
            <a:r>
              <a:rPr lang="en-JM" b="1" dirty="0" smtClean="0"/>
              <a:t>THE DOMINIONISTS</a:t>
            </a:r>
            <a:r>
              <a:rPr lang="en-JM" dirty="0" smtClean="0"/>
              <a:t> WILL FINALLY GET THEIR WISH – AND WILL CARRY OUT SATAN’S AGENDA / PLAN </a:t>
            </a:r>
            <a:r>
              <a:rPr lang="en-JM" u="sng" dirty="0" smtClean="0"/>
              <a:t>TO</a:t>
            </a:r>
            <a:r>
              <a:rPr lang="en-JM" u="sng" baseline="0" dirty="0" smtClean="0"/>
              <a:t> THE LETTER</a:t>
            </a:r>
            <a:r>
              <a:rPr lang="en-JM" u="none" baseline="0" dirty="0" smtClean="0"/>
              <a:t>!!</a:t>
            </a:r>
          </a:p>
          <a:p>
            <a:r>
              <a:rPr lang="en-JM" u="none" baseline="0" dirty="0" smtClean="0"/>
              <a:t>VERSES: 4, </a:t>
            </a:r>
            <a:r>
              <a:rPr lang="en-JM" b="1" u="sng" baseline="0" dirty="0" smtClean="0"/>
              <a:t>8</a:t>
            </a:r>
            <a:r>
              <a:rPr lang="en-JM" u="none" baseline="0" dirty="0" smtClean="0"/>
              <a:t>, 12 and 15 lets us know the crisis will be about whom we worship / who has the authority and should be worshiped. THE NATTLE OF ARMAGEDDON (</a:t>
            </a:r>
            <a:r>
              <a:rPr lang="en-JM" b="1" u="none" baseline="0" dirty="0" smtClean="0"/>
              <a:t>Gog</a:t>
            </a:r>
            <a:r>
              <a:rPr lang="en-JM" u="none" baseline="0" dirty="0" smtClean="0"/>
              <a:t> and Magog vs. JESUS) Who would be </a:t>
            </a:r>
            <a:r>
              <a:rPr lang="en-JM" b="1" u="none" baseline="0" dirty="0" smtClean="0"/>
              <a:t>Gog</a:t>
            </a:r>
            <a:r>
              <a:rPr lang="en-JM" u="none" baseline="0" dirty="0" smtClean="0"/>
              <a:t> and who / which system / will be Magog in the </a:t>
            </a:r>
            <a:r>
              <a:rPr lang="en-JM" b="1" u="none" baseline="0" dirty="0" smtClean="0"/>
              <a:t>Final Crisis</a:t>
            </a:r>
            <a:r>
              <a:rPr lang="en-JM" u="none" baseline="0" dirty="0" smtClean="0"/>
              <a:t>?</a:t>
            </a:r>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8</a:t>
            </a:fld>
            <a:endParaRPr lang="en-JM"/>
          </a:p>
        </p:txBody>
      </p:sp>
    </p:spTree>
    <p:extLst>
      <p:ext uri="{BB962C8B-B14F-4D97-AF65-F5344CB8AC3E}">
        <p14:creationId xmlns:p14="http://schemas.microsoft.com/office/powerpoint/2010/main" val="2994811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How do names get written in the book of life of the Lamb? </a:t>
            </a:r>
            <a:endParaRPr lang="en-JM" dirty="0"/>
          </a:p>
        </p:txBody>
      </p:sp>
      <p:sp>
        <p:nvSpPr>
          <p:cNvPr id="4" name="Slide Number Placeholder 3"/>
          <p:cNvSpPr>
            <a:spLocks noGrp="1"/>
          </p:cNvSpPr>
          <p:nvPr>
            <p:ph type="sldNum" sz="quarter" idx="10"/>
          </p:nvPr>
        </p:nvSpPr>
        <p:spPr/>
        <p:txBody>
          <a:bodyPr/>
          <a:lstStyle/>
          <a:p>
            <a:fld id="{15BA061C-2EE2-479D-B54C-BD53D38BFF5F}" type="slidenum">
              <a:rPr lang="en-JM" smtClean="0"/>
              <a:t>9</a:t>
            </a:fld>
            <a:endParaRPr lang="en-JM"/>
          </a:p>
        </p:txBody>
      </p:sp>
    </p:spTree>
    <p:extLst>
      <p:ext uri="{BB962C8B-B14F-4D97-AF65-F5344CB8AC3E}">
        <p14:creationId xmlns:p14="http://schemas.microsoft.com/office/powerpoint/2010/main" val="3602984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88825" cy="6856214"/>
          </a:xfrm>
          <a:prstGeom prst="rect">
            <a:avLst/>
          </a:prstGeom>
        </p:spPr>
      </p:pic>
      <p:sp>
        <p:nvSpPr>
          <p:cNvPr id="2" name="Title 1"/>
          <p:cNvSpPr>
            <a:spLocks noGrp="1"/>
          </p:cNvSpPr>
          <p:nvPr>
            <p:ph type="ctrTitle"/>
          </p:nvPr>
        </p:nvSpPr>
        <p:spPr>
          <a:xfrm>
            <a:off x="3962401" y="1964267"/>
            <a:ext cx="7197727" cy="2421464"/>
          </a:xfrm>
        </p:spPr>
        <p:txBody>
          <a:bodyPr anchor="b">
            <a:normAutofit/>
          </a:bodyPr>
          <a:lstStyle>
            <a:lvl1pPr algn="r">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401" y="4385736"/>
            <a:ext cx="7197727"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9" y="5870579"/>
            <a:ext cx="1600200" cy="377825"/>
          </a:xfrm>
        </p:spPr>
        <p:txBody>
          <a:bodyPr/>
          <a:lstStyle/>
          <a:p>
            <a:fld id="{15F8B4F5-A6A0-4CCF-8396-DABEE8C231F4}" type="datetime1">
              <a:rPr lang="en-JM" smtClean="0">
                <a:solidFill>
                  <a:prstClr val="white"/>
                </a:solidFill>
              </a:rPr>
              <a:t>26/2/2023</a:t>
            </a:fld>
            <a:endParaRPr lang="en-US">
              <a:solidFill>
                <a:prstClr val="white"/>
              </a:solidFill>
            </a:endParaRPr>
          </a:p>
        </p:txBody>
      </p:sp>
      <p:sp>
        <p:nvSpPr>
          <p:cNvPr id="5" name="Footer Placeholder 4"/>
          <p:cNvSpPr>
            <a:spLocks noGrp="1"/>
          </p:cNvSpPr>
          <p:nvPr>
            <p:ph type="ftr" sz="quarter" idx="11"/>
          </p:nvPr>
        </p:nvSpPr>
        <p:spPr>
          <a:xfrm>
            <a:off x="3962401" y="5870579"/>
            <a:ext cx="4893959" cy="377825"/>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10608961" y="5870579"/>
            <a:ext cx="551167" cy="377825"/>
          </a:xfrm>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697919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88825" cy="6856214"/>
          </a:xfrm>
          <a:prstGeom prst="rect">
            <a:avLst/>
          </a:prstGeom>
        </p:spPr>
      </p:pic>
      <p:sp>
        <p:nvSpPr>
          <p:cNvPr id="2" name="Title 1"/>
          <p:cNvSpPr>
            <a:spLocks noGrp="1"/>
          </p:cNvSpPr>
          <p:nvPr>
            <p:ph type="title"/>
          </p:nvPr>
        </p:nvSpPr>
        <p:spPr>
          <a:xfrm>
            <a:off x="685801" y="4732865"/>
            <a:ext cx="10131427"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1"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85801" y="5299603"/>
            <a:ext cx="10131427"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6F133B9-CA4C-4994-8A09-6BC19688AAEC}" type="datetime1">
              <a:rPr lang="en-JM" smtClean="0">
                <a:solidFill>
                  <a:prstClr val="white"/>
                </a:solidFill>
              </a:rPr>
              <a:t>26/2/2023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54067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88825" cy="6856214"/>
          </a:xfrm>
          <a:prstGeom prst="rect">
            <a:avLst/>
          </a:prstGeom>
        </p:spPr>
      </p:pic>
      <p:sp>
        <p:nvSpPr>
          <p:cNvPr id="2" name="Title 1"/>
          <p:cNvSpPr>
            <a:spLocks noGrp="1"/>
          </p:cNvSpPr>
          <p:nvPr>
            <p:ph type="title"/>
          </p:nvPr>
        </p:nvSpPr>
        <p:spPr>
          <a:xfrm>
            <a:off x="685801" y="609605"/>
            <a:ext cx="10131427" cy="3124199"/>
          </a:xfrm>
        </p:spPr>
        <p:txBody>
          <a:bodyPr anchor="ctr">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685802" y="4343400"/>
            <a:ext cx="10131428"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75FA9C-3BA1-41B4-B00D-A42C4E2BFC73}" type="datetime1">
              <a:rPr lang="en-JM" smtClean="0">
                <a:solidFill>
                  <a:prstClr val="white"/>
                </a:solidFill>
              </a:rPr>
              <a:t>26/2/2023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71395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white"/>
                </a:solidFill>
                <a:effectLst/>
              </a:rPr>
              <a:t>“</a:t>
            </a:r>
          </a:p>
        </p:txBody>
      </p:sp>
      <p:sp>
        <p:nvSpPr>
          <p:cNvPr id="2" name="Title 1"/>
          <p:cNvSpPr>
            <a:spLocks noGrp="1"/>
          </p:cNvSpPr>
          <p:nvPr>
            <p:ph type="title"/>
          </p:nvPr>
        </p:nvSpPr>
        <p:spPr>
          <a:xfrm>
            <a:off x="992270" y="609605"/>
            <a:ext cx="9550399" cy="2743199"/>
          </a:xfrm>
        </p:spPr>
        <p:txBody>
          <a:bodyPr anchor="ctr">
            <a:normAutofit/>
          </a:bodyPr>
          <a:lstStyle>
            <a:lvl1pPr algn="l">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7" y="4343400"/>
            <a:ext cx="10152367"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09617-8A31-44F1-814E-76A3212C0449}" type="datetime1">
              <a:rPr lang="en-JM" smtClean="0">
                <a:solidFill>
                  <a:prstClr val="white"/>
                </a:solidFill>
              </a:rPr>
              <a:t>26/2/2023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17201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88825" cy="6856214"/>
          </a:xfrm>
          <a:prstGeom prst="rect">
            <a:avLst/>
          </a:prstGeom>
        </p:spPr>
      </p:pic>
      <p:sp>
        <p:nvSpPr>
          <p:cNvPr id="2" name="Title 1"/>
          <p:cNvSpPr>
            <a:spLocks noGrp="1"/>
          </p:cNvSpPr>
          <p:nvPr>
            <p:ph type="title"/>
          </p:nvPr>
        </p:nvSpPr>
        <p:spPr>
          <a:xfrm>
            <a:off x="685805" y="3308581"/>
            <a:ext cx="10131425"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7"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3D12AB-875A-4D54-B16B-4128464B272B}" type="datetime1">
              <a:rPr lang="en-JM" smtClean="0">
                <a:solidFill>
                  <a:prstClr val="white"/>
                </a:solidFill>
              </a:rPr>
              <a:t>26/2/2023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25191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white"/>
                </a:solidFill>
                <a:effectLst/>
              </a:rPr>
              <a:t>“</a:t>
            </a:r>
          </a:p>
        </p:txBody>
      </p:sp>
      <p:sp>
        <p:nvSpPr>
          <p:cNvPr id="16" name="Title 1"/>
          <p:cNvSpPr>
            <a:spLocks noGrp="1"/>
          </p:cNvSpPr>
          <p:nvPr>
            <p:ph type="title"/>
          </p:nvPr>
        </p:nvSpPr>
        <p:spPr>
          <a:xfrm>
            <a:off x="992270" y="609605"/>
            <a:ext cx="9550399" cy="2743199"/>
          </a:xfrm>
        </p:spPr>
        <p:txBody>
          <a:bodyPr anchor="ctr">
            <a:normAutofit/>
          </a:bodyPr>
          <a:lstStyle>
            <a:lvl1pPr algn="l">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2" y="3886200"/>
            <a:ext cx="10135436"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08107D-A211-442B-9F43-FB94FF689F1A}" type="datetime1">
              <a:rPr lang="en-JM" smtClean="0">
                <a:solidFill>
                  <a:prstClr val="white"/>
                </a:solidFill>
              </a:rPr>
              <a:t>26/2/2023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707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88825" cy="6856214"/>
          </a:xfrm>
          <a:prstGeom prst="rect">
            <a:avLst/>
          </a:prstGeom>
        </p:spPr>
      </p:pic>
      <p:sp>
        <p:nvSpPr>
          <p:cNvPr id="2" name="Title 1"/>
          <p:cNvSpPr>
            <a:spLocks noGrp="1"/>
          </p:cNvSpPr>
          <p:nvPr>
            <p:ph type="title"/>
          </p:nvPr>
        </p:nvSpPr>
        <p:spPr>
          <a:xfrm>
            <a:off x="685801" y="609605"/>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3" y="3505200"/>
            <a:ext cx="10131428"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2" y="4343400"/>
            <a:ext cx="10131428"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BB3977-5C0B-4F63-8C5E-ED6CC6A8B179}" type="datetime1">
              <a:rPr lang="en-JM" smtClean="0">
                <a:solidFill>
                  <a:prstClr val="white"/>
                </a:solidFill>
              </a:rPr>
              <a:t>26/2/2023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94525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65AD9-7704-40A3-80AA-CFCF4F766160}" type="datetime1">
              <a:rPr lang="en-JM" smtClean="0">
                <a:solidFill>
                  <a:prstClr val="white"/>
                </a:solidFill>
              </a:rPr>
              <a:t>26/2/2023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
        <p:nvSpPr>
          <p:cNvPr id="8" name="Title 1"/>
          <p:cNvSpPr>
            <a:spLocks noGrp="1"/>
          </p:cNvSpPr>
          <p:nvPr>
            <p:ph type="title"/>
          </p:nvPr>
        </p:nvSpPr>
        <p:spPr>
          <a:xfrm>
            <a:off x="685804" y="609604"/>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883366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88825" cy="6856214"/>
          </a:xfrm>
          <a:prstGeom prst="rect">
            <a:avLst/>
          </a:prstGeom>
        </p:spPr>
      </p:pic>
      <p:sp>
        <p:nvSpPr>
          <p:cNvPr id="2" name="Vertical Title 1"/>
          <p:cNvSpPr>
            <a:spLocks noGrp="1"/>
          </p:cNvSpPr>
          <p:nvPr>
            <p:ph type="title" orient="vert"/>
          </p:nvPr>
        </p:nvSpPr>
        <p:spPr>
          <a:xfrm>
            <a:off x="8658675" y="609603"/>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2"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EB1188-15A9-4016-B8BB-8330F1BBFBEB}" type="datetime1">
              <a:rPr lang="en-JM" smtClean="0">
                <a:solidFill>
                  <a:prstClr val="white"/>
                </a:solidFill>
              </a:rPr>
              <a:t>26/2/2023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30156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265A9C-17C1-4961-B65E-7E9A15D20D22}" type="datetime1">
              <a:rPr lang="en-JM" smtClean="0"/>
              <a:t>26/2/2023</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9B211AE0-A748-4831-A8B2-94530E23A946}" type="slidenum">
              <a:rPr lang="en-JM" smtClean="0"/>
              <a:t>‹#›</a:t>
            </a:fld>
            <a:endParaRPr lang="en-JM"/>
          </a:p>
        </p:txBody>
      </p:sp>
    </p:spTree>
    <p:extLst>
      <p:ext uri="{BB962C8B-B14F-4D97-AF65-F5344CB8AC3E}">
        <p14:creationId xmlns:p14="http://schemas.microsoft.com/office/powerpoint/2010/main" val="2316890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1B23134-E47E-4573-9506-ECDD3F3DBE67}" type="datetime1">
              <a:rPr lang="en-JM" smtClean="0"/>
              <a:t>26/2/2023</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9B211AE0-A748-4831-A8B2-94530E23A946}" type="slidenum">
              <a:rPr lang="en-JM" smtClean="0"/>
              <a:t>‹#›</a:t>
            </a:fld>
            <a:endParaRPr lang="en-JM"/>
          </a:p>
        </p:txBody>
      </p:sp>
    </p:spTree>
    <p:extLst>
      <p:ext uri="{BB962C8B-B14F-4D97-AF65-F5344CB8AC3E}">
        <p14:creationId xmlns:p14="http://schemas.microsoft.com/office/powerpoint/2010/main" val="26941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E9E997-04F7-49C5-AA85-3E2E3B789F4E}" type="datetime1">
              <a:rPr lang="en-JM" smtClean="0">
                <a:solidFill>
                  <a:prstClr val="white"/>
                </a:solidFill>
              </a:rPr>
              <a:t>26/2/2023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22689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9A5C70-E6ED-4E92-99D4-D5DEB7CFD402}" type="datetime1">
              <a:rPr lang="en-JM" smtClean="0"/>
              <a:t>26/2/2023</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9B211AE0-A748-4831-A8B2-94530E23A946}" type="slidenum">
              <a:rPr lang="en-JM" smtClean="0"/>
              <a:t>‹#›</a:t>
            </a:fld>
            <a:endParaRPr lang="en-JM"/>
          </a:p>
        </p:txBody>
      </p:sp>
    </p:spTree>
    <p:extLst>
      <p:ext uri="{BB962C8B-B14F-4D97-AF65-F5344CB8AC3E}">
        <p14:creationId xmlns:p14="http://schemas.microsoft.com/office/powerpoint/2010/main" val="4007537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B25A54-364E-4639-A65D-55E5D1D577A5}" type="datetime1">
              <a:rPr lang="en-JM" smtClean="0"/>
              <a:t>26/2/2023</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9B211AE0-A748-4831-A8B2-94530E23A946}" type="slidenum">
              <a:rPr lang="en-JM" smtClean="0"/>
              <a:t>‹#›</a:t>
            </a:fld>
            <a:endParaRPr lang="en-JM"/>
          </a:p>
        </p:txBody>
      </p:sp>
    </p:spTree>
    <p:extLst>
      <p:ext uri="{BB962C8B-B14F-4D97-AF65-F5344CB8AC3E}">
        <p14:creationId xmlns:p14="http://schemas.microsoft.com/office/powerpoint/2010/main" val="2353788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1E5289-030F-4184-83C8-057398BE033D}" type="datetime1">
              <a:rPr lang="en-JM" smtClean="0"/>
              <a:t>26/2/2023</a:t>
            </a:fld>
            <a:endParaRPr lang="en-JM"/>
          </a:p>
        </p:txBody>
      </p:sp>
      <p:sp>
        <p:nvSpPr>
          <p:cNvPr id="8" name="Footer Placeholder 7"/>
          <p:cNvSpPr>
            <a:spLocks noGrp="1"/>
          </p:cNvSpPr>
          <p:nvPr>
            <p:ph type="ftr" sz="quarter" idx="11"/>
          </p:nvPr>
        </p:nvSpPr>
        <p:spPr/>
        <p:txBody>
          <a:bodyPr/>
          <a:lstStyle/>
          <a:p>
            <a:endParaRPr lang="en-JM"/>
          </a:p>
        </p:txBody>
      </p:sp>
      <p:sp>
        <p:nvSpPr>
          <p:cNvPr id="9" name="Slide Number Placeholder 8"/>
          <p:cNvSpPr>
            <a:spLocks noGrp="1"/>
          </p:cNvSpPr>
          <p:nvPr>
            <p:ph type="sldNum" sz="quarter" idx="12"/>
          </p:nvPr>
        </p:nvSpPr>
        <p:spPr/>
        <p:txBody>
          <a:bodyPr/>
          <a:lstStyle/>
          <a:p>
            <a:fld id="{9B211AE0-A748-4831-A8B2-94530E23A946}" type="slidenum">
              <a:rPr lang="en-JM" smtClean="0"/>
              <a:t>‹#›</a:t>
            </a:fld>
            <a:endParaRPr lang="en-JM"/>
          </a:p>
        </p:txBody>
      </p:sp>
    </p:spTree>
    <p:extLst>
      <p:ext uri="{BB962C8B-B14F-4D97-AF65-F5344CB8AC3E}">
        <p14:creationId xmlns:p14="http://schemas.microsoft.com/office/powerpoint/2010/main" val="1288922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9CC3764-B3FD-4C21-AE6A-030844695756}" type="datetime1">
              <a:rPr lang="en-JM" smtClean="0"/>
              <a:t>26/2/2023</a:t>
            </a:fld>
            <a:endParaRPr lang="en-JM"/>
          </a:p>
        </p:txBody>
      </p:sp>
      <p:sp>
        <p:nvSpPr>
          <p:cNvPr id="5" name="Footer Placeholder 3"/>
          <p:cNvSpPr>
            <a:spLocks noGrp="1"/>
          </p:cNvSpPr>
          <p:nvPr>
            <p:ph type="ftr" sz="quarter" idx="11"/>
          </p:nvPr>
        </p:nvSpPr>
        <p:spPr/>
        <p:txBody>
          <a:bodyPr/>
          <a:lstStyle/>
          <a:p>
            <a:endParaRPr lang="en-JM"/>
          </a:p>
        </p:txBody>
      </p:sp>
      <p:sp>
        <p:nvSpPr>
          <p:cNvPr id="6" name="Slide Number Placeholder 4"/>
          <p:cNvSpPr>
            <a:spLocks noGrp="1"/>
          </p:cNvSpPr>
          <p:nvPr>
            <p:ph type="sldNum" sz="quarter" idx="12"/>
          </p:nvPr>
        </p:nvSpPr>
        <p:spPr/>
        <p:txBody>
          <a:bodyPr/>
          <a:lstStyle/>
          <a:p>
            <a:fld id="{9B211AE0-A748-4831-A8B2-94530E23A946}" type="slidenum">
              <a:rPr lang="en-JM" smtClean="0"/>
              <a:t>‹#›</a:t>
            </a:fld>
            <a:endParaRPr lang="en-JM"/>
          </a:p>
        </p:txBody>
      </p:sp>
    </p:spTree>
    <p:extLst>
      <p:ext uri="{BB962C8B-B14F-4D97-AF65-F5344CB8AC3E}">
        <p14:creationId xmlns:p14="http://schemas.microsoft.com/office/powerpoint/2010/main" val="4055558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6E6ED9B-F163-4700-8D32-F2B661D193F4}" type="datetime1">
              <a:rPr lang="en-JM" smtClean="0"/>
              <a:t>26/2/2023</a:t>
            </a:fld>
            <a:endParaRPr lang="en-JM"/>
          </a:p>
        </p:txBody>
      </p:sp>
      <p:sp>
        <p:nvSpPr>
          <p:cNvPr id="5" name="Footer Placeholder 2"/>
          <p:cNvSpPr>
            <a:spLocks noGrp="1"/>
          </p:cNvSpPr>
          <p:nvPr>
            <p:ph type="ftr" sz="quarter" idx="11"/>
          </p:nvPr>
        </p:nvSpPr>
        <p:spPr/>
        <p:txBody>
          <a:bodyPr/>
          <a:lstStyle/>
          <a:p>
            <a:endParaRPr lang="en-JM"/>
          </a:p>
        </p:txBody>
      </p:sp>
      <p:sp>
        <p:nvSpPr>
          <p:cNvPr id="6" name="Slide Number Placeholder 3"/>
          <p:cNvSpPr>
            <a:spLocks noGrp="1"/>
          </p:cNvSpPr>
          <p:nvPr>
            <p:ph type="sldNum" sz="quarter" idx="12"/>
          </p:nvPr>
        </p:nvSpPr>
        <p:spPr/>
        <p:txBody>
          <a:bodyPr/>
          <a:lstStyle/>
          <a:p>
            <a:fld id="{9B211AE0-A748-4831-A8B2-94530E23A946}" type="slidenum">
              <a:rPr lang="en-JM" smtClean="0"/>
              <a:t>‹#›</a:t>
            </a:fld>
            <a:endParaRPr lang="en-JM"/>
          </a:p>
        </p:txBody>
      </p:sp>
    </p:spTree>
    <p:extLst>
      <p:ext uri="{BB962C8B-B14F-4D97-AF65-F5344CB8AC3E}">
        <p14:creationId xmlns:p14="http://schemas.microsoft.com/office/powerpoint/2010/main" val="2120510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41EBB3D-F99B-4CA2-917B-8C71A90D148B}" type="datetime1">
              <a:rPr lang="en-JM" smtClean="0"/>
              <a:t>26/2/2023</a:t>
            </a:fld>
            <a:endParaRPr lang="en-JM"/>
          </a:p>
        </p:txBody>
      </p:sp>
      <p:sp>
        <p:nvSpPr>
          <p:cNvPr id="5" name="Footer Placeholder 5"/>
          <p:cNvSpPr>
            <a:spLocks noGrp="1"/>
          </p:cNvSpPr>
          <p:nvPr>
            <p:ph type="ftr" sz="quarter" idx="11"/>
          </p:nvPr>
        </p:nvSpPr>
        <p:spPr/>
        <p:txBody>
          <a:bodyPr/>
          <a:lstStyle/>
          <a:p>
            <a:endParaRPr lang="en-JM"/>
          </a:p>
        </p:txBody>
      </p:sp>
      <p:sp>
        <p:nvSpPr>
          <p:cNvPr id="6" name="Slide Number Placeholder 6"/>
          <p:cNvSpPr>
            <a:spLocks noGrp="1"/>
          </p:cNvSpPr>
          <p:nvPr>
            <p:ph type="sldNum" sz="quarter" idx="12"/>
          </p:nvPr>
        </p:nvSpPr>
        <p:spPr/>
        <p:txBody>
          <a:bodyPr/>
          <a:lstStyle/>
          <a:p>
            <a:fld id="{9B211AE0-A748-4831-A8B2-94530E23A946}" type="slidenum">
              <a:rPr lang="en-JM" smtClean="0"/>
              <a:t>‹#›</a:t>
            </a:fld>
            <a:endParaRPr lang="en-JM"/>
          </a:p>
        </p:txBody>
      </p:sp>
    </p:spTree>
    <p:extLst>
      <p:ext uri="{BB962C8B-B14F-4D97-AF65-F5344CB8AC3E}">
        <p14:creationId xmlns:p14="http://schemas.microsoft.com/office/powerpoint/2010/main" val="2560027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3D7A51-1B43-452E-A552-C59519D80F06}" type="datetime1">
              <a:rPr lang="en-JM" smtClean="0"/>
              <a:t>26/2/2023</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9B211AE0-A748-4831-A8B2-94530E23A946}" type="slidenum">
              <a:rPr lang="en-JM" smtClean="0"/>
              <a:t>‹#›</a:t>
            </a:fld>
            <a:endParaRPr lang="en-JM"/>
          </a:p>
        </p:txBody>
      </p:sp>
    </p:spTree>
    <p:extLst>
      <p:ext uri="{BB962C8B-B14F-4D97-AF65-F5344CB8AC3E}">
        <p14:creationId xmlns:p14="http://schemas.microsoft.com/office/powerpoint/2010/main" val="1401737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7B9B1-6F87-49F3-86E9-7F886F495B20}" type="datetime1">
              <a:rPr lang="en-JM" smtClean="0"/>
              <a:t>26/2/2023</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9B211AE0-A748-4831-A8B2-94530E23A946}" type="slidenum">
              <a:rPr lang="en-JM" smtClean="0"/>
              <a:t>‹#›</a:t>
            </a:fld>
            <a:endParaRPr lang="en-JM"/>
          </a:p>
        </p:txBody>
      </p:sp>
    </p:spTree>
    <p:extLst>
      <p:ext uri="{BB962C8B-B14F-4D97-AF65-F5344CB8AC3E}">
        <p14:creationId xmlns:p14="http://schemas.microsoft.com/office/powerpoint/2010/main" val="223146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753280-3C7E-4307-BAB2-6036BB01A0C5}" type="datetime1">
              <a:rPr lang="en-JM" smtClean="0"/>
              <a:t>26/2/2023</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9B211AE0-A748-4831-A8B2-94530E23A946}" type="slidenum">
              <a:rPr lang="en-JM" smtClean="0"/>
              <a:t>‹#›</a:t>
            </a:fld>
            <a:endParaRPr lang="en-JM"/>
          </a:p>
        </p:txBody>
      </p:sp>
    </p:spTree>
    <p:extLst>
      <p:ext uri="{BB962C8B-B14F-4D97-AF65-F5344CB8AC3E}">
        <p14:creationId xmlns:p14="http://schemas.microsoft.com/office/powerpoint/2010/main" val="173275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775986-B40C-445F-86F0-79CB4B6FF97F}" type="datetime1">
              <a:rPr lang="en-JM" smtClean="0"/>
              <a:t>26/2/2023</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9B211AE0-A748-4831-A8B2-94530E23A946}" type="slidenum">
              <a:rPr lang="en-JM" smtClean="0"/>
              <a:t>‹#›</a:t>
            </a:fld>
            <a:endParaRPr lang="en-JM"/>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4251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88825" cy="6856214"/>
          </a:xfrm>
          <a:prstGeom prst="rect">
            <a:avLst/>
          </a:prstGeom>
        </p:spPr>
      </p:pic>
      <p:sp>
        <p:nvSpPr>
          <p:cNvPr id="2" name="Title 1"/>
          <p:cNvSpPr>
            <a:spLocks noGrp="1"/>
          </p:cNvSpPr>
          <p:nvPr>
            <p:ph type="title"/>
          </p:nvPr>
        </p:nvSpPr>
        <p:spPr>
          <a:xfrm>
            <a:off x="685801" y="3308581"/>
            <a:ext cx="10131427" cy="1468800"/>
          </a:xfrm>
        </p:spPr>
        <p:txBody>
          <a:bodyPr anchor="b"/>
          <a:lstStyle>
            <a:lvl1pPr algn="l">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116F94-A8ED-4DBE-BFE1-3D88E5DE53A6}" type="datetime1">
              <a:rPr lang="en-JM" smtClean="0">
                <a:solidFill>
                  <a:prstClr val="white"/>
                </a:solidFill>
              </a:rPr>
              <a:t>26/2/2023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00716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BD7A18-DEE2-4488-8355-17AFE36FEE58}" type="datetime1">
              <a:rPr lang="en-JM" smtClean="0"/>
              <a:t>26/2/2023</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9B211AE0-A748-4831-A8B2-94530E23A946}" type="slidenum">
              <a:rPr lang="en-JM" smtClean="0"/>
              <a:t>‹#›</a:t>
            </a:fld>
            <a:endParaRPr lang="en-JM"/>
          </a:p>
        </p:txBody>
      </p:sp>
    </p:spTree>
    <p:extLst>
      <p:ext uri="{BB962C8B-B14F-4D97-AF65-F5344CB8AC3E}">
        <p14:creationId xmlns:p14="http://schemas.microsoft.com/office/powerpoint/2010/main" val="28467402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4A4F343-DA49-4FAB-9A2D-52FAC00AC704}" type="datetime1">
              <a:rPr lang="en-JM" smtClean="0"/>
              <a:t>26/2/2023</a:t>
            </a:fld>
            <a:endParaRPr lang="en-JM"/>
          </a:p>
        </p:txBody>
      </p:sp>
      <p:sp>
        <p:nvSpPr>
          <p:cNvPr id="4"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9B211AE0-A748-4831-A8B2-94530E23A946}" type="slidenum">
              <a:rPr lang="en-JM" smtClean="0"/>
              <a:t>‹#›</a:t>
            </a:fld>
            <a:endParaRPr lang="en-JM"/>
          </a:p>
        </p:txBody>
      </p:sp>
    </p:spTree>
    <p:extLst>
      <p:ext uri="{BB962C8B-B14F-4D97-AF65-F5344CB8AC3E}">
        <p14:creationId xmlns:p14="http://schemas.microsoft.com/office/powerpoint/2010/main" val="3025765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D47D5B-4B2D-471D-9B91-43C6EAB6874C}" type="datetime1">
              <a:rPr lang="en-JM" smtClean="0"/>
              <a:t>26/2/2023</a:t>
            </a:fld>
            <a:endParaRPr lang="en-JM"/>
          </a:p>
        </p:txBody>
      </p:sp>
      <p:sp>
        <p:nvSpPr>
          <p:cNvPr id="4"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9B211AE0-A748-4831-A8B2-94530E23A946}" type="slidenum">
              <a:rPr lang="en-JM" smtClean="0"/>
              <a:t>‹#›</a:t>
            </a:fld>
            <a:endParaRPr lang="en-JM"/>
          </a:p>
        </p:txBody>
      </p:sp>
    </p:spTree>
    <p:extLst>
      <p:ext uri="{BB962C8B-B14F-4D97-AF65-F5344CB8AC3E}">
        <p14:creationId xmlns:p14="http://schemas.microsoft.com/office/powerpoint/2010/main" val="2137917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83B4B3-7879-468C-B715-96F0E6485248}" type="datetime1">
              <a:rPr lang="en-JM" smtClean="0"/>
              <a:t>26/2/2023</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9B211AE0-A748-4831-A8B2-94530E23A946}" type="slidenum">
              <a:rPr lang="en-JM" smtClean="0"/>
              <a:t>‹#›</a:t>
            </a:fld>
            <a:endParaRPr lang="en-JM"/>
          </a:p>
        </p:txBody>
      </p:sp>
    </p:spTree>
    <p:extLst>
      <p:ext uri="{BB962C8B-B14F-4D97-AF65-F5344CB8AC3E}">
        <p14:creationId xmlns:p14="http://schemas.microsoft.com/office/powerpoint/2010/main" val="1388043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5FE601-3B39-4965-9748-A746A1AED397}" type="datetime1">
              <a:rPr lang="en-JM" smtClean="0"/>
              <a:t>26/2/2023</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9B211AE0-A748-4831-A8B2-94530E23A946}" type="slidenum">
              <a:rPr lang="en-JM" smtClean="0"/>
              <a:t>‹#›</a:t>
            </a:fld>
            <a:endParaRPr lang="en-JM"/>
          </a:p>
        </p:txBody>
      </p:sp>
    </p:spTree>
    <p:extLst>
      <p:ext uri="{BB962C8B-B14F-4D97-AF65-F5344CB8AC3E}">
        <p14:creationId xmlns:p14="http://schemas.microsoft.com/office/powerpoint/2010/main" val="2504096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3" y="2142067"/>
            <a:ext cx="4995335"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71"/>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6F542E-5E4F-4CA0-ADF4-4CDA36EB51A1}" type="datetime1">
              <a:rPr lang="en-JM" smtClean="0">
                <a:solidFill>
                  <a:prstClr val="white"/>
                </a:solidFill>
              </a:rPr>
              <a:t>26/2/2023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506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1" y="2218267"/>
            <a:ext cx="4709055"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4" y="2226734"/>
            <a:ext cx="4722813"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5823484" y="2870201"/>
            <a:ext cx="4995335"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20F1-53B7-4BE8-AC31-F6A506470CE4}" type="datetime1">
              <a:rPr lang="en-JM" smtClean="0">
                <a:solidFill>
                  <a:prstClr val="white"/>
                </a:solidFill>
              </a:rPr>
              <a:t>26/2/2023</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9712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BC45CD-5FBE-4D61-B4C4-40E193E6AAA9}" type="datetime1">
              <a:rPr lang="en-JM" smtClean="0">
                <a:solidFill>
                  <a:prstClr val="white"/>
                </a:solidFill>
              </a:rPr>
              <a:t>26/2/2023</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1636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88825" cy="6856214"/>
          </a:xfrm>
          <a:prstGeom prst="rect">
            <a:avLst/>
          </a:prstGeom>
        </p:spPr>
      </p:pic>
    </p:spTree>
    <p:extLst>
      <p:ext uri="{BB962C8B-B14F-4D97-AF65-F5344CB8AC3E}">
        <p14:creationId xmlns:p14="http://schemas.microsoft.com/office/powerpoint/2010/main" val="2030161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7"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F82B7DC-CC6D-46AB-8E40-29B35E4DC8C1}" type="datetime1">
              <a:rPr lang="en-JM" smtClean="0">
                <a:solidFill>
                  <a:prstClr val="white"/>
                </a:solidFill>
              </a:rPr>
              <a:t>26/2/2023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9920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5" y="914400"/>
            <a:ext cx="3280975"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1B68361-33F2-463D-9867-48235A3FB8A9}" type="datetime1">
              <a:rPr lang="en-JM" smtClean="0">
                <a:solidFill>
                  <a:prstClr val="white"/>
                </a:solidFill>
              </a:rPr>
              <a:t>26/2/2023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53945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7.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5.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4" y="609604"/>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4" y="2142071"/>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9"/>
            <a:ext cx="160020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F24B28-4EB0-497A-A5C8-B29A912C91F1}" type="datetime1">
              <a:rPr lang="en-JM" smtClean="0">
                <a:solidFill>
                  <a:prstClr val="white"/>
                </a:solidFill>
              </a:rPr>
              <a:t>26/2/2023</a:t>
            </a:fld>
            <a:endParaRPr lang="en-US">
              <a:solidFill>
                <a:prstClr val="white"/>
              </a:solidFill>
            </a:endParaRPr>
          </a:p>
        </p:txBody>
      </p:sp>
      <p:sp>
        <p:nvSpPr>
          <p:cNvPr id="5" name="Footer Placeholder 4"/>
          <p:cNvSpPr>
            <a:spLocks noGrp="1"/>
          </p:cNvSpPr>
          <p:nvPr>
            <p:ph type="ftr" sz="quarter" idx="3"/>
          </p:nvPr>
        </p:nvSpPr>
        <p:spPr>
          <a:xfrm>
            <a:off x="685801" y="5870579"/>
            <a:ext cx="7827659"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a:solidFill>
                <a:prstClr val="white"/>
              </a:solidFill>
            </a:endParaRPr>
          </a:p>
        </p:txBody>
      </p:sp>
      <p:sp>
        <p:nvSpPr>
          <p:cNvPr id="6" name="Slide Number Placeholder 5"/>
          <p:cNvSpPr>
            <a:spLocks noGrp="1"/>
          </p:cNvSpPr>
          <p:nvPr>
            <p:ph type="sldNum" sz="quarter" idx="4"/>
          </p:nvPr>
        </p:nvSpPr>
        <p:spPr>
          <a:xfrm>
            <a:off x="10266063" y="5870579"/>
            <a:ext cx="551167"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085158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1BD6947-E237-4852-9D8E-D7376C06A28D}" type="datetime1">
              <a:rPr lang="en-JM" smtClean="0"/>
              <a:t>26/2/2023</a:t>
            </a:fld>
            <a:endParaRPr lang="en-JM"/>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JM"/>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B211AE0-A748-4831-A8B2-94530E23A946}" type="slidenum">
              <a:rPr lang="en-JM" smtClean="0"/>
              <a:t>‹#›</a:t>
            </a:fld>
            <a:endParaRPr lang="en-JM"/>
          </a:p>
        </p:txBody>
      </p:sp>
    </p:spTree>
    <p:extLst>
      <p:ext uri="{BB962C8B-B14F-4D97-AF65-F5344CB8AC3E}">
        <p14:creationId xmlns:p14="http://schemas.microsoft.com/office/powerpoint/2010/main" val="398563781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hyperlink" Target="https://ellenwhite.org/topics/372" TargetMode="Externa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JM" b="1" dirty="0" smtClean="0"/>
              <a:t>Antitypical Dark Ages </a:t>
            </a:r>
            <a:r>
              <a:rPr lang="en-JM" b="1" dirty="0" smtClean="0"/>
              <a:t>– (?)</a:t>
            </a:r>
            <a:endParaRPr lang="en-JM" b="1" dirty="0"/>
          </a:p>
        </p:txBody>
      </p:sp>
      <p:sp>
        <p:nvSpPr>
          <p:cNvPr id="3" name="Subtitle 2"/>
          <p:cNvSpPr>
            <a:spLocks noGrp="1"/>
          </p:cNvSpPr>
          <p:nvPr>
            <p:ph type="subTitle" idx="1"/>
          </p:nvPr>
        </p:nvSpPr>
        <p:spPr/>
        <p:txBody>
          <a:bodyPr>
            <a:normAutofit/>
          </a:bodyPr>
          <a:lstStyle/>
          <a:p>
            <a:r>
              <a:rPr lang="en-JM" sz="3600" b="1" dirty="0" smtClean="0"/>
              <a:t>Martyrdom at the end</a:t>
            </a:r>
            <a:r>
              <a:rPr lang="en-JM" sz="3600" b="1" dirty="0" smtClean="0"/>
              <a:t>…(?)</a:t>
            </a:r>
            <a:endParaRPr lang="en-JM" sz="3600" b="1" dirty="0"/>
          </a:p>
        </p:txBody>
      </p:sp>
    </p:spTree>
    <p:extLst>
      <p:ext uri="{BB962C8B-B14F-4D97-AF65-F5344CB8AC3E}">
        <p14:creationId xmlns:p14="http://schemas.microsoft.com/office/powerpoint/2010/main" val="393316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320" y="453181"/>
            <a:ext cx="8412480" cy="610235"/>
          </a:xfrm>
        </p:spPr>
        <p:txBody>
          <a:bodyPr>
            <a:normAutofit fontScale="90000"/>
          </a:bodyPr>
          <a:lstStyle/>
          <a:p>
            <a:pPr algn="ctr"/>
            <a:r>
              <a:rPr lang="en-JM" b="1" dirty="0" smtClean="0"/>
              <a:t>REVELATION 14:9-12</a:t>
            </a:r>
            <a:endParaRPr lang="en-JM" b="1" dirty="0"/>
          </a:p>
        </p:txBody>
      </p:sp>
      <p:sp>
        <p:nvSpPr>
          <p:cNvPr id="3" name="Content Placeholder 2"/>
          <p:cNvSpPr>
            <a:spLocks noGrp="1"/>
          </p:cNvSpPr>
          <p:nvPr>
            <p:ph idx="1"/>
          </p:nvPr>
        </p:nvSpPr>
        <p:spPr>
          <a:xfrm>
            <a:off x="838200" y="1478280"/>
            <a:ext cx="10683240" cy="4785359"/>
          </a:xfrm>
        </p:spPr>
        <p:txBody>
          <a:bodyPr>
            <a:normAutofit/>
          </a:bodyPr>
          <a:lstStyle/>
          <a:p>
            <a:r>
              <a:rPr lang="en-JM" sz="3200" dirty="0" smtClean="0"/>
              <a:t>9 And the third angel followed them, saying with a loud voice, </a:t>
            </a:r>
            <a:r>
              <a:rPr lang="en-JM" sz="3200" b="1" dirty="0" smtClean="0"/>
              <a:t>If any man worship the </a:t>
            </a:r>
            <a:r>
              <a:rPr lang="en-JM" sz="3200" b="1" u="sng" dirty="0" smtClean="0"/>
              <a:t>beast</a:t>
            </a:r>
            <a:r>
              <a:rPr lang="en-JM" sz="3200" b="1" dirty="0" smtClean="0"/>
              <a:t> and his </a:t>
            </a:r>
            <a:r>
              <a:rPr lang="en-JM" sz="3200" b="1" u="sng" dirty="0" smtClean="0"/>
              <a:t>image</a:t>
            </a:r>
            <a:r>
              <a:rPr lang="en-JM" sz="3200" b="1" dirty="0" smtClean="0"/>
              <a:t>, and receive his mark in his </a:t>
            </a:r>
            <a:r>
              <a:rPr lang="en-JM" sz="3200" b="1" u="sng" dirty="0" smtClean="0"/>
              <a:t>forehead</a:t>
            </a:r>
            <a:r>
              <a:rPr lang="en-JM" sz="3200" b="1" dirty="0" smtClean="0"/>
              <a:t>, or in his </a:t>
            </a:r>
            <a:r>
              <a:rPr lang="en-JM" sz="3200" b="1" u="sng" dirty="0" smtClean="0"/>
              <a:t>hand</a:t>
            </a:r>
            <a:r>
              <a:rPr lang="en-JM" sz="3200" b="1" dirty="0" smtClean="0"/>
              <a:t>,</a:t>
            </a:r>
          </a:p>
          <a:p>
            <a:r>
              <a:rPr lang="en-JM" sz="3200" dirty="0" smtClean="0"/>
              <a:t>10 The </a:t>
            </a:r>
            <a:r>
              <a:rPr lang="en-JM" sz="3200" b="1" dirty="0" smtClean="0"/>
              <a:t>same shall drink of the </a:t>
            </a:r>
            <a:r>
              <a:rPr lang="en-JM" sz="3200" b="1" u="sng" dirty="0" smtClean="0"/>
              <a:t>wine</a:t>
            </a:r>
            <a:r>
              <a:rPr lang="en-JM" sz="3200" b="1" dirty="0" smtClean="0"/>
              <a:t> of the wrath of God</a:t>
            </a:r>
            <a:r>
              <a:rPr lang="en-JM" sz="3200" dirty="0" smtClean="0"/>
              <a:t>, which is poured out without mixture into the cup of his indignation; and he shall be tormented with fire and brimstone in the presence of the holy angels, and in the presence of the Lamb:</a:t>
            </a:r>
          </a:p>
        </p:txBody>
      </p:sp>
      <p:sp>
        <p:nvSpPr>
          <p:cNvPr id="4" name="Slide Number Placeholder 3"/>
          <p:cNvSpPr>
            <a:spLocks noGrp="1"/>
          </p:cNvSpPr>
          <p:nvPr>
            <p:ph type="sldNum" sz="quarter" idx="12"/>
          </p:nvPr>
        </p:nvSpPr>
        <p:spPr/>
        <p:txBody>
          <a:bodyPr/>
          <a:lstStyle/>
          <a:p>
            <a:fld id="{9B211AE0-A748-4831-A8B2-94530E23A946}" type="slidenum">
              <a:rPr lang="en-JM" smtClean="0"/>
              <a:t>10</a:t>
            </a:fld>
            <a:endParaRPr lang="en-JM"/>
          </a:p>
        </p:txBody>
      </p:sp>
    </p:spTree>
    <p:extLst>
      <p:ext uri="{BB962C8B-B14F-4D97-AF65-F5344CB8AC3E}">
        <p14:creationId xmlns:p14="http://schemas.microsoft.com/office/powerpoint/2010/main" val="1803461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120" y="448129"/>
            <a:ext cx="7711440" cy="610235"/>
          </a:xfrm>
        </p:spPr>
        <p:txBody>
          <a:bodyPr>
            <a:normAutofit fontScale="90000"/>
          </a:bodyPr>
          <a:lstStyle/>
          <a:p>
            <a:pPr algn="ctr"/>
            <a:r>
              <a:rPr lang="en-JM" b="1" dirty="0" smtClean="0"/>
              <a:t>REVELATION 14:9-12 </a:t>
            </a:r>
            <a:r>
              <a:rPr lang="en-JM" sz="3600" b="1" dirty="0" smtClean="0"/>
              <a:t>(cont’d.)</a:t>
            </a:r>
            <a:endParaRPr lang="en-JM" sz="3600" b="1" dirty="0"/>
          </a:p>
        </p:txBody>
      </p:sp>
      <p:sp>
        <p:nvSpPr>
          <p:cNvPr id="3" name="Content Placeholder 2"/>
          <p:cNvSpPr>
            <a:spLocks noGrp="1"/>
          </p:cNvSpPr>
          <p:nvPr>
            <p:ph idx="1"/>
          </p:nvPr>
        </p:nvSpPr>
        <p:spPr>
          <a:xfrm>
            <a:off x="838200" y="1463039"/>
            <a:ext cx="10515600" cy="4693921"/>
          </a:xfrm>
        </p:spPr>
        <p:txBody>
          <a:bodyPr>
            <a:normAutofit/>
          </a:bodyPr>
          <a:lstStyle/>
          <a:p>
            <a:pPr algn="just"/>
            <a:r>
              <a:rPr lang="en-JM" sz="3600" dirty="0" smtClean="0"/>
              <a:t>11 And </a:t>
            </a:r>
            <a:r>
              <a:rPr lang="en-JM" sz="3600" dirty="0"/>
              <a:t>the smoke of their </a:t>
            </a:r>
            <a:r>
              <a:rPr lang="en-JM" sz="3600" dirty="0" smtClean="0"/>
              <a:t>torment ascendeth up for ever and ever: and they have no rest day nor night, who worship the beast and his image, and whosoever receiveth </a:t>
            </a:r>
            <a:r>
              <a:rPr lang="en-JM" sz="3600" u="sng" dirty="0" smtClean="0"/>
              <a:t>the mark of his name</a:t>
            </a:r>
            <a:r>
              <a:rPr lang="en-JM" sz="3600" dirty="0" smtClean="0"/>
              <a:t>.</a:t>
            </a:r>
            <a:endParaRPr lang="en-JM" sz="3600" dirty="0"/>
          </a:p>
          <a:p>
            <a:pPr algn="just"/>
            <a:r>
              <a:rPr lang="en-JM" sz="3600" dirty="0"/>
              <a:t>12 Here is the </a:t>
            </a:r>
            <a:r>
              <a:rPr lang="en-JM" sz="3600" i="1" u="sng" dirty="0"/>
              <a:t>patience</a:t>
            </a:r>
            <a:r>
              <a:rPr lang="en-JM" sz="3600" dirty="0"/>
              <a:t> of the </a:t>
            </a:r>
            <a:r>
              <a:rPr lang="en-JM" sz="3600" b="1" u="sng" dirty="0">
                <a:solidFill>
                  <a:srgbClr val="FFFF00"/>
                </a:solidFill>
              </a:rPr>
              <a:t>saints</a:t>
            </a:r>
            <a:r>
              <a:rPr lang="en-JM" sz="3600" dirty="0"/>
              <a:t>: </a:t>
            </a:r>
            <a:r>
              <a:rPr lang="en-JM" sz="3600" dirty="0" smtClean="0"/>
              <a:t>here </a:t>
            </a:r>
            <a:r>
              <a:rPr lang="en-JM" sz="3600" dirty="0"/>
              <a:t>are they that </a:t>
            </a:r>
            <a:r>
              <a:rPr lang="en-JM" sz="3600" b="1" u="sng" dirty="0"/>
              <a:t>keep</a:t>
            </a:r>
            <a:r>
              <a:rPr lang="en-JM" sz="3600" b="1" dirty="0"/>
              <a:t> </a:t>
            </a:r>
            <a:r>
              <a:rPr lang="en-JM" sz="3600" b="1" u="sng" dirty="0" smtClean="0">
                <a:solidFill>
                  <a:srgbClr val="FFFF00"/>
                </a:solidFill>
              </a:rPr>
              <a:t>the</a:t>
            </a:r>
            <a:r>
              <a:rPr lang="en-JM" sz="3600" b="1" dirty="0" smtClean="0"/>
              <a:t> </a:t>
            </a:r>
            <a:r>
              <a:rPr lang="en-JM" sz="3600" b="1" u="sng" dirty="0" smtClean="0">
                <a:solidFill>
                  <a:srgbClr val="FFFF00"/>
                </a:solidFill>
              </a:rPr>
              <a:t>commandments</a:t>
            </a:r>
            <a:r>
              <a:rPr lang="en-JM" sz="3600" b="1" dirty="0" smtClean="0"/>
              <a:t> </a:t>
            </a:r>
            <a:r>
              <a:rPr lang="en-JM" sz="3600" b="1" u="sng" dirty="0"/>
              <a:t>of God</a:t>
            </a:r>
            <a:r>
              <a:rPr lang="en-JM" sz="3600" dirty="0"/>
              <a:t>, and </a:t>
            </a:r>
            <a:r>
              <a:rPr lang="en-JM" sz="3600" b="1" u="sng" dirty="0">
                <a:solidFill>
                  <a:srgbClr val="FFFF00"/>
                </a:solidFill>
              </a:rPr>
              <a:t>the</a:t>
            </a:r>
            <a:r>
              <a:rPr lang="en-JM" sz="3600" dirty="0">
                <a:solidFill>
                  <a:srgbClr val="FFFF00"/>
                </a:solidFill>
              </a:rPr>
              <a:t> </a:t>
            </a:r>
            <a:r>
              <a:rPr lang="en-JM" sz="3600" b="1" u="sng" dirty="0">
                <a:solidFill>
                  <a:srgbClr val="FFFF00"/>
                </a:solidFill>
              </a:rPr>
              <a:t>faith</a:t>
            </a:r>
            <a:r>
              <a:rPr lang="en-JM" sz="3600" b="1" dirty="0"/>
              <a:t> </a:t>
            </a:r>
            <a:r>
              <a:rPr lang="en-JM" sz="3600" b="1" u="sng" dirty="0"/>
              <a:t>of Jesus</a:t>
            </a:r>
            <a:r>
              <a:rPr lang="en-JM" sz="3600" dirty="0"/>
              <a:t>.</a:t>
            </a:r>
          </a:p>
        </p:txBody>
      </p:sp>
      <p:sp>
        <p:nvSpPr>
          <p:cNvPr id="4" name="Slide Number Placeholder 3"/>
          <p:cNvSpPr>
            <a:spLocks noGrp="1"/>
          </p:cNvSpPr>
          <p:nvPr>
            <p:ph type="sldNum" sz="quarter" idx="12"/>
          </p:nvPr>
        </p:nvSpPr>
        <p:spPr/>
        <p:txBody>
          <a:bodyPr/>
          <a:lstStyle/>
          <a:p>
            <a:fld id="{9B211AE0-A748-4831-A8B2-94530E23A946}" type="slidenum">
              <a:rPr lang="en-JM" smtClean="0"/>
              <a:t>11</a:t>
            </a:fld>
            <a:endParaRPr lang="en-JM"/>
          </a:p>
        </p:txBody>
      </p:sp>
    </p:spTree>
    <p:extLst>
      <p:ext uri="{BB962C8B-B14F-4D97-AF65-F5344CB8AC3E}">
        <p14:creationId xmlns:p14="http://schemas.microsoft.com/office/powerpoint/2010/main" val="11637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232" y="292733"/>
            <a:ext cx="4219571" cy="792163"/>
          </a:xfrm>
        </p:spPr>
        <p:txBody>
          <a:bodyPr/>
          <a:lstStyle/>
          <a:p>
            <a:r>
              <a:rPr lang="en-JM" b="1" dirty="0" smtClean="0"/>
              <a:t>REVELATION 14:</a:t>
            </a:r>
            <a:endParaRPr lang="en-JM" b="1" dirty="0"/>
          </a:p>
        </p:txBody>
      </p:sp>
      <p:sp>
        <p:nvSpPr>
          <p:cNvPr id="3" name="Content Placeholder 2"/>
          <p:cNvSpPr>
            <a:spLocks noGrp="1"/>
          </p:cNvSpPr>
          <p:nvPr>
            <p:ph idx="1"/>
          </p:nvPr>
        </p:nvSpPr>
        <p:spPr>
          <a:xfrm>
            <a:off x="502920" y="1281112"/>
            <a:ext cx="11414760" cy="5089207"/>
          </a:xfrm>
        </p:spPr>
        <p:txBody>
          <a:bodyPr>
            <a:normAutofit/>
          </a:bodyPr>
          <a:lstStyle/>
          <a:p>
            <a:endParaRPr lang="en-JM" dirty="0" smtClean="0"/>
          </a:p>
          <a:p>
            <a:endParaRPr lang="en-JM" dirty="0"/>
          </a:p>
          <a:p>
            <a:r>
              <a:rPr lang="en-JM" sz="2600" dirty="0" smtClean="0"/>
              <a:t>12 </a:t>
            </a:r>
            <a:r>
              <a:rPr lang="en-JM" sz="2600" dirty="0" smtClean="0"/>
              <a:t>Here is the patience of the saints: here are they that </a:t>
            </a:r>
            <a:r>
              <a:rPr lang="en-JM" sz="2600" b="1" dirty="0" smtClean="0"/>
              <a:t>keep the commandments of God, and the faith of Jesus</a:t>
            </a:r>
            <a:r>
              <a:rPr lang="en-JM" sz="2600" dirty="0" smtClean="0"/>
              <a:t>.</a:t>
            </a:r>
            <a:endParaRPr lang="en-JM" sz="2600" dirty="0" smtClean="0"/>
          </a:p>
          <a:p>
            <a:endParaRPr lang="en-JM" dirty="0" smtClean="0"/>
          </a:p>
          <a:p>
            <a:pPr marL="0" indent="0">
              <a:buNone/>
            </a:pPr>
            <a:endParaRPr lang="en-JM" sz="2400" dirty="0" smtClean="0"/>
          </a:p>
          <a:p>
            <a:r>
              <a:rPr lang="en-JM" sz="2600" dirty="0" smtClean="0"/>
              <a:t>13 </a:t>
            </a:r>
            <a:r>
              <a:rPr lang="en-JM" sz="2600" dirty="0" smtClean="0"/>
              <a:t>And I heard a voice from heaven saying unto me, Write, </a:t>
            </a:r>
            <a:r>
              <a:rPr lang="en-JM" sz="2600" b="1" u="sng" dirty="0" smtClean="0"/>
              <a:t>Blessed</a:t>
            </a:r>
            <a:r>
              <a:rPr lang="en-JM" sz="2600" dirty="0" smtClean="0"/>
              <a:t> are </a:t>
            </a:r>
            <a:r>
              <a:rPr lang="en-JM" sz="2600" b="1" dirty="0" smtClean="0"/>
              <a:t>the dead which </a:t>
            </a:r>
            <a:r>
              <a:rPr lang="en-JM" sz="2600" b="1" u="sng" dirty="0" smtClean="0">
                <a:solidFill>
                  <a:schemeClr val="bg2">
                    <a:lumMod val="20000"/>
                    <a:lumOff val="80000"/>
                  </a:schemeClr>
                </a:solidFill>
              </a:rPr>
              <a:t>die</a:t>
            </a:r>
            <a:r>
              <a:rPr lang="en-JM" sz="2600" b="1" dirty="0" smtClean="0">
                <a:solidFill>
                  <a:schemeClr val="bg2">
                    <a:lumMod val="20000"/>
                    <a:lumOff val="80000"/>
                  </a:schemeClr>
                </a:solidFill>
              </a:rPr>
              <a:t> </a:t>
            </a:r>
            <a:r>
              <a:rPr lang="en-JM" sz="2600" b="1" u="sng" dirty="0" smtClean="0">
                <a:solidFill>
                  <a:schemeClr val="bg2">
                    <a:lumMod val="20000"/>
                    <a:lumOff val="80000"/>
                  </a:schemeClr>
                </a:solidFill>
              </a:rPr>
              <a:t>in the Lord</a:t>
            </a:r>
            <a:r>
              <a:rPr lang="en-JM" sz="2600" b="1" dirty="0" smtClean="0">
                <a:solidFill>
                  <a:schemeClr val="bg2">
                    <a:lumMod val="20000"/>
                    <a:lumOff val="80000"/>
                  </a:schemeClr>
                </a:solidFill>
              </a:rPr>
              <a:t> </a:t>
            </a:r>
            <a:r>
              <a:rPr lang="en-JM" sz="2600" b="1" dirty="0" smtClean="0"/>
              <a:t>from </a:t>
            </a:r>
            <a:r>
              <a:rPr lang="en-JM" sz="2600" dirty="0">
                <a:solidFill>
                  <a:srgbClr val="00FFFF"/>
                </a:solidFill>
              </a:rPr>
              <a:t>*</a:t>
            </a:r>
            <a:r>
              <a:rPr lang="en-JM" sz="2600" b="1" u="sng" dirty="0" smtClean="0"/>
              <a:t>henceforth</a:t>
            </a:r>
            <a:r>
              <a:rPr lang="en-JM" sz="2600" dirty="0" smtClean="0"/>
              <a:t>: Yea, saith the Spirit, that they may </a:t>
            </a:r>
            <a:r>
              <a:rPr lang="en-JM" sz="2600" b="1" i="1" u="sng" dirty="0" smtClean="0"/>
              <a:t>rest from their </a:t>
            </a:r>
            <a:r>
              <a:rPr lang="en-JM" sz="3200" b="1" i="1" u="sng" dirty="0" smtClean="0">
                <a:solidFill>
                  <a:srgbClr val="00FFFF"/>
                </a:solidFill>
              </a:rPr>
              <a:t>labours</a:t>
            </a:r>
            <a:r>
              <a:rPr lang="en-JM" sz="2600" dirty="0" smtClean="0"/>
              <a:t>; and </a:t>
            </a:r>
            <a:r>
              <a:rPr lang="en-JM" sz="2600" b="1" u="sng" dirty="0" smtClean="0">
                <a:solidFill>
                  <a:srgbClr val="FFFF00"/>
                </a:solidFill>
              </a:rPr>
              <a:t>their works do follow them</a:t>
            </a:r>
            <a:r>
              <a:rPr lang="en-JM" sz="2600" dirty="0" smtClean="0"/>
              <a:t>. </a:t>
            </a:r>
            <a:r>
              <a:rPr lang="en-JM" sz="2600" b="1" dirty="0" smtClean="0"/>
              <a:t>(</a:t>
            </a:r>
            <a:r>
              <a:rPr lang="en-JM" sz="2600" dirty="0">
                <a:solidFill>
                  <a:srgbClr val="00FFFF"/>
                </a:solidFill>
              </a:rPr>
              <a:t>*</a:t>
            </a:r>
            <a:r>
              <a:rPr lang="en-JM" sz="2600" b="1" dirty="0" smtClean="0"/>
              <a:t>”</a:t>
            </a:r>
            <a:r>
              <a:rPr lang="en-JM" sz="2600" b="1" dirty="0" smtClean="0"/>
              <a:t>From </a:t>
            </a:r>
            <a:r>
              <a:rPr lang="en-JM" sz="2600" b="1" dirty="0" smtClean="0"/>
              <a:t>now on” </a:t>
            </a:r>
            <a:r>
              <a:rPr lang="en-JM" sz="2600" b="1" dirty="0" smtClean="0"/>
              <a:t>/ “From this time</a:t>
            </a:r>
            <a:r>
              <a:rPr lang="en-JM" sz="2600" b="1" dirty="0"/>
              <a:t>” / </a:t>
            </a:r>
            <a:r>
              <a:rPr lang="en-JM" sz="2600" b="1" dirty="0" smtClean="0"/>
              <a:t>“Starting </a:t>
            </a:r>
            <a:r>
              <a:rPr lang="en-JM" sz="2600" b="1" dirty="0"/>
              <a:t>from this </a:t>
            </a:r>
            <a:r>
              <a:rPr lang="en-JM" sz="2600" b="1" dirty="0" smtClean="0"/>
              <a:t>time”)</a:t>
            </a:r>
            <a:endParaRPr lang="en-JM" sz="2600" b="1" dirty="0" smtClean="0"/>
          </a:p>
          <a:p>
            <a:endParaRPr lang="en-JM" dirty="0" smtClean="0"/>
          </a:p>
        </p:txBody>
      </p:sp>
      <p:sp>
        <p:nvSpPr>
          <p:cNvPr id="5" name="Rounded Rectangle 4"/>
          <p:cNvSpPr/>
          <p:nvPr/>
        </p:nvSpPr>
        <p:spPr>
          <a:xfrm>
            <a:off x="3148016" y="1447374"/>
            <a:ext cx="6224583" cy="61002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200" b="1" dirty="0" smtClean="0">
                <a:solidFill>
                  <a:srgbClr val="FFFF00"/>
                </a:solidFill>
              </a:rPr>
              <a:t>PATIENT, FAITHFUL, OBEDIENT </a:t>
            </a:r>
            <a:r>
              <a:rPr lang="en-JM" sz="2200" b="1" dirty="0" smtClean="0">
                <a:solidFill>
                  <a:srgbClr val="FFFF00"/>
                </a:solidFill>
              </a:rPr>
              <a:t>SAINTS!</a:t>
            </a:r>
            <a:endParaRPr lang="en-JM" sz="2200" b="1" dirty="0">
              <a:solidFill>
                <a:srgbClr val="FFFF00"/>
              </a:solidFill>
            </a:endParaRPr>
          </a:p>
        </p:txBody>
      </p:sp>
      <p:sp>
        <p:nvSpPr>
          <p:cNvPr id="6" name="Slide Number Placeholder 5"/>
          <p:cNvSpPr>
            <a:spLocks noGrp="1"/>
          </p:cNvSpPr>
          <p:nvPr>
            <p:ph type="sldNum" sz="quarter" idx="12"/>
          </p:nvPr>
        </p:nvSpPr>
        <p:spPr/>
        <p:txBody>
          <a:bodyPr/>
          <a:lstStyle/>
          <a:p>
            <a:fld id="{9B211AE0-A748-4831-A8B2-94530E23A946}" type="slidenum">
              <a:rPr lang="en-JM" smtClean="0"/>
              <a:t>12</a:t>
            </a:fld>
            <a:endParaRPr lang="en-JM"/>
          </a:p>
        </p:txBody>
      </p:sp>
      <p:sp>
        <p:nvSpPr>
          <p:cNvPr id="7" name="Rounded Rectangle 6"/>
          <p:cNvSpPr/>
          <p:nvPr/>
        </p:nvSpPr>
        <p:spPr>
          <a:xfrm>
            <a:off x="2221711" y="3322320"/>
            <a:ext cx="7912889" cy="61245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200" b="1" dirty="0" smtClean="0">
                <a:solidFill>
                  <a:srgbClr val="FF0000"/>
                </a:solidFill>
              </a:rPr>
              <a:t>PATIENT, FAITHFUL, OBEDIENT SAINTS – </a:t>
            </a:r>
            <a:r>
              <a:rPr lang="en-JM" sz="2200" b="1" dirty="0">
                <a:solidFill>
                  <a:srgbClr val="FF0000"/>
                </a:solidFill>
                <a:latin typeface="Calibri" panose="020F0502020204030204" pitchFamily="34" charset="0"/>
                <a:cs typeface="Calibri" panose="020F0502020204030204" pitchFamily="34" charset="0"/>
              </a:rPr>
              <a:t>❺</a:t>
            </a:r>
            <a:r>
              <a:rPr lang="en-JM" sz="2200" b="1" dirty="0" smtClean="0">
                <a:solidFill>
                  <a:srgbClr val="FF0000"/>
                </a:solidFill>
                <a:latin typeface="Calibri" panose="020F0502020204030204" pitchFamily="34" charset="0"/>
                <a:cs typeface="Calibri" panose="020F0502020204030204" pitchFamily="34" charset="0"/>
              </a:rPr>
              <a:t> </a:t>
            </a:r>
            <a:r>
              <a:rPr lang="en-JM" sz="2200" b="1" dirty="0" smtClean="0">
                <a:solidFill>
                  <a:srgbClr val="FF0000"/>
                </a:solidFill>
              </a:rPr>
              <a:t>MANY WILL DIE</a:t>
            </a:r>
            <a:endParaRPr lang="en-JM" sz="2200" b="1" dirty="0">
              <a:solidFill>
                <a:srgbClr val="FF0000"/>
              </a:solidFill>
            </a:endParaRPr>
          </a:p>
        </p:txBody>
      </p:sp>
    </p:spTree>
    <p:extLst>
      <p:ext uri="{BB962C8B-B14F-4D97-AF65-F5344CB8AC3E}">
        <p14:creationId xmlns:p14="http://schemas.microsoft.com/office/powerpoint/2010/main" val="1557497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151" y="295729"/>
            <a:ext cx="9404723" cy="1177962"/>
          </a:xfrm>
        </p:spPr>
        <p:txBody>
          <a:bodyPr/>
          <a:lstStyle/>
          <a:p>
            <a:pPr algn="ctr"/>
            <a:r>
              <a:rPr lang="en-JM" sz="3400" b="1" dirty="0" smtClean="0"/>
              <a:t>Significance and importance of ONE word </a:t>
            </a:r>
            <a:r>
              <a:rPr lang="en-JM" sz="3400" b="1" i="1" dirty="0" smtClean="0">
                <a:solidFill>
                  <a:schemeClr val="bg2">
                    <a:lumMod val="20000"/>
                    <a:lumOff val="80000"/>
                  </a:schemeClr>
                </a:solidFill>
              </a:rPr>
              <a:t>(Matthew 4:4)</a:t>
            </a:r>
            <a:endParaRPr lang="en-JM" sz="3400" b="1" i="1" dirty="0">
              <a:solidFill>
                <a:schemeClr val="bg2">
                  <a:lumMod val="20000"/>
                  <a:lumOff val="80000"/>
                </a:schemeClr>
              </a:solidFill>
            </a:endParaRPr>
          </a:p>
        </p:txBody>
      </p:sp>
      <p:sp>
        <p:nvSpPr>
          <p:cNvPr id="3" name="Content Placeholder 2"/>
          <p:cNvSpPr>
            <a:spLocks noGrp="1"/>
          </p:cNvSpPr>
          <p:nvPr>
            <p:ph idx="1"/>
          </p:nvPr>
        </p:nvSpPr>
        <p:spPr>
          <a:xfrm>
            <a:off x="594360" y="1691640"/>
            <a:ext cx="10988040" cy="4572000"/>
          </a:xfrm>
        </p:spPr>
        <p:txBody>
          <a:bodyPr>
            <a:noAutofit/>
          </a:bodyPr>
          <a:lstStyle/>
          <a:p>
            <a:pPr algn="just"/>
            <a:r>
              <a:rPr lang="en-JM" sz="3200" dirty="0" smtClean="0"/>
              <a:t>❶ </a:t>
            </a:r>
            <a:r>
              <a:rPr lang="en-JM" sz="3200" dirty="0"/>
              <a:t>Does the word “</a:t>
            </a:r>
            <a:r>
              <a:rPr lang="en-JM" sz="3200" b="1" u="sng" dirty="0">
                <a:solidFill>
                  <a:srgbClr val="00FFFF"/>
                </a:solidFill>
              </a:rPr>
              <a:t>labours</a:t>
            </a:r>
            <a:r>
              <a:rPr lang="en-JM" sz="3200" dirty="0"/>
              <a:t>” here have any significance with respect to the topic? </a:t>
            </a:r>
            <a:r>
              <a:rPr lang="en-JM" sz="3200" b="1" dirty="0">
                <a:solidFill>
                  <a:srgbClr val="FFFF00"/>
                </a:solidFill>
              </a:rPr>
              <a:t>G2873</a:t>
            </a:r>
            <a:r>
              <a:rPr lang="en-JM" sz="3200" dirty="0">
                <a:solidFill>
                  <a:srgbClr val="FFFF00"/>
                </a:solidFill>
              </a:rPr>
              <a:t> </a:t>
            </a:r>
            <a:r>
              <a:rPr lang="en-JM" sz="3200" dirty="0"/>
              <a:t>“</a:t>
            </a:r>
            <a:r>
              <a:rPr lang="en-JM" sz="3200" b="1" u="sng" dirty="0" err="1">
                <a:solidFill>
                  <a:srgbClr val="00FFFF"/>
                </a:solidFill>
              </a:rPr>
              <a:t>kopos</a:t>
            </a:r>
            <a:r>
              <a:rPr lang="en-JM" sz="3200" dirty="0"/>
              <a:t>” From </a:t>
            </a:r>
            <a:r>
              <a:rPr lang="en-JM" sz="3200" b="1" dirty="0">
                <a:solidFill>
                  <a:srgbClr val="FFFF00"/>
                </a:solidFill>
              </a:rPr>
              <a:t>G2875</a:t>
            </a:r>
            <a:r>
              <a:rPr lang="en-JM" sz="3200" dirty="0"/>
              <a:t>; </a:t>
            </a:r>
            <a:r>
              <a:rPr lang="en-JM" sz="3600" b="1" u="sng" dirty="0"/>
              <a:t>a cut</a:t>
            </a:r>
            <a:r>
              <a:rPr lang="en-JM" sz="3200" dirty="0"/>
              <a:t>, </a:t>
            </a:r>
            <a:r>
              <a:rPr lang="en-JM" sz="2800" dirty="0"/>
              <a:t>(inter alia) </a:t>
            </a:r>
            <a:r>
              <a:rPr lang="en-JM" sz="3200" dirty="0"/>
              <a:t>that is, (by analogy) toil (as reducing the strength), literally or figuratively; by implication pains: - labour, + trouble, weariness. </a:t>
            </a:r>
            <a:r>
              <a:rPr lang="en-JM" sz="2400" dirty="0"/>
              <a:t>(KJV = 9 times)</a:t>
            </a:r>
            <a:r>
              <a:rPr lang="en-JM" sz="3200" dirty="0"/>
              <a:t>│❷ </a:t>
            </a:r>
            <a:r>
              <a:rPr lang="en-JM" sz="3200" b="1" dirty="0">
                <a:solidFill>
                  <a:srgbClr val="FFFF00"/>
                </a:solidFill>
              </a:rPr>
              <a:t>G2875</a:t>
            </a:r>
            <a:r>
              <a:rPr lang="en-JM" sz="3200" dirty="0">
                <a:solidFill>
                  <a:srgbClr val="FFFF00"/>
                </a:solidFill>
              </a:rPr>
              <a:t> </a:t>
            </a:r>
            <a:r>
              <a:rPr lang="en-JM" sz="3200" dirty="0"/>
              <a:t>“</a:t>
            </a:r>
            <a:r>
              <a:rPr lang="en-JM" sz="3200" b="1" u="sng" dirty="0">
                <a:solidFill>
                  <a:srgbClr val="00FFFF"/>
                </a:solidFill>
              </a:rPr>
              <a:t>kopto</a:t>
            </a:r>
            <a:r>
              <a:rPr lang="en-JM" sz="3200" dirty="0"/>
              <a:t>̄” </a:t>
            </a:r>
            <a:r>
              <a:rPr lang="en-JM" sz="3200" u="sng" dirty="0"/>
              <a:t>A primary verb</a:t>
            </a:r>
            <a:r>
              <a:rPr lang="en-JM" sz="3200" dirty="0"/>
              <a:t>; </a:t>
            </a:r>
            <a:r>
              <a:rPr lang="en-JM" sz="2800" dirty="0"/>
              <a:t>(inter alia) </a:t>
            </a:r>
            <a:r>
              <a:rPr lang="en-JM" sz="3600" b="1" u="sng" dirty="0"/>
              <a:t>to “chop”</a:t>
            </a:r>
            <a:r>
              <a:rPr lang="en-JM" sz="3200" dirty="0"/>
              <a:t>; specifically to beat the breast in grief: - cut down, lament, mourn, (be-) wail. </a:t>
            </a:r>
            <a:r>
              <a:rPr lang="en-JM" sz="2400" dirty="0"/>
              <a:t>(KJV = 8 times</a:t>
            </a:r>
            <a:r>
              <a:rPr lang="en-JM" sz="2400" dirty="0" smtClean="0"/>
              <a:t>)</a:t>
            </a:r>
            <a:endParaRPr lang="en-JM" sz="2400" dirty="0"/>
          </a:p>
        </p:txBody>
      </p:sp>
      <p:sp>
        <p:nvSpPr>
          <p:cNvPr id="4" name="Slide Number Placeholder 3"/>
          <p:cNvSpPr>
            <a:spLocks noGrp="1"/>
          </p:cNvSpPr>
          <p:nvPr>
            <p:ph type="sldNum" sz="quarter" idx="12"/>
          </p:nvPr>
        </p:nvSpPr>
        <p:spPr/>
        <p:txBody>
          <a:bodyPr/>
          <a:lstStyle/>
          <a:p>
            <a:fld id="{9B211AE0-A748-4831-A8B2-94530E23A946}" type="slidenum">
              <a:rPr lang="en-JM" smtClean="0"/>
              <a:t>13</a:t>
            </a:fld>
            <a:endParaRPr lang="en-JM"/>
          </a:p>
        </p:txBody>
      </p:sp>
    </p:spTree>
    <p:extLst>
      <p:ext uri="{BB962C8B-B14F-4D97-AF65-F5344CB8AC3E}">
        <p14:creationId xmlns:p14="http://schemas.microsoft.com/office/powerpoint/2010/main" val="4261509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367755"/>
            <a:ext cx="9404723" cy="1177962"/>
          </a:xfrm>
        </p:spPr>
        <p:txBody>
          <a:bodyPr/>
          <a:lstStyle/>
          <a:p>
            <a:pPr algn="ctr"/>
            <a:r>
              <a:rPr lang="en-JM" sz="3400" b="1" dirty="0" smtClean="0"/>
              <a:t>Significance and importance of ONE word </a:t>
            </a:r>
            <a:r>
              <a:rPr lang="en-JM" sz="3400" b="1" i="1" dirty="0" smtClean="0">
                <a:solidFill>
                  <a:schemeClr val="bg2">
                    <a:lumMod val="20000"/>
                    <a:lumOff val="80000"/>
                  </a:schemeClr>
                </a:solidFill>
              </a:rPr>
              <a:t>(Matthew 4:4)</a:t>
            </a:r>
            <a:endParaRPr lang="en-JM" sz="3400" b="1" i="1" dirty="0">
              <a:solidFill>
                <a:schemeClr val="bg2">
                  <a:lumMod val="20000"/>
                  <a:lumOff val="80000"/>
                </a:schemeClr>
              </a:solidFill>
            </a:endParaRPr>
          </a:p>
        </p:txBody>
      </p:sp>
      <p:sp>
        <p:nvSpPr>
          <p:cNvPr id="3" name="Content Placeholder 2"/>
          <p:cNvSpPr>
            <a:spLocks noGrp="1"/>
          </p:cNvSpPr>
          <p:nvPr>
            <p:ph idx="1"/>
          </p:nvPr>
        </p:nvSpPr>
        <p:spPr>
          <a:xfrm>
            <a:off x="655320" y="1783080"/>
            <a:ext cx="10820400" cy="4587240"/>
          </a:xfrm>
        </p:spPr>
        <p:txBody>
          <a:bodyPr>
            <a:noAutofit/>
          </a:bodyPr>
          <a:lstStyle/>
          <a:p>
            <a:pPr algn="just"/>
            <a:r>
              <a:rPr lang="en-JM" sz="3500" dirty="0" smtClean="0"/>
              <a:t>│</a:t>
            </a:r>
            <a:r>
              <a:rPr lang="en-JM" sz="2400" dirty="0" smtClean="0"/>
              <a:t>#</a:t>
            </a:r>
            <a:r>
              <a:rPr lang="en-JM" sz="2400" dirty="0" smtClean="0">
                <a:latin typeface="Calibri" panose="020F0502020204030204" pitchFamily="34" charset="0"/>
                <a:cs typeface="Calibri" panose="020F0502020204030204" pitchFamily="34" charset="0"/>
              </a:rPr>
              <a:t>❷ says to</a:t>
            </a:r>
            <a:r>
              <a:rPr lang="en-JM" sz="3500" dirty="0" smtClean="0">
                <a:latin typeface="Calibri" panose="020F0502020204030204" pitchFamily="34" charset="0"/>
                <a:cs typeface="Calibri" panose="020F0502020204030204" pitchFamily="34" charset="0"/>
              </a:rPr>
              <a:t> </a:t>
            </a:r>
            <a:r>
              <a:rPr lang="en-JM" sz="3500" dirty="0" smtClean="0"/>
              <a:t>❸ </a:t>
            </a:r>
            <a:r>
              <a:rPr lang="en-JM" sz="3500" dirty="0"/>
              <a:t>Compare the base of </a:t>
            </a:r>
            <a:r>
              <a:rPr lang="en-JM" sz="3500" b="1" dirty="0">
                <a:solidFill>
                  <a:srgbClr val="FFFF00"/>
                </a:solidFill>
              </a:rPr>
              <a:t>G5114</a:t>
            </a:r>
            <a:r>
              <a:rPr lang="en-JM" sz="3500" dirty="0">
                <a:solidFill>
                  <a:srgbClr val="FFFF00"/>
                </a:solidFill>
              </a:rPr>
              <a:t> </a:t>
            </a:r>
            <a:r>
              <a:rPr lang="en-JM" sz="3500" dirty="0"/>
              <a:t>“</a:t>
            </a:r>
            <a:r>
              <a:rPr lang="en-JM" sz="3500" b="1" dirty="0">
                <a:solidFill>
                  <a:srgbClr val="00FFFF"/>
                </a:solidFill>
              </a:rPr>
              <a:t>tomoteros</a:t>
            </a:r>
            <a:r>
              <a:rPr lang="en-JM" sz="3500" dirty="0"/>
              <a:t>̄” = Compound of a derivative of the primary word </a:t>
            </a:r>
            <a:r>
              <a:rPr lang="en-JM" sz="3500" b="1" u="sng" dirty="0">
                <a:solidFill>
                  <a:srgbClr val="00FFFF"/>
                </a:solidFill>
              </a:rPr>
              <a:t>temno</a:t>
            </a:r>
            <a:r>
              <a:rPr lang="en-JM" sz="3500" dirty="0"/>
              <a:t>̄ (</a:t>
            </a:r>
            <a:r>
              <a:rPr lang="en-JM" sz="4000" b="1" dirty="0"/>
              <a:t>to cut</a:t>
            </a:r>
            <a:r>
              <a:rPr lang="en-JM" sz="3500" dirty="0"/>
              <a:t>; </a:t>
            </a:r>
            <a:r>
              <a:rPr lang="en-JM" sz="3500" b="1" dirty="0"/>
              <a:t>more comprehensive or decisive than </a:t>
            </a:r>
            <a:r>
              <a:rPr lang="en-JM" sz="3500" b="1" dirty="0">
                <a:solidFill>
                  <a:srgbClr val="FFFF00"/>
                </a:solidFill>
              </a:rPr>
              <a:t>G2875</a:t>
            </a:r>
            <a:r>
              <a:rPr lang="en-JM" sz="3500" dirty="0"/>
              <a:t>, </a:t>
            </a:r>
            <a:r>
              <a:rPr lang="en-JM" sz="4000" b="1" u="sng" dirty="0">
                <a:solidFill>
                  <a:srgbClr val="00FFFF"/>
                </a:solidFill>
              </a:rPr>
              <a:t>as if by a single </a:t>
            </a:r>
            <a:r>
              <a:rPr lang="en-JM" sz="4000" b="1" u="sng" dirty="0" smtClean="0">
                <a:solidFill>
                  <a:srgbClr val="00FFFF"/>
                </a:solidFill>
              </a:rPr>
              <a:t>stroke </a:t>
            </a:r>
            <a:r>
              <a:rPr lang="en-JM" sz="2800" b="1" u="sng" dirty="0" smtClean="0">
                <a:solidFill>
                  <a:srgbClr val="00FFFF"/>
                </a:solidFill>
              </a:rPr>
              <a:t>(sic)</a:t>
            </a:r>
            <a:r>
              <a:rPr lang="en-JM" sz="3500" dirty="0" smtClean="0"/>
              <a:t>; </a:t>
            </a:r>
            <a:r>
              <a:rPr lang="en-JM" sz="3500" dirty="0"/>
              <a:t>whereas that (i.e. </a:t>
            </a:r>
            <a:r>
              <a:rPr lang="en-JM" sz="3500" b="1" dirty="0">
                <a:solidFill>
                  <a:srgbClr val="FFFF00"/>
                </a:solidFill>
              </a:rPr>
              <a:t>G2875</a:t>
            </a:r>
            <a:r>
              <a:rPr lang="en-JM" sz="3500" dirty="0">
                <a:solidFill>
                  <a:srgbClr val="FFFF00"/>
                </a:solidFill>
              </a:rPr>
              <a:t> </a:t>
            </a:r>
            <a:r>
              <a:rPr lang="en-JM" sz="3500" dirty="0"/>
              <a:t>= </a:t>
            </a:r>
            <a:r>
              <a:rPr lang="en-JM" sz="3500" b="1" dirty="0">
                <a:solidFill>
                  <a:srgbClr val="00FFFF"/>
                </a:solidFill>
              </a:rPr>
              <a:t>kopto</a:t>
            </a:r>
            <a:r>
              <a:rPr lang="en-JM" sz="3500" dirty="0"/>
              <a:t>) </a:t>
            </a:r>
            <a:r>
              <a:rPr lang="en-JM" sz="3500" u="sng" dirty="0"/>
              <a:t>implies repeated blows</a:t>
            </a:r>
            <a:r>
              <a:rPr lang="en-JM" sz="3500" dirty="0"/>
              <a:t>, </a:t>
            </a:r>
            <a:r>
              <a:rPr lang="en-JM" sz="3500" u="sng" dirty="0"/>
              <a:t>like hacking</a:t>
            </a:r>
            <a:r>
              <a:rPr lang="en-JM" sz="3500" dirty="0"/>
              <a:t>); (</a:t>
            </a:r>
            <a:r>
              <a:rPr lang="en-JM" sz="3500" b="1" dirty="0">
                <a:solidFill>
                  <a:srgbClr val="00FFFF"/>
                </a:solidFill>
              </a:rPr>
              <a:t>tomoteros</a:t>
            </a:r>
            <a:r>
              <a:rPr lang="en-JM" sz="3500" dirty="0">
                <a:solidFill>
                  <a:srgbClr val="00FFFF"/>
                </a:solidFill>
              </a:rPr>
              <a:t> </a:t>
            </a:r>
            <a:r>
              <a:rPr lang="en-JM" sz="3500" dirty="0"/>
              <a:t>is) </a:t>
            </a:r>
            <a:r>
              <a:rPr lang="en-JM" sz="3500" b="1" u="sng" dirty="0"/>
              <a:t>more keen</a:t>
            </a:r>
            <a:r>
              <a:rPr lang="en-JM" sz="3500" dirty="0"/>
              <a:t>: - </a:t>
            </a:r>
            <a:r>
              <a:rPr lang="en-JM" sz="3500" b="1" u="sng" dirty="0"/>
              <a:t>sharper</a:t>
            </a:r>
            <a:r>
              <a:rPr lang="en-JM" sz="3500" dirty="0"/>
              <a:t>. </a:t>
            </a:r>
            <a:r>
              <a:rPr lang="en-JM" sz="2800" dirty="0"/>
              <a:t>(Total KJV </a:t>
            </a:r>
            <a:r>
              <a:rPr lang="en-JM" sz="2800" dirty="0" smtClean="0"/>
              <a:t>occurrences = </a:t>
            </a:r>
            <a:r>
              <a:rPr lang="en-JM" sz="2800" dirty="0"/>
              <a:t>1)</a:t>
            </a:r>
            <a:endParaRPr lang="en-JM" sz="3500" dirty="0"/>
          </a:p>
        </p:txBody>
      </p:sp>
      <p:sp>
        <p:nvSpPr>
          <p:cNvPr id="4" name="Slide Number Placeholder 3"/>
          <p:cNvSpPr>
            <a:spLocks noGrp="1"/>
          </p:cNvSpPr>
          <p:nvPr>
            <p:ph type="sldNum" sz="quarter" idx="12"/>
          </p:nvPr>
        </p:nvSpPr>
        <p:spPr/>
        <p:txBody>
          <a:bodyPr/>
          <a:lstStyle/>
          <a:p>
            <a:fld id="{9B211AE0-A748-4831-A8B2-94530E23A946}" type="slidenum">
              <a:rPr lang="en-JM" smtClean="0"/>
              <a:t>14</a:t>
            </a:fld>
            <a:endParaRPr lang="en-JM"/>
          </a:p>
        </p:txBody>
      </p:sp>
    </p:spTree>
    <p:extLst>
      <p:ext uri="{BB962C8B-B14F-4D97-AF65-F5344CB8AC3E}">
        <p14:creationId xmlns:p14="http://schemas.microsoft.com/office/powerpoint/2010/main" val="3476750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9280" y="333833"/>
            <a:ext cx="8278944" cy="943425"/>
          </a:xfrm>
        </p:spPr>
        <p:txBody>
          <a:bodyPr>
            <a:normAutofit fontScale="90000"/>
          </a:bodyPr>
          <a:lstStyle/>
          <a:p>
            <a:pPr algn="ctr"/>
            <a:r>
              <a:rPr lang="en-JM" sz="2400" b="1" dirty="0"/>
              <a:t>The antitype (which is soon to happen) will be much worse than what happened </a:t>
            </a:r>
            <a:r>
              <a:rPr lang="en-JM" sz="2400" b="1" dirty="0" smtClean="0"/>
              <a:t>in</a:t>
            </a:r>
            <a:r>
              <a:rPr lang="en-JM" sz="2400" b="1" dirty="0" smtClean="0"/>
              <a:t> “The Dark Ages”. Am </a:t>
            </a:r>
            <a:r>
              <a:rPr lang="en-JM" sz="2400" b="1" dirty="0"/>
              <a:t>I ready? </a:t>
            </a:r>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15</a:t>
            </a:fld>
            <a:endParaRPr lang="en-US">
              <a:solidFill>
                <a:prstClr val="white"/>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595" y="1262510"/>
            <a:ext cx="7761953" cy="5365405"/>
          </a:xfrm>
          <a:prstGeom prst="rect">
            <a:avLst/>
          </a:prstGeom>
        </p:spPr>
      </p:pic>
    </p:spTree>
    <p:extLst>
      <p:ext uri="{BB962C8B-B14F-4D97-AF65-F5344CB8AC3E}">
        <p14:creationId xmlns:p14="http://schemas.microsoft.com/office/powerpoint/2010/main" val="2221616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151" y="295729"/>
            <a:ext cx="9404723" cy="1177962"/>
          </a:xfrm>
        </p:spPr>
        <p:txBody>
          <a:bodyPr/>
          <a:lstStyle/>
          <a:p>
            <a:pPr algn="ctr"/>
            <a:r>
              <a:rPr lang="en-JM" sz="3400" b="1" dirty="0" smtClean="0"/>
              <a:t>Significance and importance of ONE word </a:t>
            </a:r>
            <a:r>
              <a:rPr lang="en-JM" sz="3400" b="1" i="1" dirty="0" smtClean="0">
                <a:solidFill>
                  <a:schemeClr val="bg2">
                    <a:lumMod val="20000"/>
                    <a:lumOff val="80000"/>
                  </a:schemeClr>
                </a:solidFill>
              </a:rPr>
              <a:t>(Matthew 4:4)</a:t>
            </a:r>
            <a:endParaRPr lang="en-JM" sz="3400" b="1" i="1" dirty="0">
              <a:solidFill>
                <a:schemeClr val="bg2">
                  <a:lumMod val="20000"/>
                  <a:lumOff val="80000"/>
                </a:schemeClr>
              </a:solidFill>
            </a:endParaRPr>
          </a:p>
        </p:txBody>
      </p:sp>
      <p:sp>
        <p:nvSpPr>
          <p:cNvPr id="3" name="Content Placeholder 2"/>
          <p:cNvSpPr>
            <a:spLocks noGrp="1"/>
          </p:cNvSpPr>
          <p:nvPr>
            <p:ph idx="1"/>
          </p:nvPr>
        </p:nvSpPr>
        <p:spPr>
          <a:xfrm>
            <a:off x="350520" y="2042160"/>
            <a:ext cx="11521440" cy="4084320"/>
          </a:xfrm>
        </p:spPr>
        <p:txBody>
          <a:bodyPr>
            <a:normAutofit lnSpcReduction="10000"/>
          </a:bodyPr>
          <a:lstStyle/>
          <a:p>
            <a:pPr algn="just"/>
            <a:r>
              <a:rPr lang="en-JM" sz="2800" dirty="0"/>
              <a:t>❹ SO, WHAT </a:t>
            </a:r>
            <a:r>
              <a:rPr lang="en-JM" sz="2800" dirty="0" smtClean="0"/>
              <a:t>DOES THE WORD “LABOURS” HAVE </a:t>
            </a:r>
            <a:r>
              <a:rPr lang="en-JM" sz="2800" dirty="0"/>
              <a:t>TO DO WITH THE TOPIC? WHAT DO YOU THINK IT’S TALKING ABOUT? </a:t>
            </a:r>
            <a:r>
              <a:rPr lang="en-JM" sz="2800" dirty="0" smtClean="0"/>
              <a:t>│”THEIR </a:t>
            </a:r>
            <a:r>
              <a:rPr lang="en-JM" sz="2800" dirty="0"/>
              <a:t>WORKS DO FOLLOW THEM” AS IN THE DARK AGES, THOSE WHO DIE AT THIS (SPECIFIC) TIME WILL WITNESS TO OTHERS WITH THEIR BLOOD…THIS MUST NOT BE CONFUSED WITH THE TIME OF THE CLOSE OF PROBATION… </a:t>
            </a:r>
            <a:r>
              <a:rPr lang="en-JM" sz="2800" b="1" u="sng" dirty="0"/>
              <a:t>WHEN PROBATION CLOSES NO ONE WHO IS RIGHTEOUS WILL DIE</a:t>
            </a:r>
            <a:r>
              <a:rPr lang="en-JM" sz="2800" dirty="0"/>
              <a:t>… RATHER, IT’S PUNISHMENT TIME FOR </a:t>
            </a:r>
            <a:r>
              <a:rPr lang="en-JM" sz="2800" dirty="0" smtClean="0"/>
              <a:t>THE </a:t>
            </a:r>
            <a:r>
              <a:rPr lang="en-JM" sz="2800" dirty="0"/>
              <a:t>WICKED i.e. FOR THOSE WHO RECEIVED THE </a:t>
            </a:r>
            <a:r>
              <a:rPr lang="en-JM" sz="2800" u="sng" dirty="0"/>
              <a:t>MOB</a:t>
            </a:r>
            <a:r>
              <a:rPr lang="en-JM" sz="2800" dirty="0"/>
              <a:t> i.e. THOSE WHO REJECTED GOD’S FINAL. WARNING MESSAGE OF LOVE (vv. 9 – 11)! </a:t>
            </a:r>
            <a:endParaRPr lang="en-JM" sz="2800" dirty="0"/>
          </a:p>
        </p:txBody>
      </p:sp>
      <p:sp>
        <p:nvSpPr>
          <p:cNvPr id="4" name="Slide Number Placeholder 3"/>
          <p:cNvSpPr>
            <a:spLocks noGrp="1"/>
          </p:cNvSpPr>
          <p:nvPr>
            <p:ph type="sldNum" sz="quarter" idx="12"/>
          </p:nvPr>
        </p:nvSpPr>
        <p:spPr/>
        <p:txBody>
          <a:bodyPr/>
          <a:lstStyle/>
          <a:p>
            <a:fld id="{9B211AE0-A748-4831-A8B2-94530E23A946}" type="slidenum">
              <a:rPr lang="en-JM" smtClean="0"/>
              <a:t>16</a:t>
            </a:fld>
            <a:endParaRPr lang="en-JM"/>
          </a:p>
        </p:txBody>
      </p:sp>
    </p:spTree>
    <p:extLst>
      <p:ext uri="{BB962C8B-B14F-4D97-AF65-F5344CB8AC3E}">
        <p14:creationId xmlns:p14="http://schemas.microsoft.com/office/powerpoint/2010/main" val="4250387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551" y="341449"/>
            <a:ext cx="9404723" cy="1177962"/>
          </a:xfrm>
        </p:spPr>
        <p:txBody>
          <a:bodyPr/>
          <a:lstStyle/>
          <a:p>
            <a:pPr algn="ctr"/>
            <a:r>
              <a:rPr lang="en-JM" sz="3400" b="1" dirty="0" smtClean="0"/>
              <a:t>Significance and importance of ONE word </a:t>
            </a:r>
            <a:r>
              <a:rPr lang="en-JM" sz="3400" b="1" i="1" dirty="0" smtClean="0">
                <a:solidFill>
                  <a:schemeClr val="bg2">
                    <a:lumMod val="20000"/>
                    <a:lumOff val="80000"/>
                  </a:schemeClr>
                </a:solidFill>
              </a:rPr>
              <a:t>(Matthew 4:4)</a:t>
            </a:r>
            <a:endParaRPr lang="en-JM" sz="3400" b="1" i="1" dirty="0">
              <a:solidFill>
                <a:schemeClr val="bg2">
                  <a:lumMod val="20000"/>
                  <a:lumOff val="80000"/>
                </a:schemeClr>
              </a:solidFill>
            </a:endParaRPr>
          </a:p>
        </p:txBody>
      </p:sp>
      <p:sp>
        <p:nvSpPr>
          <p:cNvPr id="3" name="Content Placeholder 2"/>
          <p:cNvSpPr>
            <a:spLocks noGrp="1"/>
          </p:cNvSpPr>
          <p:nvPr>
            <p:ph idx="1"/>
          </p:nvPr>
        </p:nvSpPr>
        <p:spPr>
          <a:xfrm>
            <a:off x="487680" y="1859280"/>
            <a:ext cx="11247120" cy="4434840"/>
          </a:xfrm>
        </p:spPr>
        <p:txBody>
          <a:bodyPr>
            <a:noAutofit/>
          </a:bodyPr>
          <a:lstStyle/>
          <a:p>
            <a:pPr algn="just"/>
            <a:r>
              <a:rPr lang="en-JM" sz="2600" dirty="0"/>
              <a:t>JESUS COMES </a:t>
            </a:r>
            <a:r>
              <a:rPr lang="en-JM" sz="2600" b="1" dirty="0"/>
              <a:t>AFTER</a:t>
            </a:r>
            <a:r>
              <a:rPr lang="en-JM" sz="2600" dirty="0"/>
              <a:t> THE </a:t>
            </a:r>
            <a:r>
              <a:rPr lang="en-JM" sz="2600" b="1" dirty="0"/>
              <a:t>BLOODSHED</a:t>
            </a:r>
            <a:r>
              <a:rPr lang="en-JM" sz="2600" dirty="0"/>
              <a:t> </a:t>
            </a:r>
            <a:r>
              <a:rPr lang="en-JM" sz="2600" dirty="0" smtClean="0"/>
              <a:t>AND, </a:t>
            </a:r>
            <a:r>
              <a:rPr lang="en-JM" sz="2600" b="1" dirty="0" smtClean="0"/>
              <a:t>AFTER</a:t>
            </a:r>
            <a:r>
              <a:rPr lang="en-JM" sz="2600" dirty="0" smtClean="0"/>
              <a:t> </a:t>
            </a:r>
            <a:r>
              <a:rPr lang="en-JM" sz="2600" dirty="0"/>
              <a:t>THE </a:t>
            </a:r>
            <a:r>
              <a:rPr lang="en-JM" sz="2600" b="1" dirty="0"/>
              <a:t>PLAGUES</a:t>
            </a:r>
            <a:r>
              <a:rPr lang="en-JM" sz="2600" dirty="0"/>
              <a:t> ON THOSE WHO SHED THE BLOOD i.e. THOSE WHO RECEIVED THE MARK OF THE BEAST!! │Hence: </a:t>
            </a:r>
            <a:r>
              <a:rPr lang="en-JM" sz="2600" b="1" dirty="0"/>
              <a:t>Rev 16:4</a:t>
            </a:r>
            <a:r>
              <a:rPr lang="en-JM" sz="2600" dirty="0"/>
              <a:t>  And the third angel poured out his vial upon </a:t>
            </a:r>
            <a:r>
              <a:rPr lang="en-JM" sz="2600" b="1" dirty="0">
                <a:solidFill>
                  <a:srgbClr val="FFFF00"/>
                </a:solidFill>
              </a:rPr>
              <a:t>the rivers and fountains of waters; and they became blood</a:t>
            </a:r>
            <a:r>
              <a:rPr lang="en-JM" sz="2600" dirty="0"/>
              <a:t>. </a:t>
            </a:r>
            <a:r>
              <a:rPr lang="en-JM" sz="2600" b="1" dirty="0"/>
              <a:t>Rev 16:5</a:t>
            </a:r>
            <a:r>
              <a:rPr lang="en-JM" sz="2600" dirty="0"/>
              <a:t>  And I heard the angel of the waters say, </a:t>
            </a:r>
            <a:r>
              <a:rPr lang="en-JM" sz="2600" u="sng" dirty="0"/>
              <a:t>Thou art </a:t>
            </a:r>
            <a:r>
              <a:rPr lang="en-JM" sz="2600" b="1" u="sng" dirty="0"/>
              <a:t>righteous</a:t>
            </a:r>
            <a:r>
              <a:rPr lang="en-JM" sz="2600" u="sng" dirty="0"/>
              <a:t>,</a:t>
            </a:r>
            <a:r>
              <a:rPr lang="en-JM" sz="2600" dirty="0"/>
              <a:t> </a:t>
            </a:r>
            <a:r>
              <a:rPr lang="en-JM" sz="2600" u="sng" dirty="0"/>
              <a:t>O Lord, which art, and wast, and shalt be</a:t>
            </a:r>
            <a:r>
              <a:rPr lang="en-JM" sz="2600" dirty="0"/>
              <a:t>, because thou hast judged thus. </a:t>
            </a:r>
            <a:r>
              <a:rPr lang="en-JM" sz="2600" b="1" dirty="0"/>
              <a:t>Rev 16:6</a:t>
            </a:r>
            <a:r>
              <a:rPr lang="en-JM" sz="2600" dirty="0"/>
              <a:t>  For </a:t>
            </a:r>
            <a:r>
              <a:rPr lang="en-JM" sz="2600" b="1" u="sng" dirty="0">
                <a:solidFill>
                  <a:srgbClr val="FFFF00"/>
                </a:solidFill>
              </a:rPr>
              <a:t>they have shed the blood of saints and prophets, and thou hast given them blood to drink</a:t>
            </a:r>
            <a:r>
              <a:rPr lang="en-JM" sz="2600" dirty="0"/>
              <a:t>; for they are worthy </a:t>
            </a:r>
            <a:r>
              <a:rPr lang="en-JM" sz="2400" dirty="0"/>
              <a:t>(deserving / due reward)</a:t>
            </a:r>
            <a:r>
              <a:rPr lang="en-JM" sz="2600" dirty="0"/>
              <a:t>. </a:t>
            </a:r>
            <a:r>
              <a:rPr lang="en-JM" sz="2600" b="1" dirty="0" smtClean="0">
                <a:solidFill>
                  <a:srgbClr val="00FFFF"/>
                </a:solidFill>
              </a:rPr>
              <a:t>Q. WOULD </a:t>
            </a:r>
            <a:r>
              <a:rPr lang="en-JM" sz="2600" b="1" dirty="0">
                <a:solidFill>
                  <a:srgbClr val="00FFFF"/>
                </a:solidFill>
              </a:rPr>
              <a:t>THIS VERSE BE IN THE BIBLE IF NO </a:t>
            </a:r>
            <a:r>
              <a:rPr lang="en-JM" sz="2600" b="1" dirty="0" smtClean="0">
                <a:solidFill>
                  <a:srgbClr val="00FFFF"/>
                </a:solidFill>
              </a:rPr>
              <a:t>ONE, </a:t>
            </a:r>
            <a:r>
              <a:rPr lang="en-JM" sz="2600" b="1" u="sng" dirty="0">
                <a:solidFill>
                  <a:srgbClr val="00FFFF"/>
                </a:solidFill>
              </a:rPr>
              <a:t>IOW</a:t>
            </a:r>
            <a:r>
              <a:rPr lang="en-JM" sz="2600" b="1" dirty="0">
                <a:solidFill>
                  <a:srgbClr val="00FFFF"/>
                </a:solidFill>
              </a:rPr>
              <a:t>, NO </a:t>
            </a:r>
            <a:r>
              <a:rPr lang="en-JM" sz="2600" b="1" dirty="0" smtClean="0">
                <a:solidFill>
                  <a:srgbClr val="00FFFF"/>
                </a:solidFill>
              </a:rPr>
              <a:t>SAINTS WERE KILLED</a:t>
            </a:r>
            <a:r>
              <a:rPr lang="en-JM" sz="2600" dirty="0"/>
              <a:t>?</a:t>
            </a:r>
            <a:endParaRPr lang="en-JM" sz="2600" dirty="0"/>
          </a:p>
        </p:txBody>
      </p:sp>
      <p:sp>
        <p:nvSpPr>
          <p:cNvPr id="4" name="Slide Number Placeholder 3"/>
          <p:cNvSpPr>
            <a:spLocks noGrp="1"/>
          </p:cNvSpPr>
          <p:nvPr>
            <p:ph type="sldNum" sz="quarter" idx="12"/>
          </p:nvPr>
        </p:nvSpPr>
        <p:spPr/>
        <p:txBody>
          <a:bodyPr/>
          <a:lstStyle/>
          <a:p>
            <a:fld id="{9B211AE0-A748-4831-A8B2-94530E23A946}" type="slidenum">
              <a:rPr lang="en-JM" smtClean="0"/>
              <a:t>17</a:t>
            </a:fld>
            <a:endParaRPr lang="en-JM"/>
          </a:p>
        </p:txBody>
      </p:sp>
    </p:spTree>
    <p:extLst>
      <p:ext uri="{BB962C8B-B14F-4D97-AF65-F5344CB8AC3E}">
        <p14:creationId xmlns:p14="http://schemas.microsoft.com/office/powerpoint/2010/main" val="4211213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546" y="695415"/>
            <a:ext cx="9806994" cy="736002"/>
          </a:xfrm>
        </p:spPr>
        <p:txBody>
          <a:bodyPr/>
          <a:lstStyle/>
          <a:p>
            <a:pPr algn="ctr"/>
            <a:r>
              <a:rPr lang="en-JM" sz="2800" b="1" dirty="0" smtClean="0"/>
              <a:t>AA (1911) CHAPTER 52: STEADFAST UNTO THE END</a:t>
            </a:r>
            <a:endParaRPr lang="en-JM" sz="2800" b="1" dirty="0"/>
          </a:p>
        </p:txBody>
      </p:sp>
      <p:sp>
        <p:nvSpPr>
          <p:cNvPr id="3" name="Content Placeholder 2"/>
          <p:cNvSpPr>
            <a:spLocks noGrp="1"/>
          </p:cNvSpPr>
          <p:nvPr>
            <p:ph idx="1"/>
          </p:nvPr>
        </p:nvSpPr>
        <p:spPr>
          <a:xfrm>
            <a:off x="533400" y="1717638"/>
            <a:ext cx="11170920" cy="4561242"/>
          </a:xfrm>
        </p:spPr>
        <p:txBody>
          <a:bodyPr>
            <a:noAutofit/>
          </a:bodyPr>
          <a:lstStyle/>
          <a:p>
            <a:pPr algn="just"/>
            <a:r>
              <a:rPr lang="en-JM" sz="3200" dirty="0"/>
              <a:t> In the providence of God, Peter was permitted to close his ministry in Rome, where his imprisonment was ordered by the emperor Nero about the time of Paul's final arrest. Thus the two veteran apostles, who for many years had been widely separated in their labors, were to bear their last witness for Christ in the world's metropolis, and </a:t>
            </a:r>
            <a:r>
              <a:rPr lang="en-JM" sz="3200" b="1" dirty="0">
                <a:solidFill>
                  <a:srgbClr val="FFFF00"/>
                </a:solidFill>
              </a:rPr>
              <a:t>upon its soil to shed their blood as the seed of a vast harvest of </a:t>
            </a:r>
            <a:r>
              <a:rPr lang="en-JM" sz="3200" b="1" u="sng" dirty="0">
                <a:solidFill>
                  <a:srgbClr val="FFFF00"/>
                </a:solidFill>
              </a:rPr>
              <a:t>saints</a:t>
            </a:r>
            <a:r>
              <a:rPr lang="en-JM" sz="3200" b="1" dirty="0">
                <a:solidFill>
                  <a:srgbClr val="FFFF00"/>
                </a:solidFill>
              </a:rPr>
              <a:t> and </a:t>
            </a:r>
            <a:r>
              <a:rPr lang="en-JM" sz="3200" b="1" u="sng" dirty="0">
                <a:solidFill>
                  <a:srgbClr val="FFFF00"/>
                </a:solidFill>
              </a:rPr>
              <a:t>martyrs</a:t>
            </a:r>
            <a:r>
              <a:rPr lang="en-JM" sz="3200" b="1" dirty="0" smtClean="0"/>
              <a:t>. </a:t>
            </a:r>
            <a:r>
              <a:rPr lang="en-JM" sz="3200" b="1" i="1" dirty="0" smtClean="0"/>
              <a:t>AA 537.1</a:t>
            </a:r>
            <a:r>
              <a:rPr lang="en-JM" sz="3200" b="1" dirty="0" smtClean="0"/>
              <a:t> </a:t>
            </a:r>
            <a:endParaRPr lang="en-JM" sz="3200" b="1" dirty="0"/>
          </a:p>
        </p:txBody>
      </p:sp>
      <p:sp>
        <p:nvSpPr>
          <p:cNvPr id="4" name="Slide Number Placeholder 3"/>
          <p:cNvSpPr>
            <a:spLocks noGrp="1"/>
          </p:cNvSpPr>
          <p:nvPr>
            <p:ph type="sldNum" sz="quarter" idx="12"/>
          </p:nvPr>
        </p:nvSpPr>
        <p:spPr/>
        <p:txBody>
          <a:bodyPr/>
          <a:lstStyle/>
          <a:p>
            <a:fld id="{9B211AE0-A748-4831-A8B2-94530E23A946}" type="slidenum">
              <a:rPr lang="en-JM" smtClean="0"/>
              <a:t>18</a:t>
            </a:fld>
            <a:endParaRPr lang="en-JM"/>
          </a:p>
        </p:txBody>
      </p:sp>
    </p:spTree>
    <p:extLst>
      <p:ext uri="{BB962C8B-B14F-4D97-AF65-F5344CB8AC3E}">
        <p14:creationId xmlns:p14="http://schemas.microsoft.com/office/powerpoint/2010/main" val="2101284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83198"/>
            <a:ext cx="9404723" cy="1177962"/>
          </a:xfrm>
        </p:spPr>
        <p:txBody>
          <a:bodyPr/>
          <a:lstStyle/>
          <a:p>
            <a:pPr algn="ctr"/>
            <a:r>
              <a:rPr lang="en-JM" sz="3600" b="1" dirty="0" smtClean="0"/>
              <a:t>GREAT CONTROVERSY (1888): </a:t>
            </a:r>
            <a:br>
              <a:rPr lang="en-JM" sz="3600" b="1" dirty="0" smtClean="0"/>
            </a:br>
            <a:r>
              <a:rPr lang="en-JM" sz="3600" b="1" dirty="0" smtClean="0"/>
              <a:t>CHAPTER IV – THE WALDENSES</a:t>
            </a:r>
            <a:endParaRPr lang="en-JM" sz="3600" b="1" dirty="0"/>
          </a:p>
        </p:txBody>
      </p:sp>
      <p:sp>
        <p:nvSpPr>
          <p:cNvPr id="3" name="Content Placeholder 2"/>
          <p:cNvSpPr>
            <a:spLocks noGrp="1"/>
          </p:cNvSpPr>
          <p:nvPr>
            <p:ph idx="1"/>
          </p:nvPr>
        </p:nvSpPr>
        <p:spPr>
          <a:xfrm>
            <a:off x="646112" y="1844040"/>
            <a:ext cx="10844848" cy="4480560"/>
          </a:xfrm>
        </p:spPr>
        <p:txBody>
          <a:bodyPr>
            <a:normAutofit/>
          </a:bodyPr>
          <a:lstStyle/>
          <a:p>
            <a:pPr algn="just"/>
            <a:r>
              <a:rPr lang="en-JM" sz="2800" dirty="0"/>
              <a:t>The work of these missionaries began in the plains and valleys at the foot of their own mountains, but it extended far beyond these limits. With naked feet and in garments coarse and travel-stained as were those of </a:t>
            </a:r>
            <a:r>
              <a:rPr lang="en-JM" sz="2800" b="1" dirty="0"/>
              <a:t>their Master</a:t>
            </a:r>
            <a:r>
              <a:rPr lang="en-JM" sz="2800" dirty="0"/>
              <a:t>, they passed through great cities, and penetrated to distant lands. </a:t>
            </a:r>
            <a:r>
              <a:rPr lang="en-JM" sz="2800" b="1" dirty="0"/>
              <a:t>Everywhere they scattered the precious seed.</a:t>
            </a:r>
            <a:r>
              <a:rPr lang="en-JM" sz="2800" dirty="0"/>
              <a:t> Churches sprung up in their path, and </a:t>
            </a:r>
            <a:r>
              <a:rPr lang="en-JM" sz="2800" b="1" u="sng" dirty="0"/>
              <a:t>the blood of martyrs witnessed for the truth</a:t>
            </a:r>
            <a:r>
              <a:rPr lang="en-JM" sz="2800" dirty="0"/>
              <a:t>. </a:t>
            </a:r>
            <a:r>
              <a:rPr lang="en-JM" sz="2800" b="1" dirty="0">
                <a:solidFill>
                  <a:srgbClr val="FFFF00"/>
                </a:solidFill>
              </a:rPr>
              <a:t>The day of God will reveal a rich harvest of souls garnered by the </a:t>
            </a:r>
            <a:r>
              <a:rPr lang="en-JM" sz="2800" b="1" u="sng" dirty="0">
                <a:solidFill>
                  <a:srgbClr val="FFFF00"/>
                </a:solidFill>
              </a:rPr>
              <a:t>labors</a:t>
            </a:r>
            <a:r>
              <a:rPr lang="en-JM" sz="2800" b="1" dirty="0">
                <a:solidFill>
                  <a:srgbClr val="FFFF00"/>
                </a:solidFill>
              </a:rPr>
              <a:t> of these faithful men</a:t>
            </a:r>
            <a:r>
              <a:rPr lang="en-JM" sz="2800" dirty="0"/>
              <a:t>. </a:t>
            </a:r>
            <a:r>
              <a:rPr lang="en-JM" sz="2800" b="1" i="1" dirty="0" smtClean="0"/>
              <a:t>GC88 71.2</a:t>
            </a:r>
            <a:endParaRPr lang="en-JM" sz="2800" b="1" i="1" dirty="0"/>
          </a:p>
        </p:txBody>
      </p:sp>
      <p:sp>
        <p:nvSpPr>
          <p:cNvPr id="4" name="Slide Number Placeholder 3"/>
          <p:cNvSpPr>
            <a:spLocks noGrp="1"/>
          </p:cNvSpPr>
          <p:nvPr>
            <p:ph type="sldNum" sz="quarter" idx="12"/>
          </p:nvPr>
        </p:nvSpPr>
        <p:spPr/>
        <p:txBody>
          <a:bodyPr/>
          <a:lstStyle/>
          <a:p>
            <a:fld id="{9B211AE0-A748-4831-A8B2-94530E23A946}" type="slidenum">
              <a:rPr lang="en-JM" smtClean="0"/>
              <a:t>19</a:t>
            </a:fld>
            <a:endParaRPr lang="en-JM"/>
          </a:p>
        </p:txBody>
      </p:sp>
    </p:spTree>
    <p:extLst>
      <p:ext uri="{BB962C8B-B14F-4D97-AF65-F5344CB8AC3E}">
        <p14:creationId xmlns:p14="http://schemas.microsoft.com/office/powerpoint/2010/main" val="365760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090" y="333833"/>
            <a:ext cx="7700734" cy="943425"/>
          </a:xfrm>
        </p:spPr>
        <p:txBody>
          <a:bodyPr>
            <a:normAutofit/>
          </a:bodyPr>
          <a:lstStyle/>
          <a:p>
            <a:pPr algn="ctr"/>
            <a:r>
              <a:rPr lang="en-JM" sz="2400" b="1"/>
              <a:t>The antitype (which is soon to happen) will be much worse than what happened back then. Am I ready? </a:t>
            </a:r>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2</a:t>
            </a:fld>
            <a:endParaRPr lang="en-US">
              <a:solidFill>
                <a:prstClr val="white"/>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595" y="1262510"/>
            <a:ext cx="7761953" cy="5365405"/>
          </a:xfrm>
          <a:prstGeom prst="rect">
            <a:avLst/>
          </a:prstGeom>
        </p:spPr>
      </p:pic>
    </p:spTree>
    <p:extLst>
      <p:ext uri="{BB962C8B-B14F-4D97-AF65-F5344CB8AC3E}">
        <p14:creationId xmlns:p14="http://schemas.microsoft.com/office/powerpoint/2010/main" val="2972493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10322"/>
          </a:xfrm>
        </p:spPr>
        <p:txBody>
          <a:bodyPr/>
          <a:lstStyle/>
          <a:p>
            <a:pPr algn="ctr"/>
            <a:r>
              <a:rPr lang="en-JM" sz="2800" b="1" dirty="0" smtClean="0"/>
              <a:t>THE GREAT CONTROVERSY (1888): CHAPTER XXXIX: “The Time of Trouble”</a:t>
            </a:r>
            <a:endParaRPr lang="en-JM" sz="2800" b="1" dirty="0"/>
          </a:p>
        </p:txBody>
      </p:sp>
      <p:sp>
        <p:nvSpPr>
          <p:cNvPr id="3" name="Content Placeholder 2"/>
          <p:cNvSpPr>
            <a:spLocks noGrp="1"/>
          </p:cNvSpPr>
          <p:nvPr>
            <p:ph idx="1"/>
          </p:nvPr>
        </p:nvSpPr>
        <p:spPr>
          <a:xfrm>
            <a:off x="487680" y="1676400"/>
            <a:ext cx="11216640" cy="4571999"/>
          </a:xfrm>
        </p:spPr>
        <p:txBody>
          <a:bodyPr>
            <a:normAutofit/>
          </a:bodyPr>
          <a:lstStyle/>
          <a:p>
            <a:pPr algn="just"/>
            <a:r>
              <a:rPr lang="en-JM" sz="2400" dirty="0"/>
              <a:t> The eye of God, looking down the ages, was fixed upon the crisis which his people are to meet, </a:t>
            </a:r>
            <a:r>
              <a:rPr lang="en-JM" sz="2400" b="1" dirty="0"/>
              <a:t>when earthly powers shall be arrayed against them</a:t>
            </a:r>
            <a:r>
              <a:rPr lang="en-JM" sz="2400" dirty="0"/>
              <a:t>. Like the captive exile, they will be </a:t>
            </a:r>
            <a:r>
              <a:rPr lang="en-JM" sz="2400" b="1" dirty="0"/>
              <a:t>in</a:t>
            </a:r>
            <a:r>
              <a:rPr lang="en-JM" sz="2400" dirty="0"/>
              <a:t> </a:t>
            </a:r>
            <a:r>
              <a:rPr lang="en-JM" sz="2400" b="1" dirty="0"/>
              <a:t>fear of death by starvation or by violence</a:t>
            </a:r>
            <a:r>
              <a:rPr lang="en-JM" sz="2400" dirty="0"/>
              <a:t>. But the Holy One who divided the Red Sea before Israel, will manifest his mighty power and turn their captivity. “They shall be mine, saith the Lord of hosts, in that day when I make up my jewels; and I will spare them, as a man </a:t>
            </a:r>
            <a:r>
              <a:rPr lang="en-JM" sz="2400" dirty="0" err="1"/>
              <a:t>spareth</a:t>
            </a:r>
            <a:r>
              <a:rPr lang="en-JM" sz="2400" dirty="0"/>
              <a:t> his own son that </a:t>
            </a:r>
            <a:r>
              <a:rPr lang="en-JM" sz="2400" dirty="0" err="1"/>
              <a:t>serveth</a:t>
            </a:r>
            <a:r>
              <a:rPr lang="en-JM" sz="2400" dirty="0"/>
              <a:t> him.” [Malachi 3:17.] </a:t>
            </a:r>
            <a:r>
              <a:rPr lang="en-JM" sz="2400" b="1" dirty="0"/>
              <a:t>If the blood of Christ's faithful witnesses were shed at this time, it would not, like the blood of the martyrs, be as seed sown to yield a harvest for God</a:t>
            </a:r>
            <a:r>
              <a:rPr lang="en-JM" sz="2400" dirty="0"/>
              <a:t>. </a:t>
            </a:r>
            <a:r>
              <a:rPr lang="en-JM" sz="2400" b="1" i="1" dirty="0"/>
              <a:t>Their fidelity would not be a testimony to convince others of the truth</a:t>
            </a:r>
            <a:r>
              <a:rPr lang="en-JM" sz="2400" dirty="0"/>
              <a:t>; </a:t>
            </a:r>
            <a:r>
              <a:rPr lang="en-JM" sz="2400" b="1" u="sng" dirty="0">
                <a:solidFill>
                  <a:srgbClr val="FFFF00"/>
                </a:solidFill>
              </a:rPr>
              <a:t>for the obdurate heart has beaten back the waves of </a:t>
            </a:r>
            <a:r>
              <a:rPr lang="en-JM" sz="2400" b="1" u="sng" dirty="0">
                <a:solidFill>
                  <a:srgbClr val="00FFFF"/>
                </a:solidFill>
              </a:rPr>
              <a:t>mercy</a:t>
            </a:r>
            <a:r>
              <a:rPr lang="en-JM" sz="2400" b="1" u="sng" dirty="0">
                <a:solidFill>
                  <a:srgbClr val="FFFF00"/>
                </a:solidFill>
              </a:rPr>
              <a:t> until they return no more. </a:t>
            </a:r>
          </a:p>
        </p:txBody>
      </p:sp>
      <p:sp>
        <p:nvSpPr>
          <p:cNvPr id="4" name="Slide Number Placeholder 3"/>
          <p:cNvSpPr>
            <a:spLocks noGrp="1"/>
          </p:cNvSpPr>
          <p:nvPr>
            <p:ph type="sldNum" sz="quarter" idx="12"/>
          </p:nvPr>
        </p:nvSpPr>
        <p:spPr/>
        <p:txBody>
          <a:bodyPr/>
          <a:lstStyle/>
          <a:p>
            <a:fld id="{9B211AE0-A748-4831-A8B2-94530E23A946}" type="slidenum">
              <a:rPr lang="en-JM" smtClean="0"/>
              <a:t>20</a:t>
            </a:fld>
            <a:endParaRPr lang="en-JM"/>
          </a:p>
        </p:txBody>
      </p:sp>
    </p:spTree>
    <p:extLst>
      <p:ext uri="{BB962C8B-B14F-4D97-AF65-F5344CB8AC3E}">
        <p14:creationId xmlns:p14="http://schemas.microsoft.com/office/powerpoint/2010/main" val="1970986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406998"/>
            <a:ext cx="3307080" cy="656418"/>
          </a:xfrm>
        </p:spPr>
        <p:txBody>
          <a:bodyPr/>
          <a:lstStyle/>
          <a:p>
            <a:pPr algn="ctr"/>
            <a:r>
              <a:rPr lang="en-JM" sz="3200" b="1" dirty="0" smtClean="0"/>
              <a:t>Cont’d.</a:t>
            </a:r>
            <a:endParaRPr lang="en-JM" sz="3200" b="1" dirty="0"/>
          </a:p>
        </p:txBody>
      </p:sp>
      <p:sp>
        <p:nvSpPr>
          <p:cNvPr id="3" name="Content Placeholder 2"/>
          <p:cNvSpPr>
            <a:spLocks noGrp="1"/>
          </p:cNvSpPr>
          <p:nvPr>
            <p:ph idx="1"/>
          </p:nvPr>
        </p:nvSpPr>
        <p:spPr>
          <a:xfrm>
            <a:off x="344406" y="1219200"/>
            <a:ext cx="11344674" cy="5181600"/>
          </a:xfrm>
        </p:spPr>
        <p:txBody>
          <a:bodyPr>
            <a:noAutofit/>
          </a:bodyPr>
          <a:lstStyle/>
          <a:p>
            <a:pPr algn="just"/>
            <a:r>
              <a:rPr lang="en-JM" sz="2800" dirty="0"/>
              <a:t>If the righteous were now left to fall a prey to their enemies it would be a triumph for the prince of darkness. Says the psalmist, “In the time of trouble he shall hide me in his pavilion; </a:t>
            </a:r>
            <a:r>
              <a:rPr lang="en-JM" sz="2800" b="1" dirty="0"/>
              <a:t>in the secret of his tabernacle shall he hide me</a:t>
            </a:r>
            <a:r>
              <a:rPr lang="en-JM" sz="2800" dirty="0"/>
              <a:t>.” [Psalm 27:5.] Christ has spoken: “Come, my people, enter thou into thy chambers, and shut thy doors about thee; </a:t>
            </a:r>
            <a:r>
              <a:rPr lang="en-JM" sz="2800" b="1" dirty="0"/>
              <a:t>hide thyself as it were for a little moment, until the indignation be </a:t>
            </a:r>
            <a:r>
              <a:rPr lang="en-JM" sz="2800" b="1" dirty="0" err="1"/>
              <a:t>overpast</a:t>
            </a:r>
            <a:r>
              <a:rPr lang="en-JM" sz="2800" dirty="0"/>
              <a:t>. For, behold, the Lord cometh out of his place to punish the inhabitants of the earth for their iniquity.” [Isaiah 26:20, 21.] </a:t>
            </a:r>
            <a:r>
              <a:rPr lang="en-JM" sz="2800" b="1" dirty="0">
                <a:solidFill>
                  <a:srgbClr val="FFFF00"/>
                </a:solidFill>
              </a:rPr>
              <a:t>Glorious will be the deliverance of those who have patiently waited for his coming, and whose names are written in the book of life</a:t>
            </a:r>
            <a:r>
              <a:rPr lang="en-JM" sz="2800" b="1" dirty="0"/>
              <a:t>.  {GC88 634.1} </a:t>
            </a:r>
          </a:p>
          <a:p>
            <a:pPr algn="just"/>
            <a:endParaRPr lang="en-JM" sz="2800" dirty="0"/>
          </a:p>
        </p:txBody>
      </p:sp>
      <p:sp>
        <p:nvSpPr>
          <p:cNvPr id="4" name="Slide Number Placeholder 3"/>
          <p:cNvSpPr>
            <a:spLocks noGrp="1"/>
          </p:cNvSpPr>
          <p:nvPr>
            <p:ph type="sldNum" sz="quarter" idx="12"/>
          </p:nvPr>
        </p:nvSpPr>
        <p:spPr/>
        <p:txBody>
          <a:bodyPr/>
          <a:lstStyle/>
          <a:p>
            <a:fld id="{9B211AE0-A748-4831-A8B2-94530E23A946}" type="slidenum">
              <a:rPr lang="en-JM" smtClean="0"/>
              <a:t>21</a:t>
            </a:fld>
            <a:endParaRPr lang="en-JM"/>
          </a:p>
        </p:txBody>
      </p:sp>
    </p:spTree>
    <p:extLst>
      <p:ext uri="{BB962C8B-B14F-4D97-AF65-F5344CB8AC3E}">
        <p14:creationId xmlns:p14="http://schemas.microsoft.com/office/powerpoint/2010/main" val="922567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992" y="418201"/>
            <a:ext cx="4829168" cy="792163"/>
          </a:xfrm>
        </p:spPr>
        <p:txBody>
          <a:bodyPr/>
          <a:lstStyle/>
          <a:p>
            <a:pPr algn="ctr"/>
            <a:r>
              <a:rPr lang="en-JM" b="1" dirty="0" smtClean="0"/>
              <a:t>   REVELATION </a:t>
            </a:r>
            <a:r>
              <a:rPr lang="en-JM" b="1" dirty="0" smtClean="0"/>
              <a:t>14:</a:t>
            </a:r>
            <a:endParaRPr lang="en-JM" b="1" dirty="0"/>
          </a:p>
        </p:txBody>
      </p:sp>
      <p:sp>
        <p:nvSpPr>
          <p:cNvPr id="3" name="Content Placeholder 2"/>
          <p:cNvSpPr>
            <a:spLocks noGrp="1"/>
          </p:cNvSpPr>
          <p:nvPr>
            <p:ph idx="1"/>
          </p:nvPr>
        </p:nvSpPr>
        <p:spPr>
          <a:xfrm>
            <a:off x="838200" y="1357313"/>
            <a:ext cx="10515600" cy="4819650"/>
          </a:xfrm>
        </p:spPr>
        <p:txBody>
          <a:bodyPr>
            <a:normAutofit/>
          </a:bodyPr>
          <a:lstStyle/>
          <a:p>
            <a:pPr marL="0" indent="0">
              <a:buNone/>
            </a:pPr>
            <a:r>
              <a:rPr lang="en-JM" sz="2600" dirty="0"/>
              <a:t>	</a:t>
            </a:r>
            <a:r>
              <a:rPr lang="en-JM" sz="2600" dirty="0" smtClean="0"/>
              <a:t>The </a:t>
            </a:r>
            <a:r>
              <a:rPr lang="en-JM" sz="2600" dirty="0"/>
              <a:t>Harvest of the </a:t>
            </a:r>
            <a:r>
              <a:rPr lang="en-JM" sz="2600" dirty="0" smtClean="0"/>
              <a:t>Earth:</a:t>
            </a:r>
            <a:endParaRPr lang="en-JM" sz="2600" dirty="0"/>
          </a:p>
          <a:p>
            <a:r>
              <a:rPr lang="en-JM" sz="2600" b="1" dirty="0"/>
              <a:t>Rev 14:14</a:t>
            </a:r>
            <a:r>
              <a:rPr lang="en-JM" sz="2600" dirty="0"/>
              <a:t>  And I looked, and behold a </a:t>
            </a:r>
            <a:r>
              <a:rPr lang="en-JM" sz="2600" b="1" u="sng" dirty="0"/>
              <a:t>white cloud</a:t>
            </a:r>
            <a:r>
              <a:rPr lang="en-JM" sz="2600" dirty="0"/>
              <a:t>, and upon the cloud one sat like unto </a:t>
            </a:r>
            <a:r>
              <a:rPr lang="en-JM" sz="2600" b="1" u="sng" dirty="0"/>
              <a:t>the Son of man</a:t>
            </a:r>
            <a:r>
              <a:rPr lang="en-JM" sz="2600" dirty="0"/>
              <a:t>, having on his head a golden crown, and in his hand a sharp </a:t>
            </a:r>
            <a:r>
              <a:rPr lang="en-JM" sz="2600" b="1" u="sng" dirty="0"/>
              <a:t>sickle</a:t>
            </a:r>
            <a:r>
              <a:rPr lang="en-JM" sz="2600" dirty="0"/>
              <a:t>. </a:t>
            </a:r>
          </a:p>
          <a:p>
            <a:r>
              <a:rPr lang="en-JM" sz="2600" b="1" dirty="0"/>
              <a:t>Rev 14:15</a:t>
            </a:r>
            <a:r>
              <a:rPr lang="en-JM" sz="2600" dirty="0"/>
              <a:t>  And another angel came out of the temple, crying with a loud voice </a:t>
            </a:r>
            <a:r>
              <a:rPr lang="en-JM" sz="2600" b="1" i="1" u="sng" dirty="0"/>
              <a:t>to him that sat on the cloud</a:t>
            </a:r>
            <a:r>
              <a:rPr lang="en-JM" sz="2600" dirty="0"/>
              <a:t>, Thrust in thy sickle, and reap: for the time is come for thee to reap; for </a:t>
            </a:r>
            <a:r>
              <a:rPr lang="en-JM" sz="2600" b="1" i="1" u="sng" dirty="0"/>
              <a:t>the harvest of the earth is ripe</a:t>
            </a:r>
            <a:r>
              <a:rPr lang="en-JM" sz="2600" dirty="0"/>
              <a:t>. </a:t>
            </a:r>
          </a:p>
          <a:p>
            <a:r>
              <a:rPr lang="en-JM" sz="2600" b="1" dirty="0"/>
              <a:t>Rev 14:16</a:t>
            </a:r>
            <a:r>
              <a:rPr lang="en-JM" sz="2600" dirty="0"/>
              <a:t>  And he that sat on the cloud thrust in his </a:t>
            </a:r>
            <a:r>
              <a:rPr lang="en-JM" sz="2600" b="1" dirty="0"/>
              <a:t>sickle</a:t>
            </a:r>
            <a:r>
              <a:rPr lang="en-JM" sz="2600" dirty="0"/>
              <a:t> on the earth; and </a:t>
            </a:r>
            <a:r>
              <a:rPr lang="en-JM" sz="2600" b="1" u="sng" dirty="0"/>
              <a:t>the earth was reaped</a:t>
            </a:r>
            <a:r>
              <a:rPr lang="en-JM" sz="2600" dirty="0"/>
              <a:t>. </a:t>
            </a:r>
            <a:endParaRPr lang="en-JM" sz="2600" dirty="0"/>
          </a:p>
        </p:txBody>
      </p:sp>
      <p:sp>
        <p:nvSpPr>
          <p:cNvPr id="6" name="Slide Number Placeholder 5"/>
          <p:cNvSpPr>
            <a:spLocks noGrp="1"/>
          </p:cNvSpPr>
          <p:nvPr>
            <p:ph type="sldNum" sz="quarter" idx="12"/>
          </p:nvPr>
        </p:nvSpPr>
        <p:spPr/>
        <p:txBody>
          <a:bodyPr/>
          <a:lstStyle/>
          <a:p>
            <a:fld id="{9B211AE0-A748-4831-A8B2-94530E23A946}" type="slidenum">
              <a:rPr lang="en-JM" smtClean="0"/>
              <a:t>22</a:t>
            </a:fld>
            <a:endParaRPr lang="en-JM"/>
          </a:p>
        </p:txBody>
      </p:sp>
    </p:spTree>
    <p:extLst>
      <p:ext uri="{BB962C8B-B14F-4D97-AF65-F5344CB8AC3E}">
        <p14:creationId xmlns:p14="http://schemas.microsoft.com/office/powerpoint/2010/main" val="1191491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18882"/>
          </a:xfrm>
        </p:spPr>
        <p:txBody>
          <a:bodyPr/>
          <a:lstStyle/>
          <a:p>
            <a:pPr algn="ctr"/>
            <a:r>
              <a:rPr lang="en-JM" b="1" dirty="0" smtClean="0"/>
              <a:t>Revelation </a:t>
            </a:r>
            <a:r>
              <a:rPr lang="en-JM" b="1" dirty="0"/>
              <a:t>15:2</a:t>
            </a:r>
          </a:p>
        </p:txBody>
      </p:sp>
      <p:sp>
        <p:nvSpPr>
          <p:cNvPr id="3" name="Content Placeholder 2"/>
          <p:cNvSpPr>
            <a:spLocks noGrp="1"/>
          </p:cNvSpPr>
          <p:nvPr>
            <p:ph idx="1"/>
          </p:nvPr>
        </p:nvSpPr>
        <p:spPr>
          <a:xfrm>
            <a:off x="646112" y="1691640"/>
            <a:ext cx="10875328" cy="4556759"/>
          </a:xfrm>
        </p:spPr>
        <p:txBody>
          <a:bodyPr>
            <a:normAutofit/>
          </a:bodyPr>
          <a:lstStyle/>
          <a:p>
            <a:pPr algn="just"/>
            <a:r>
              <a:rPr lang="en-JM" sz="4000" dirty="0" smtClean="0"/>
              <a:t>And </a:t>
            </a:r>
            <a:r>
              <a:rPr lang="en-JM" sz="4000" dirty="0"/>
              <a:t>I saw as it were a sea of glass mingled with fire: and them that had gotten the </a:t>
            </a:r>
            <a:r>
              <a:rPr lang="en-JM" sz="4000" b="1" u="sng" dirty="0">
                <a:solidFill>
                  <a:srgbClr val="FFFF00"/>
                </a:solidFill>
              </a:rPr>
              <a:t>victory</a:t>
            </a:r>
            <a:r>
              <a:rPr lang="en-JM" sz="4000" dirty="0">
                <a:solidFill>
                  <a:srgbClr val="FFFF00"/>
                </a:solidFill>
              </a:rPr>
              <a:t> </a:t>
            </a:r>
            <a:r>
              <a:rPr lang="en-JM" sz="4000" dirty="0"/>
              <a:t>over the </a:t>
            </a:r>
            <a:r>
              <a:rPr lang="en-JM" sz="4000" b="1" u="sng" dirty="0"/>
              <a:t>beast</a:t>
            </a:r>
            <a:r>
              <a:rPr lang="en-JM" sz="4000" dirty="0"/>
              <a:t>, and over his </a:t>
            </a:r>
            <a:r>
              <a:rPr lang="en-JM" sz="4000" b="1" i="1" u="sng" dirty="0"/>
              <a:t>image</a:t>
            </a:r>
            <a:r>
              <a:rPr lang="en-JM" sz="4000" dirty="0"/>
              <a:t>, and over his </a:t>
            </a:r>
            <a:r>
              <a:rPr lang="en-JM" sz="4000" b="1" i="1" u="sng" dirty="0"/>
              <a:t>mark</a:t>
            </a:r>
            <a:r>
              <a:rPr lang="en-JM" sz="4000" dirty="0"/>
              <a:t>, and over the </a:t>
            </a:r>
            <a:r>
              <a:rPr lang="en-JM" sz="4000" b="1" i="1" u="sng" dirty="0"/>
              <a:t>number</a:t>
            </a:r>
            <a:r>
              <a:rPr lang="en-JM" sz="4000" dirty="0"/>
              <a:t> </a:t>
            </a:r>
            <a:r>
              <a:rPr lang="en-JM" sz="4000" b="1" dirty="0"/>
              <a:t>of his </a:t>
            </a:r>
            <a:r>
              <a:rPr lang="en-JM" sz="4000" b="1" i="1" u="sng" dirty="0"/>
              <a:t>name</a:t>
            </a:r>
            <a:r>
              <a:rPr lang="en-JM" sz="4000" dirty="0"/>
              <a:t>, stand on the sea of glass, having the harps of God. </a:t>
            </a:r>
          </a:p>
        </p:txBody>
      </p:sp>
      <p:sp>
        <p:nvSpPr>
          <p:cNvPr id="4" name="Slide Number Placeholder 3"/>
          <p:cNvSpPr>
            <a:spLocks noGrp="1"/>
          </p:cNvSpPr>
          <p:nvPr>
            <p:ph type="sldNum" sz="quarter" idx="12"/>
          </p:nvPr>
        </p:nvSpPr>
        <p:spPr/>
        <p:txBody>
          <a:bodyPr/>
          <a:lstStyle/>
          <a:p>
            <a:fld id="{9B211AE0-A748-4831-A8B2-94530E23A946}" type="slidenum">
              <a:rPr lang="en-JM" smtClean="0"/>
              <a:t>23</a:t>
            </a:fld>
            <a:endParaRPr lang="en-JM"/>
          </a:p>
        </p:txBody>
      </p:sp>
    </p:spTree>
    <p:extLst>
      <p:ext uri="{BB962C8B-B14F-4D97-AF65-F5344CB8AC3E}">
        <p14:creationId xmlns:p14="http://schemas.microsoft.com/office/powerpoint/2010/main" val="3981467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98438"/>
            <a:ext cx="9404723" cy="736002"/>
          </a:xfrm>
        </p:spPr>
        <p:txBody>
          <a:bodyPr/>
          <a:lstStyle/>
          <a:p>
            <a:pPr algn="ctr"/>
            <a:r>
              <a:rPr lang="en-JM" b="1" dirty="0" smtClean="0"/>
              <a:t>REVELATION 20:4</a:t>
            </a:r>
            <a:endParaRPr lang="en-JM" b="1" dirty="0"/>
          </a:p>
        </p:txBody>
      </p:sp>
      <p:sp>
        <p:nvSpPr>
          <p:cNvPr id="3" name="Content Placeholder 2"/>
          <p:cNvSpPr>
            <a:spLocks noGrp="1"/>
          </p:cNvSpPr>
          <p:nvPr>
            <p:ph idx="1"/>
          </p:nvPr>
        </p:nvSpPr>
        <p:spPr>
          <a:xfrm>
            <a:off x="396240" y="1463040"/>
            <a:ext cx="11551920" cy="4785359"/>
          </a:xfrm>
        </p:spPr>
        <p:txBody>
          <a:bodyPr>
            <a:normAutofit/>
          </a:bodyPr>
          <a:lstStyle/>
          <a:p>
            <a:pPr algn="just"/>
            <a:r>
              <a:rPr lang="en-JM" sz="3600" dirty="0" smtClean="0"/>
              <a:t>And I saw thrones, and </a:t>
            </a:r>
            <a:r>
              <a:rPr lang="en-JM" sz="3600" b="1" i="1" u="sng" dirty="0" smtClean="0"/>
              <a:t>they</a:t>
            </a:r>
            <a:r>
              <a:rPr lang="en-JM" sz="3600" dirty="0" smtClean="0"/>
              <a:t> sat upon them, and judgment was given unto them: and I saw </a:t>
            </a:r>
            <a:r>
              <a:rPr lang="en-JM" sz="3600" b="1" u="sng" dirty="0" smtClean="0"/>
              <a:t>the </a:t>
            </a:r>
            <a:r>
              <a:rPr lang="en-JM" sz="3600" b="1" i="1" u="sng" dirty="0" smtClean="0"/>
              <a:t>souls</a:t>
            </a:r>
            <a:r>
              <a:rPr lang="en-JM" sz="3600" b="1" u="sng" dirty="0" smtClean="0"/>
              <a:t> of them that were </a:t>
            </a:r>
            <a:r>
              <a:rPr lang="en-JM" sz="4000" b="1" u="sng" dirty="0" smtClean="0">
                <a:solidFill>
                  <a:srgbClr val="FFFF00"/>
                </a:solidFill>
              </a:rPr>
              <a:t>beheaded</a:t>
            </a:r>
            <a:r>
              <a:rPr lang="en-JM" sz="4000" dirty="0" smtClean="0">
                <a:solidFill>
                  <a:srgbClr val="FFFF00"/>
                </a:solidFill>
              </a:rPr>
              <a:t> </a:t>
            </a:r>
            <a:r>
              <a:rPr lang="en-JM" sz="3600" dirty="0" smtClean="0"/>
              <a:t>for the </a:t>
            </a:r>
            <a:r>
              <a:rPr lang="en-JM" sz="3600" b="1" u="sng" dirty="0" smtClean="0">
                <a:solidFill>
                  <a:srgbClr val="FFFF00"/>
                </a:solidFill>
              </a:rPr>
              <a:t>witness of Jesus</a:t>
            </a:r>
            <a:r>
              <a:rPr lang="en-JM" sz="3600" dirty="0" smtClean="0"/>
              <a:t>, and for </a:t>
            </a:r>
            <a:r>
              <a:rPr lang="en-JM" sz="3600" b="1" u="sng" dirty="0" smtClean="0"/>
              <a:t>the </a:t>
            </a:r>
            <a:r>
              <a:rPr lang="en-JM" sz="3600" b="1" u="sng" dirty="0" smtClean="0">
                <a:solidFill>
                  <a:srgbClr val="FFFF00"/>
                </a:solidFill>
              </a:rPr>
              <a:t>word of God</a:t>
            </a:r>
            <a:r>
              <a:rPr lang="en-JM" sz="3600" dirty="0" smtClean="0"/>
              <a:t>, </a:t>
            </a:r>
            <a:r>
              <a:rPr lang="en-JM" sz="3600" b="1" dirty="0" smtClean="0">
                <a:solidFill>
                  <a:schemeClr val="bg2">
                    <a:lumMod val="20000"/>
                    <a:lumOff val="80000"/>
                  </a:schemeClr>
                </a:solidFill>
              </a:rPr>
              <a:t>and which had </a:t>
            </a:r>
            <a:r>
              <a:rPr lang="en-JM" sz="3600" b="1" i="1" u="sng" dirty="0" smtClean="0">
                <a:solidFill>
                  <a:schemeClr val="bg2">
                    <a:lumMod val="20000"/>
                    <a:lumOff val="80000"/>
                  </a:schemeClr>
                </a:solidFill>
              </a:rPr>
              <a:t>not worshipped</a:t>
            </a:r>
            <a:r>
              <a:rPr lang="en-JM" sz="3600" b="1" dirty="0" smtClean="0">
                <a:solidFill>
                  <a:schemeClr val="bg2">
                    <a:lumMod val="20000"/>
                    <a:lumOff val="80000"/>
                  </a:schemeClr>
                </a:solidFill>
              </a:rPr>
              <a:t> </a:t>
            </a:r>
            <a:r>
              <a:rPr lang="en-JM" sz="3600" b="1" u="sng" dirty="0" smtClean="0">
                <a:solidFill>
                  <a:schemeClr val="bg2">
                    <a:lumMod val="20000"/>
                    <a:lumOff val="80000"/>
                  </a:schemeClr>
                </a:solidFill>
              </a:rPr>
              <a:t>the</a:t>
            </a:r>
            <a:r>
              <a:rPr lang="en-JM" sz="3600" b="1" dirty="0" smtClean="0">
                <a:solidFill>
                  <a:srgbClr val="FF0000"/>
                </a:solidFill>
              </a:rPr>
              <a:t> </a:t>
            </a:r>
            <a:r>
              <a:rPr lang="en-JM" sz="3600" b="1" i="1" u="sng" dirty="0" smtClean="0">
                <a:solidFill>
                  <a:srgbClr val="FFFF00"/>
                </a:solidFill>
              </a:rPr>
              <a:t>beast</a:t>
            </a:r>
            <a:r>
              <a:rPr lang="en-JM" sz="3600" b="1" dirty="0" smtClean="0"/>
              <a:t>,</a:t>
            </a:r>
            <a:r>
              <a:rPr lang="en-JM" sz="3600" b="1" dirty="0" smtClean="0">
                <a:solidFill>
                  <a:srgbClr val="FF0000"/>
                </a:solidFill>
              </a:rPr>
              <a:t> </a:t>
            </a:r>
            <a:r>
              <a:rPr lang="en-JM" sz="3600" b="1" dirty="0" smtClean="0"/>
              <a:t>neither </a:t>
            </a:r>
            <a:r>
              <a:rPr lang="en-JM" sz="3600" b="1" u="sng" dirty="0" smtClean="0"/>
              <a:t>his</a:t>
            </a:r>
            <a:r>
              <a:rPr lang="en-JM" sz="3600" b="1" dirty="0" smtClean="0"/>
              <a:t> </a:t>
            </a:r>
            <a:r>
              <a:rPr lang="en-JM" sz="3600" b="1" i="1" u="sng" dirty="0" smtClean="0">
                <a:solidFill>
                  <a:srgbClr val="FFFF00"/>
                </a:solidFill>
              </a:rPr>
              <a:t>image</a:t>
            </a:r>
            <a:r>
              <a:rPr lang="en-JM" sz="3600" b="1" dirty="0" smtClean="0">
                <a:solidFill>
                  <a:srgbClr val="FF0000"/>
                </a:solidFill>
              </a:rPr>
              <a:t>, </a:t>
            </a:r>
            <a:r>
              <a:rPr lang="en-JM" sz="3600" b="1" dirty="0" smtClean="0"/>
              <a:t>neither had received </a:t>
            </a:r>
            <a:r>
              <a:rPr lang="en-JM" sz="3600" b="1" u="sng" dirty="0" smtClean="0"/>
              <a:t>his</a:t>
            </a:r>
            <a:r>
              <a:rPr lang="en-JM" sz="3600" b="1" dirty="0" smtClean="0"/>
              <a:t> </a:t>
            </a:r>
            <a:r>
              <a:rPr lang="en-JM" sz="3600" b="1" i="1" u="sng" dirty="0" smtClean="0">
                <a:solidFill>
                  <a:srgbClr val="FFFF00"/>
                </a:solidFill>
              </a:rPr>
              <a:t>mark</a:t>
            </a:r>
            <a:r>
              <a:rPr lang="en-JM" sz="3600" b="1" dirty="0" smtClean="0">
                <a:solidFill>
                  <a:srgbClr val="FFFF00"/>
                </a:solidFill>
              </a:rPr>
              <a:t> </a:t>
            </a:r>
            <a:r>
              <a:rPr lang="en-JM" sz="3600" b="1" dirty="0" smtClean="0">
                <a:solidFill>
                  <a:schemeClr val="bg2">
                    <a:lumMod val="20000"/>
                    <a:lumOff val="80000"/>
                  </a:schemeClr>
                </a:solidFill>
              </a:rPr>
              <a:t>upon their foreheads, or in their hands</a:t>
            </a:r>
            <a:r>
              <a:rPr lang="en-JM" sz="3600" dirty="0" smtClean="0"/>
              <a:t>; and they </a:t>
            </a:r>
            <a:r>
              <a:rPr lang="en-JM" sz="3600" u="sng" dirty="0" smtClean="0"/>
              <a:t>lived</a:t>
            </a:r>
            <a:r>
              <a:rPr lang="en-JM" sz="3600" dirty="0" smtClean="0"/>
              <a:t> and </a:t>
            </a:r>
            <a:r>
              <a:rPr lang="en-JM" sz="3600" u="sng" dirty="0" smtClean="0"/>
              <a:t>reigned</a:t>
            </a:r>
            <a:r>
              <a:rPr lang="en-JM" sz="3600" dirty="0" smtClean="0"/>
              <a:t> with </a:t>
            </a:r>
            <a:r>
              <a:rPr lang="en-JM" sz="3600" u="sng" dirty="0" smtClean="0"/>
              <a:t>Christ</a:t>
            </a:r>
            <a:r>
              <a:rPr lang="en-JM" sz="3600" dirty="0" smtClean="0"/>
              <a:t> a thousand years.</a:t>
            </a:r>
            <a:endParaRPr lang="en-JM" sz="3600" dirty="0"/>
          </a:p>
        </p:txBody>
      </p:sp>
      <p:sp>
        <p:nvSpPr>
          <p:cNvPr id="4" name="Slide Number Placeholder 3"/>
          <p:cNvSpPr>
            <a:spLocks noGrp="1"/>
          </p:cNvSpPr>
          <p:nvPr>
            <p:ph type="sldNum" sz="quarter" idx="12"/>
          </p:nvPr>
        </p:nvSpPr>
        <p:spPr/>
        <p:txBody>
          <a:bodyPr/>
          <a:lstStyle/>
          <a:p>
            <a:fld id="{9B211AE0-A748-4831-A8B2-94530E23A946}" type="slidenum">
              <a:rPr lang="en-JM" smtClean="0"/>
              <a:t>24</a:t>
            </a:fld>
            <a:endParaRPr lang="en-JM"/>
          </a:p>
        </p:txBody>
      </p:sp>
    </p:spTree>
    <p:extLst>
      <p:ext uri="{BB962C8B-B14F-4D97-AF65-F5344CB8AC3E}">
        <p14:creationId xmlns:p14="http://schemas.microsoft.com/office/powerpoint/2010/main" val="3871260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JM" sz="4000" b="1" dirty="0" smtClean="0"/>
              <a:t>The Saints Will Not Lose Their Lives </a:t>
            </a:r>
            <a:br>
              <a:rPr lang="en-JM" sz="4000" b="1" dirty="0" smtClean="0"/>
            </a:br>
            <a:endParaRPr lang="en-JM" sz="4000" b="1" dirty="0"/>
          </a:p>
        </p:txBody>
      </p:sp>
      <p:sp>
        <p:nvSpPr>
          <p:cNvPr id="3" name="Content Placeholder 2"/>
          <p:cNvSpPr>
            <a:spLocks noGrp="1"/>
          </p:cNvSpPr>
          <p:nvPr>
            <p:ph idx="1"/>
          </p:nvPr>
        </p:nvSpPr>
        <p:spPr>
          <a:xfrm>
            <a:off x="320040" y="1292224"/>
            <a:ext cx="11582400" cy="5184775"/>
          </a:xfrm>
        </p:spPr>
        <p:txBody>
          <a:bodyPr>
            <a:normAutofit/>
          </a:bodyPr>
          <a:lstStyle/>
          <a:p>
            <a:pPr algn="just"/>
            <a:r>
              <a:rPr lang="en-JM" sz="2800" dirty="0" smtClean="0"/>
              <a:t> God would not suffer the wicked to destroy those who were </a:t>
            </a:r>
            <a:r>
              <a:rPr lang="en-JM" sz="2800" b="1" u="sng" dirty="0" smtClean="0">
                <a:solidFill>
                  <a:srgbClr val="FFFF00"/>
                </a:solidFill>
              </a:rPr>
              <a:t>expecting translation</a:t>
            </a:r>
            <a:r>
              <a:rPr lang="en-JM" sz="2800" dirty="0" smtClean="0"/>
              <a:t>, and </a:t>
            </a:r>
            <a:r>
              <a:rPr lang="en-JM" sz="2800" b="1" u="sng" dirty="0" smtClean="0"/>
              <a:t>who would not bow to the decree of the beast or receive his mark</a:t>
            </a:r>
            <a:r>
              <a:rPr lang="en-JM" sz="2800" dirty="0" smtClean="0"/>
              <a:t>. I saw that if the wicked were permitted to slay the saints, Satan and all his evil host, and all who hate </a:t>
            </a:r>
            <a:r>
              <a:rPr lang="en-JM" sz="2800" dirty="0" smtClean="0"/>
              <a:t>God</a:t>
            </a:r>
            <a:r>
              <a:rPr lang="en-JM" sz="2800" dirty="0" smtClean="0"/>
              <a:t>, would be gratified. And oh, what a triumph it would be for his satanic majesty, to have power, in </a:t>
            </a:r>
            <a:r>
              <a:rPr lang="en-JM" sz="2800" b="1" u="sng" dirty="0" smtClean="0">
                <a:solidFill>
                  <a:srgbClr val="FFFF00"/>
                </a:solidFill>
              </a:rPr>
              <a:t>the last closing struggle</a:t>
            </a:r>
            <a:r>
              <a:rPr lang="en-JM" sz="2800" dirty="0" smtClean="0"/>
              <a:t>, over those who had so long waited to </a:t>
            </a:r>
            <a:r>
              <a:rPr lang="en-JM" sz="2800" b="1" u="sng" dirty="0" smtClean="0">
                <a:solidFill>
                  <a:srgbClr val="FFFF00"/>
                </a:solidFill>
              </a:rPr>
              <a:t>behold Him</a:t>
            </a:r>
            <a:r>
              <a:rPr lang="en-JM" sz="2800" b="1" dirty="0" smtClean="0">
                <a:solidFill>
                  <a:srgbClr val="FFFF00"/>
                </a:solidFill>
              </a:rPr>
              <a:t> </a:t>
            </a:r>
            <a:r>
              <a:rPr lang="en-JM" sz="2800" dirty="0" smtClean="0"/>
              <a:t>whom they loved! Those who have mocked at the idea of the saints' going up will witness the care of God for His people, and behold their </a:t>
            </a:r>
            <a:r>
              <a:rPr lang="en-JM" sz="2800" b="1" i="1" u="sng" dirty="0" smtClean="0">
                <a:solidFill>
                  <a:srgbClr val="FFFF00"/>
                </a:solidFill>
              </a:rPr>
              <a:t>glorious deliverance</a:t>
            </a:r>
            <a:r>
              <a:rPr lang="en-JM" sz="2800" dirty="0" smtClean="0"/>
              <a:t>.--EW 284 (1858</a:t>
            </a:r>
            <a:r>
              <a:rPr lang="en-JM" sz="2800" dirty="0" smtClean="0"/>
              <a:t>). {</a:t>
            </a:r>
            <a:r>
              <a:rPr lang="en-JM" sz="2800" dirty="0" smtClean="0"/>
              <a:t>LDE 263.3}  </a:t>
            </a:r>
          </a:p>
        </p:txBody>
      </p:sp>
      <p:sp>
        <p:nvSpPr>
          <p:cNvPr id="4" name="Slide Number Placeholder 3"/>
          <p:cNvSpPr>
            <a:spLocks noGrp="1"/>
          </p:cNvSpPr>
          <p:nvPr>
            <p:ph type="sldNum" sz="quarter" idx="12"/>
          </p:nvPr>
        </p:nvSpPr>
        <p:spPr/>
        <p:txBody>
          <a:bodyPr/>
          <a:lstStyle/>
          <a:p>
            <a:fld id="{9B211AE0-A748-4831-A8B2-94530E23A946}" type="slidenum">
              <a:rPr lang="en-JM" smtClean="0"/>
              <a:t>25</a:t>
            </a:fld>
            <a:endParaRPr lang="en-JM"/>
          </a:p>
        </p:txBody>
      </p:sp>
    </p:spTree>
    <p:extLst>
      <p:ext uri="{BB962C8B-B14F-4D97-AF65-F5344CB8AC3E}">
        <p14:creationId xmlns:p14="http://schemas.microsoft.com/office/powerpoint/2010/main" val="1070427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9572"/>
            <a:ext cx="9296400" cy="823595"/>
          </a:xfrm>
        </p:spPr>
        <p:txBody>
          <a:bodyPr/>
          <a:lstStyle/>
          <a:p>
            <a:pPr algn="ctr"/>
            <a:r>
              <a:rPr lang="en-JM" sz="3600" b="1" dirty="0" smtClean="0"/>
              <a:t>The Saints Will Not Lose Their Lives </a:t>
            </a:r>
            <a:r>
              <a:rPr lang="en-JM" sz="2400" b="1" dirty="0" smtClean="0"/>
              <a:t>(cont’d.) </a:t>
            </a:r>
            <a:endParaRPr lang="en-JM" sz="3600" b="1" dirty="0"/>
          </a:p>
        </p:txBody>
      </p:sp>
      <p:sp>
        <p:nvSpPr>
          <p:cNvPr id="3" name="Content Placeholder 2"/>
          <p:cNvSpPr>
            <a:spLocks noGrp="1"/>
          </p:cNvSpPr>
          <p:nvPr>
            <p:ph idx="1"/>
          </p:nvPr>
        </p:nvSpPr>
        <p:spPr>
          <a:xfrm>
            <a:off x="675139" y="2008505"/>
            <a:ext cx="10515600" cy="4163696"/>
          </a:xfrm>
        </p:spPr>
        <p:txBody>
          <a:bodyPr>
            <a:normAutofit fontScale="92500" lnSpcReduction="20000"/>
          </a:bodyPr>
          <a:lstStyle/>
          <a:p>
            <a:pPr algn="just"/>
            <a:r>
              <a:rPr lang="en-JM" sz="3200" dirty="0" smtClean="0"/>
              <a:t>The people of God will not be free from suffering; but while persecuted and distressed, while they endure privation, and suffer for want of food, they will not be left to perish.--GC 629 (1911).  {LDE 264.1}  </a:t>
            </a:r>
          </a:p>
          <a:p>
            <a:pPr marL="0" indent="0" algn="just">
              <a:buNone/>
            </a:pPr>
            <a:endParaRPr lang="en-JM" sz="3200" dirty="0" smtClean="0"/>
          </a:p>
          <a:p>
            <a:pPr algn="just"/>
            <a:r>
              <a:rPr lang="en-JM" sz="3200" dirty="0" smtClean="0"/>
              <a:t> </a:t>
            </a:r>
            <a:r>
              <a:rPr lang="en-JM" sz="3200" b="1" dirty="0" smtClean="0">
                <a:solidFill>
                  <a:srgbClr val="FFFF00"/>
                </a:solidFill>
              </a:rPr>
              <a:t>If the blood of Christ's </a:t>
            </a:r>
            <a:r>
              <a:rPr lang="en-JM" sz="3200" b="1" i="1" u="sng" dirty="0" smtClean="0">
                <a:solidFill>
                  <a:srgbClr val="FFFF00"/>
                </a:solidFill>
              </a:rPr>
              <a:t>faithful witnesses</a:t>
            </a:r>
            <a:r>
              <a:rPr lang="en-JM" sz="3200" b="1" i="1" dirty="0" smtClean="0">
                <a:solidFill>
                  <a:srgbClr val="FFFF00"/>
                </a:solidFill>
              </a:rPr>
              <a:t> </a:t>
            </a:r>
            <a:r>
              <a:rPr lang="en-JM" sz="3200" b="1" dirty="0" smtClean="0">
                <a:solidFill>
                  <a:srgbClr val="FFFF00"/>
                </a:solidFill>
              </a:rPr>
              <a:t>were shed </a:t>
            </a:r>
            <a:r>
              <a:rPr lang="en-JM" sz="3900" b="1" u="sng" dirty="0" smtClean="0">
                <a:solidFill>
                  <a:schemeClr val="bg2">
                    <a:lumMod val="20000"/>
                    <a:lumOff val="80000"/>
                  </a:schemeClr>
                </a:solidFill>
              </a:rPr>
              <a:t>at this time</a:t>
            </a:r>
            <a:r>
              <a:rPr lang="en-JM" sz="3200" b="1" dirty="0" smtClean="0"/>
              <a:t>, it would </a:t>
            </a:r>
            <a:r>
              <a:rPr lang="en-JM" sz="3200" b="1" u="sng" dirty="0" smtClean="0"/>
              <a:t>not</a:t>
            </a:r>
            <a:r>
              <a:rPr lang="en-JM" sz="3200" b="1" dirty="0" smtClean="0"/>
              <a:t>,</a:t>
            </a:r>
            <a:r>
              <a:rPr lang="en-JM" sz="3200" b="1" dirty="0" smtClean="0">
                <a:solidFill>
                  <a:srgbClr val="00B050"/>
                </a:solidFill>
              </a:rPr>
              <a:t> </a:t>
            </a:r>
            <a:r>
              <a:rPr lang="en-JM" sz="3900" b="1" i="1" u="sng" dirty="0" smtClean="0">
                <a:solidFill>
                  <a:srgbClr val="FFFF00"/>
                </a:solidFill>
              </a:rPr>
              <a:t>like the blood of </a:t>
            </a:r>
            <a:r>
              <a:rPr lang="en-JM" sz="3900" b="1" dirty="0" smtClean="0">
                <a:solidFill>
                  <a:srgbClr val="FF0000"/>
                </a:solidFill>
              </a:rPr>
              <a:t>*</a:t>
            </a:r>
            <a:r>
              <a:rPr lang="en-JM" sz="3900" b="1" i="1" u="sng" dirty="0" smtClean="0">
                <a:solidFill>
                  <a:srgbClr val="FFFF00"/>
                </a:solidFill>
              </a:rPr>
              <a:t>the martyrs</a:t>
            </a:r>
            <a:r>
              <a:rPr lang="en-JM" sz="3900" b="1" dirty="0" smtClean="0">
                <a:solidFill>
                  <a:srgbClr val="FFFF00"/>
                </a:solidFill>
              </a:rPr>
              <a:t>,</a:t>
            </a:r>
            <a:r>
              <a:rPr lang="en-JM" sz="3900" b="1" dirty="0" smtClean="0">
                <a:solidFill>
                  <a:srgbClr val="00B050"/>
                </a:solidFill>
              </a:rPr>
              <a:t> </a:t>
            </a:r>
            <a:r>
              <a:rPr lang="en-JM" sz="3200" b="1" dirty="0" smtClean="0"/>
              <a:t>be </a:t>
            </a:r>
            <a:r>
              <a:rPr lang="en-JM" sz="3200" b="1" dirty="0" smtClean="0"/>
              <a:t>as </a:t>
            </a:r>
            <a:r>
              <a:rPr lang="en-JM" sz="3200" b="1" i="1" dirty="0" smtClean="0">
                <a:solidFill>
                  <a:srgbClr val="FFFF00"/>
                </a:solidFill>
              </a:rPr>
              <a:t>seed sown to yield a harvest for God</a:t>
            </a:r>
            <a:r>
              <a:rPr lang="en-JM" sz="3200" dirty="0" smtClean="0"/>
              <a:t>.--</a:t>
            </a:r>
            <a:r>
              <a:rPr lang="en-JM" sz="3200" dirty="0" smtClean="0"/>
              <a:t>GC 634 (1911).  {LDE 264.2} </a:t>
            </a:r>
            <a:endParaRPr lang="en-JM" sz="3200" dirty="0"/>
          </a:p>
        </p:txBody>
      </p:sp>
      <p:sp>
        <p:nvSpPr>
          <p:cNvPr id="4" name="Slide Number Placeholder 3"/>
          <p:cNvSpPr>
            <a:spLocks noGrp="1"/>
          </p:cNvSpPr>
          <p:nvPr>
            <p:ph type="sldNum" sz="quarter" idx="12"/>
          </p:nvPr>
        </p:nvSpPr>
        <p:spPr/>
        <p:txBody>
          <a:bodyPr/>
          <a:lstStyle/>
          <a:p>
            <a:fld id="{9B211AE0-A748-4831-A8B2-94530E23A946}" type="slidenum">
              <a:rPr lang="en-JM" smtClean="0"/>
              <a:t>26</a:t>
            </a:fld>
            <a:endParaRPr lang="en-JM"/>
          </a:p>
        </p:txBody>
      </p:sp>
    </p:spTree>
    <p:extLst>
      <p:ext uri="{BB962C8B-B14F-4D97-AF65-F5344CB8AC3E}">
        <p14:creationId xmlns:p14="http://schemas.microsoft.com/office/powerpoint/2010/main" val="1531414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502285"/>
            <a:ext cx="10515600" cy="701675"/>
          </a:xfrm>
        </p:spPr>
        <p:txBody>
          <a:bodyPr/>
          <a:lstStyle/>
          <a:p>
            <a:pPr algn="ctr"/>
            <a:r>
              <a:rPr lang="en-JM" b="1" dirty="0" smtClean="0"/>
              <a:t>SPEAKING OF THE WALDENSES</a:t>
            </a:r>
            <a:endParaRPr lang="en-JM" b="1" dirty="0"/>
          </a:p>
        </p:txBody>
      </p:sp>
      <p:sp>
        <p:nvSpPr>
          <p:cNvPr id="3" name="Content Placeholder 2"/>
          <p:cNvSpPr>
            <a:spLocks noGrp="1"/>
          </p:cNvSpPr>
          <p:nvPr>
            <p:ph idx="1"/>
          </p:nvPr>
        </p:nvSpPr>
        <p:spPr>
          <a:xfrm>
            <a:off x="533400" y="1524000"/>
            <a:ext cx="10942320" cy="4815840"/>
          </a:xfrm>
        </p:spPr>
        <p:txBody>
          <a:bodyPr>
            <a:normAutofit fontScale="92500" lnSpcReduction="10000"/>
          </a:bodyPr>
          <a:lstStyle/>
          <a:p>
            <a:pPr algn="just"/>
            <a:r>
              <a:rPr lang="en-JM" sz="3000" dirty="0"/>
              <a:t>The work of these missionaries began in the plains and valleys at the foot of their own mountains, but it extended far beyond these limits. With naked feet and in garments coarse and travel-stained as were those of </a:t>
            </a:r>
            <a:r>
              <a:rPr lang="en-JM" sz="3000" b="1" dirty="0"/>
              <a:t>their Master</a:t>
            </a:r>
            <a:r>
              <a:rPr lang="en-JM" sz="3000" dirty="0"/>
              <a:t>, they passed through great cities, and penetrated to distant lands. Everywhere they scattered the precious seed. Churches sprung up in their path, and </a:t>
            </a:r>
            <a:r>
              <a:rPr lang="en-JM" sz="3000" b="1" u="sng" dirty="0"/>
              <a:t>the blood of martyrs witnessed for the truth</a:t>
            </a:r>
            <a:r>
              <a:rPr lang="en-JM" sz="3000" dirty="0"/>
              <a:t>. The day of God will reveal a rich harvest of souls garnered by the labors of these faithful men. Veiled and silent, the Word of God was making its way through Christendom, and meeting a glad reception in the homes and hearts of men.  </a:t>
            </a:r>
            <a:r>
              <a:rPr lang="en-JM" sz="3000" dirty="0" smtClean="0"/>
              <a:t>{</a:t>
            </a:r>
            <a:r>
              <a:rPr lang="en-JM" sz="3000" dirty="0"/>
              <a:t>GC88 71.2} </a:t>
            </a:r>
          </a:p>
          <a:p>
            <a:pPr algn="just"/>
            <a:endParaRPr lang="en-JM" sz="3000" dirty="0"/>
          </a:p>
        </p:txBody>
      </p:sp>
      <p:sp>
        <p:nvSpPr>
          <p:cNvPr id="4" name="Slide Number Placeholder 3"/>
          <p:cNvSpPr>
            <a:spLocks noGrp="1"/>
          </p:cNvSpPr>
          <p:nvPr>
            <p:ph type="sldNum" sz="quarter" idx="12"/>
          </p:nvPr>
        </p:nvSpPr>
        <p:spPr/>
        <p:txBody>
          <a:bodyPr/>
          <a:lstStyle/>
          <a:p>
            <a:fld id="{9B211AE0-A748-4831-A8B2-94530E23A946}" type="slidenum">
              <a:rPr lang="en-JM" smtClean="0"/>
              <a:t>27</a:t>
            </a:fld>
            <a:endParaRPr lang="en-JM"/>
          </a:p>
        </p:txBody>
      </p:sp>
    </p:spTree>
    <p:extLst>
      <p:ext uri="{BB962C8B-B14F-4D97-AF65-F5344CB8AC3E}">
        <p14:creationId xmlns:p14="http://schemas.microsoft.com/office/powerpoint/2010/main" val="3650313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68739"/>
            <a:ext cx="7680960" cy="1189354"/>
          </a:xfrm>
        </p:spPr>
        <p:txBody>
          <a:bodyPr>
            <a:normAutofit/>
          </a:bodyPr>
          <a:lstStyle/>
          <a:p>
            <a:pPr algn="ctr"/>
            <a:r>
              <a:rPr lang="en-JM" sz="3000" b="1" dirty="0" smtClean="0"/>
              <a:t>The Righteous Have No Concealed </a:t>
            </a:r>
            <a:r>
              <a:rPr lang="en-JM" sz="3000" b="1" dirty="0" smtClean="0"/>
              <a:t>                   Wrongs </a:t>
            </a:r>
            <a:r>
              <a:rPr lang="en-JM" sz="3000" b="1" dirty="0" smtClean="0"/>
              <a:t>to Reveal </a:t>
            </a:r>
            <a:endParaRPr lang="en-JM" sz="3000" b="1" dirty="0"/>
          </a:p>
        </p:txBody>
      </p:sp>
      <p:sp>
        <p:nvSpPr>
          <p:cNvPr id="3" name="Content Placeholder 2"/>
          <p:cNvSpPr>
            <a:spLocks noGrp="1"/>
          </p:cNvSpPr>
          <p:nvPr>
            <p:ph idx="1"/>
          </p:nvPr>
        </p:nvSpPr>
        <p:spPr>
          <a:xfrm>
            <a:off x="457200" y="1761706"/>
            <a:ext cx="11399520" cy="4762500"/>
          </a:xfrm>
        </p:spPr>
        <p:txBody>
          <a:bodyPr>
            <a:normAutofit lnSpcReduction="10000"/>
          </a:bodyPr>
          <a:lstStyle/>
          <a:p>
            <a:pPr algn="just"/>
            <a:r>
              <a:rPr lang="en-JM" sz="3200" dirty="0" smtClean="0"/>
              <a:t>     In the time of trouble, if the people of God had unconfessed sins to appear before them while tortured with fear and anguish, they would be overwhelmed; despair would cut off their faith, and they could not have confidence to plead with God for deliverance. But while they have a deep sense of their unworthiness, they have no concealed wrongs to reveal. </a:t>
            </a:r>
            <a:r>
              <a:rPr lang="en-JM" sz="3200" b="1" dirty="0" smtClean="0"/>
              <a:t>Their sins have gone beforehand to judgment, and have been blotted out; and they cannot bring them to remembrance</a:t>
            </a:r>
            <a:r>
              <a:rPr lang="en-JM" sz="3200" dirty="0" smtClean="0"/>
              <a:t>.--GC 620 (1911).  {LDE 263.1}  </a:t>
            </a:r>
          </a:p>
        </p:txBody>
      </p:sp>
      <p:sp>
        <p:nvSpPr>
          <p:cNvPr id="4" name="Slide Number Placeholder 3"/>
          <p:cNvSpPr>
            <a:spLocks noGrp="1"/>
          </p:cNvSpPr>
          <p:nvPr>
            <p:ph type="sldNum" sz="quarter" idx="12"/>
          </p:nvPr>
        </p:nvSpPr>
        <p:spPr/>
        <p:txBody>
          <a:bodyPr/>
          <a:lstStyle/>
          <a:p>
            <a:fld id="{9B211AE0-A748-4831-A8B2-94530E23A946}" type="slidenum">
              <a:rPr lang="en-JM" smtClean="0"/>
              <a:t>28</a:t>
            </a:fld>
            <a:endParaRPr lang="en-JM"/>
          </a:p>
        </p:txBody>
      </p:sp>
    </p:spTree>
    <p:extLst>
      <p:ext uri="{BB962C8B-B14F-4D97-AF65-F5344CB8AC3E}">
        <p14:creationId xmlns:p14="http://schemas.microsoft.com/office/powerpoint/2010/main" val="680500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7526"/>
            <a:ext cx="9342120" cy="698290"/>
          </a:xfrm>
        </p:spPr>
        <p:txBody>
          <a:bodyPr>
            <a:normAutofit/>
          </a:bodyPr>
          <a:lstStyle/>
          <a:p>
            <a:pPr algn="ctr"/>
            <a:r>
              <a:rPr lang="en-JM" sz="2400" b="1" dirty="0" smtClean="0"/>
              <a:t>The Righteous Have No Concealed Wrongs to </a:t>
            </a:r>
            <a:r>
              <a:rPr lang="en-JM" sz="2400" b="1" dirty="0" smtClean="0"/>
              <a:t>Reveal cont’d. </a:t>
            </a:r>
            <a:endParaRPr lang="en-JM" sz="2400" b="1" dirty="0"/>
          </a:p>
        </p:txBody>
      </p:sp>
      <p:sp>
        <p:nvSpPr>
          <p:cNvPr id="3" name="Content Placeholder 2"/>
          <p:cNvSpPr>
            <a:spLocks noGrp="1"/>
          </p:cNvSpPr>
          <p:nvPr>
            <p:ph idx="1"/>
          </p:nvPr>
        </p:nvSpPr>
        <p:spPr>
          <a:xfrm>
            <a:off x="472440" y="1490663"/>
            <a:ext cx="11308080" cy="4762500"/>
          </a:xfrm>
        </p:spPr>
        <p:txBody>
          <a:bodyPr>
            <a:normAutofit lnSpcReduction="10000"/>
          </a:bodyPr>
          <a:lstStyle/>
          <a:p>
            <a:pPr algn="just"/>
            <a:r>
              <a:rPr lang="en-JM" sz="3200" dirty="0" smtClean="0"/>
              <a:t>God's people . . . will have a deep sense of their shortcomings, and as they review their lives their hopes will sink. But remembering the greatness of God's mercy, and their own sincere repentance, they will plead His promises made through Christ to helpless, repenting sinners. Their faith will not fail because their prayers are not immediately answered. </a:t>
            </a:r>
            <a:r>
              <a:rPr lang="en-JM" sz="3200" b="1" dirty="0" smtClean="0"/>
              <a:t>They will lay hold of the strength of God, as Jacob laid hold of the Angel, and the language of their souls will be, "I will not let Thee go, except Thou bless me."</a:t>
            </a:r>
            <a:r>
              <a:rPr lang="en-JM" sz="3200" dirty="0" smtClean="0"/>
              <a:t>--PP 202 (1890).</a:t>
            </a:r>
            <a:endParaRPr lang="en-JM" sz="3200" dirty="0"/>
          </a:p>
        </p:txBody>
      </p:sp>
      <p:sp>
        <p:nvSpPr>
          <p:cNvPr id="4" name="Slide Number Placeholder 3"/>
          <p:cNvSpPr>
            <a:spLocks noGrp="1"/>
          </p:cNvSpPr>
          <p:nvPr>
            <p:ph type="sldNum" sz="quarter" idx="12"/>
          </p:nvPr>
        </p:nvSpPr>
        <p:spPr/>
        <p:txBody>
          <a:bodyPr/>
          <a:lstStyle/>
          <a:p>
            <a:fld id="{9B211AE0-A748-4831-A8B2-94530E23A946}" type="slidenum">
              <a:rPr lang="en-JM" smtClean="0"/>
              <a:t>29</a:t>
            </a:fld>
            <a:endParaRPr lang="en-JM"/>
          </a:p>
        </p:txBody>
      </p:sp>
    </p:spTree>
    <p:extLst>
      <p:ext uri="{BB962C8B-B14F-4D97-AF65-F5344CB8AC3E}">
        <p14:creationId xmlns:p14="http://schemas.microsoft.com/office/powerpoint/2010/main" val="3653787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81722"/>
          </a:xfrm>
        </p:spPr>
        <p:txBody>
          <a:bodyPr/>
          <a:lstStyle/>
          <a:p>
            <a:pPr algn="ctr"/>
            <a:r>
              <a:rPr lang="en-JM" b="1" dirty="0" smtClean="0"/>
              <a:t>JESUS SPOKE</a:t>
            </a:r>
            <a:endParaRPr lang="en-JM" b="1" dirty="0"/>
          </a:p>
        </p:txBody>
      </p:sp>
      <p:sp>
        <p:nvSpPr>
          <p:cNvPr id="3" name="Content Placeholder 2"/>
          <p:cNvSpPr>
            <a:spLocks noGrp="1"/>
          </p:cNvSpPr>
          <p:nvPr>
            <p:ph idx="1"/>
          </p:nvPr>
        </p:nvSpPr>
        <p:spPr>
          <a:xfrm>
            <a:off x="646112" y="1539241"/>
            <a:ext cx="10418128" cy="4251960"/>
          </a:xfrm>
        </p:spPr>
        <p:txBody>
          <a:bodyPr>
            <a:noAutofit/>
          </a:bodyPr>
          <a:lstStyle/>
          <a:p>
            <a:r>
              <a:rPr lang="en-JM" sz="3200" dirty="0" smtClean="0"/>
              <a:t>4 And Jesus answered and said unto them, Take heed that no man deceive you.</a:t>
            </a:r>
          </a:p>
          <a:p>
            <a:r>
              <a:rPr lang="en-JM" sz="3200" dirty="0" smtClean="0"/>
              <a:t>5 For many shall come in my name, saying, I am Christ; and shall deceive many.</a:t>
            </a:r>
          </a:p>
          <a:p>
            <a:r>
              <a:rPr lang="en-JM" sz="3200" dirty="0" smtClean="0"/>
              <a:t>6 And ye shall hear of </a:t>
            </a:r>
            <a:r>
              <a:rPr lang="en-JM" sz="3200" b="1" dirty="0" smtClean="0"/>
              <a:t>wars</a:t>
            </a:r>
            <a:r>
              <a:rPr lang="en-JM" sz="3200" dirty="0" smtClean="0"/>
              <a:t> and rumours of wars: see that ye be not troubled: for all these things </a:t>
            </a:r>
            <a:r>
              <a:rPr lang="en-JM" sz="3200" u="sng" dirty="0" smtClean="0"/>
              <a:t>must</a:t>
            </a:r>
            <a:r>
              <a:rPr lang="en-JM" sz="3200" dirty="0" smtClean="0"/>
              <a:t> come to pass, but </a:t>
            </a:r>
            <a:r>
              <a:rPr lang="en-JM" sz="3200" b="1" u="sng" dirty="0" smtClean="0"/>
              <a:t>the end is not yet</a:t>
            </a:r>
            <a:r>
              <a:rPr lang="en-JM" sz="3200" dirty="0" smtClean="0"/>
              <a:t>.</a:t>
            </a:r>
          </a:p>
        </p:txBody>
      </p:sp>
      <p:sp>
        <p:nvSpPr>
          <p:cNvPr id="4" name="Slide Number Placeholder 3"/>
          <p:cNvSpPr>
            <a:spLocks noGrp="1"/>
          </p:cNvSpPr>
          <p:nvPr>
            <p:ph type="sldNum" sz="quarter" idx="12"/>
          </p:nvPr>
        </p:nvSpPr>
        <p:spPr/>
        <p:txBody>
          <a:bodyPr/>
          <a:lstStyle/>
          <a:p>
            <a:fld id="{9B211AE0-A748-4831-A8B2-94530E23A946}" type="slidenum">
              <a:rPr lang="en-JM" smtClean="0"/>
              <a:t>3</a:t>
            </a:fld>
            <a:endParaRPr lang="en-JM"/>
          </a:p>
        </p:txBody>
      </p:sp>
      <p:sp>
        <p:nvSpPr>
          <p:cNvPr id="5" name="Rounded Rectangle 4"/>
          <p:cNvSpPr/>
          <p:nvPr/>
        </p:nvSpPr>
        <p:spPr>
          <a:xfrm>
            <a:off x="9448800" y="5501640"/>
            <a:ext cx="2590800" cy="96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400" b="1" dirty="0" smtClean="0"/>
              <a:t>MATTHEW 24</a:t>
            </a:r>
            <a:endParaRPr lang="en-JM" sz="2400" b="1" dirty="0"/>
          </a:p>
        </p:txBody>
      </p:sp>
    </p:spTree>
    <p:extLst>
      <p:ext uri="{BB962C8B-B14F-4D97-AF65-F5344CB8AC3E}">
        <p14:creationId xmlns:p14="http://schemas.microsoft.com/office/powerpoint/2010/main" val="1219888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97493"/>
            <a:ext cx="8503920" cy="806455"/>
          </a:xfrm>
        </p:spPr>
        <p:txBody>
          <a:bodyPr/>
          <a:lstStyle/>
          <a:p>
            <a:r>
              <a:rPr lang="en-JM" b="1" dirty="0" smtClean="0"/>
              <a:t>Like the Time of Jacob's Trouble </a:t>
            </a:r>
            <a:endParaRPr lang="en-JM" b="1" dirty="0"/>
          </a:p>
        </p:txBody>
      </p:sp>
      <p:sp>
        <p:nvSpPr>
          <p:cNvPr id="3" name="Content Placeholder 2"/>
          <p:cNvSpPr>
            <a:spLocks noGrp="1"/>
          </p:cNvSpPr>
          <p:nvPr>
            <p:ph idx="1"/>
          </p:nvPr>
        </p:nvSpPr>
        <p:spPr>
          <a:xfrm>
            <a:off x="792480" y="1541145"/>
            <a:ext cx="10515600" cy="4833938"/>
          </a:xfrm>
        </p:spPr>
        <p:txBody>
          <a:bodyPr>
            <a:normAutofit fontScale="92500" lnSpcReduction="10000"/>
          </a:bodyPr>
          <a:lstStyle/>
          <a:p>
            <a:pPr algn="just"/>
            <a:r>
              <a:rPr lang="en-JM" sz="3200" dirty="0" smtClean="0"/>
              <a:t>     A decree will finally be issued against those who hallow the Sabbath of the fourth commandment, </a:t>
            </a:r>
            <a:r>
              <a:rPr lang="en-JM" sz="3200" dirty="0"/>
              <a:t>(</a:t>
            </a:r>
            <a:r>
              <a:rPr lang="en-JM" sz="3200" dirty="0" smtClean="0"/>
              <a:t>262) denouncing them as deserving of the severest punishment, and </a:t>
            </a:r>
            <a:r>
              <a:rPr lang="en-JM" sz="3200" b="1" dirty="0" smtClean="0">
                <a:solidFill>
                  <a:srgbClr val="FFFF00"/>
                </a:solidFill>
              </a:rPr>
              <a:t>giving the people liberty, after a certain time, to put them to death</a:t>
            </a:r>
            <a:r>
              <a:rPr lang="en-JM" sz="3200" dirty="0" smtClean="0"/>
              <a:t>. Romanism in the Old World, and apostate Protestantism in the New, will pursue a similar course toward those who honor all the divine precepts. The people of God will then be plunged into those scenes of affliction and distress described by the prophet as </a:t>
            </a:r>
            <a:r>
              <a:rPr lang="en-JM" sz="3200" b="1" u="sng" dirty="0" smtClean="0">
                <a:solidFill>
                  <a:srgbClr val="FFFF00"/>
                </a:solidFill>
              </a:rPr>
              <a:t>the time of Jacob's trouble</a:t>
            </a:r>
            <a:r>
              <a:rPr lang="en-JM" sz="3200" dirty="0" smtClean="0"/>
              <a:t>.--GC 615, 616 (1911).  {LDE 261.4} </a:t>
            </a:r>
            <a:endParaRPr lang="en-JM" sz="3200" dirty="0"/>
          </a:p>
        </p:txBody>
      </p:sp>
      <p:sp>
        <p:nvSpPr>
          <p:cNvPr id="4" name="Slide Number Placeholder 3"/>
          <p:cNvSpPr>
            <a:spLocks noGrp="1"/>
          </p:cNvSpPr>
          <p:nvPr>
            <p:ph type="sldNum" sz="quarter" idx="12"/>
          </p:nvPr>
        </p:nvSpPr>
        <p:spPr/>
        <p:txBody>
          <a:bodyPr/>
          <a:lstStyle/>
          <a:p>
            <a:fld id="{9B211AE0-A748-4831-A8B2-94530E23A946}" type="slidenum">
              <a:rPr lang="en-JM" smtClean="0"/>
              <a:t>30</a:t>
            </a:fld>
            <a:endParaRPr lang="en-JM"/>
          </a:p>
        </p:txBody>
      </p:sp>
    </p:spTree>
    <p:extLst>
      <p:ext uri="{BB962C8B-B14F-4D97-AF65-F5344CB8AC3E}">
        <p14:creationId xmlns:p14="http://schemas.microsoft.com/office/powerpoint/2010/main" val="3412615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0231" y="513782"/>
            <a:ext cx="5160329" cy="833266"/>
          </a:xfrm>
        </p:spPr>
        <p:txBody>
          <a:bodyPr/>
          <a:lstStyle/>
          <a:p>
            <a:pPr algn="ctr"/>
            <a:r>
              <a:rPr lang="en-JM" sz="4000" b="1" dirty="0" smtClean="0"/>
              <a:t>THEY WITHOUT US</a:t>
            </a:r>
            <a:endParaRPr lang="en-JM" sz="4000" b="1" dirty="0"/>
          </a:p>
        </p:txBody>
      </p:sp>
      <p:sp>
        <p:nvSpPr>
          <p:cNvPr id="3" name="Content Placeholder 2"/>
          <p:cNvSpPr>
            <a:spLocks noGrp="1"/>
          </p:cNvSpPr>
          <p:nvPr>
            <p:ph idx="1"/>
          </p:nvPr>
        </p:nvSpPr>
        <p:spPr>
          <a:xfrm>
            <a:off x="381000" y="1630680"/>
            <a:ext cx="11033760" cy="4739640"/>
          </a:xfrm>
        </p:spPr>
        <p:txBody>
          <a:bodyPr>
            <a:normAutofit lnSpcReduction="10000"/>
          </a:bodyPr>
          <a:lstStyle/>
          <a:p>
            <a:pPr algn="just"/>
            <a:r>
              <a:rPr lang="en-JM" sz="3200" dirty="0" smtClean="0"/>
              <a:t> To human sight it will appear that the people of God must soon </a:t>
            </a:r>
            <a:r>
              <a:rPr lang="en-JM" sz="3200" b="1" dirty="0" smtClean="0"/>
              <a:t>seal their testimony with their blood</a:t>
            </a:r>
            <a:r>
              <a:rPr lang="en-JM" sz="3200" dirty="0" smtClean="0"/>
              <a:t>, </a:t>
            </a:r>
            <a:r>
              <a:rPr lang="en-JM" sz="3600" b="1" u="sng" dirty="0" smtClean="0">
                <a:solidFill>
                  <a:srgbClr val="FFFF00"/>
                </a:solidFill>
              </a:rPr>
              <a:t>as did the martyrs before them</a:t>
            </a:r>
            <a:r>
              <a:rPr lang="en-JM" sz="3200" dirty="0" smtClean="0"/>
              <a:t>. They themselves begin to fear that the Lord has left them to fall by the hand of their enemies. </a:t>
            </a:r>
            <a:r>
              <a:rPr lang="en-JM" sz="3200" b="1" dirty="0" smtClean="0"/>
              <a:t>It is a time of fearful agony</a:t>
            </a:r>
            <a:r>
              <a:rPr lang="en-JM" sz="3200" dirty="0" smtClean="0"/>
              <a:t>. Day and night they cry unto God for deliverance. . . . </a:t>
            </a:r>
            <a:r>
              <a:rPr lang="en-JM" sz="3200" b="1" u="sng" dirty="0" smtClean="0"/>
              <a:t>Like Jacob, all are wrestling with God. </a:t>
            </a:r>
            <a:r>
              <a:rPr lang="en-JM" sz="3200" dirty="0" smtClean="0"/>
              <a:t>Their countenances express their internal struggle. Paleness sits upon every face. Yet they cease not their earnest intercession.--GC 630 (1911).  {LDE 262.1} </a:t>
            </a:r>
            <a:endParaRPr lang="en-JM" sz="3200" dirty="0"/>
          </a:p>
        </p:txBody>
      </p:sp>
      <p:sp>
        <p:nvSpPr>
          <p:cNvPr id="4" name="Slide Number Placeholder 3"/>
          <p:cNvSpPr>
            <a:spLocks noGrp="1"/>
          </p:cNvSpPr>
          <p:nvPr>
            <p:ph type="sldNum" sz="quarter" idx="12"/>
          </p:nvPr>
        </p:nvSpPr>
        <p:spPr/>
        <p:txBody>
          <a:bodyPr/>
          <a:lstStyle/>
          <a:p>
            <a:fld id="{9B211AE0-A748-4831-A8B2-94530E23A946}" type="slidenum">
              <a:rPr lang="en-JM" smtClean="0"/>
              <a:t>31</a:t>
            </a:fld>
            <a:endParaRPr lang="en-JM"/>
          </a:p>
        </p:txBody>
      </p:sp>
    </p:spTree>
    <p:extLst>
      <p:ext uri="{BB962C8B-B14F-4D97-AF65-F5344CB8AC3E}">
        <p14:creationId xmlns:p14="http://schemas.microsoft.com/office/powerpoint/2010/main" val="2894627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66482"/>
          </a:xfrm>
        </p:spPr>
        <p:txBody>
          <a:bodyPr/>
          <a:lstStyle/>
          <a:p>
            <a:pPr algn="ctr"/>
            <a:r>
              <a:rPr lang="en-JM" b="1" dirty="0" smtClean="0">
                <a:solidFill>
                  <a:schemeClr val="tx1"/>
                </a:solidFill>
              </a:rPr>
              <a:t>Time </a:t>
            </a:r>
            <a:r>
              <a:rPr lang="en-JM" b="1" dirty="0">
                <a:solidFill>
                  <a:schemeClr val="tx1"/>
                </a:solidFill>
              </a:rPr>
              <a:t>of Jacob's </a:t>
            </a:r>
            <a:r>
              <a:rPr lang="en-JM" b="1" dirty="0" smtClean="0">
                <a:solidFill>
                  <a:schemeClr val="tx1"/>
                </a:solidFill>
              </a:rPr>
              <a:t>Trouble</a:t>
            </a:r>
            <a:endParaRPr lang="en-JM" dirty="0">
              <a:solidFill>
                <a:schemeClr val="tx1"/>
              </a:solidFill>
            </a:endParaRPr>
          </a:p>
        </p:txBody>
      </p:sp>
      <p:sp>
        <p:nvSpPr>
          <p:cNvPr id="3" name="Content Placeholder 2"/>
          <p:cNvSpPr>
            <a:spLocks noGrp="1"/>
          </p:cNvSpPr>
          <p:nvPr>
            <p:ph idx="1"/>
          </p:nvPr>
        </p:nvSpPr>
        <p:spPr>
          <a:xfrm>
            <a:off x="1103312" y="1630680"/>
            <a:ext cx="9717088" cy="4556759"/>
          </a:xfrm>
        </p:spPr>
        <p:txBody>
          <a:bodyPr>
            <a:normAutofit/>
          </a:bodyPr>
          <a:lstStyle/>
          <a:p>
            <a:r>
              <a:rPr lang="en-JM" sz="4600" dirty="0" smtClean="0"/>
              <a:t>Jacob's experience during that night of wrestling and anguish represents </a:t>
            </a:r>
            <a:r>
              <a:rPr lang="en-JM" sz="4600" b="1" dirty="0" smtClean="0"/>
              <a:t>the trial through which the people of God </a:t>
            </a:r>
            <a:r>
              <a:rPr lang="en-JM" sz="4600" b="1" u="sng" dirty="0" smtClean="0"/>
              <a:t>must</a:t>
            </a:r>
            <a:r>
              <a:rPr lang="en-JM" sz="4600" b="1" dirty="0" smtClean="0"/>
              <a:t> pass</a:t>
            </a:r>
            <a:r>
              <a:rPr lang="en-JM" sz="4600" dirty="0" smtClean="0"/>
              <a:t> </a:t>
            </a:r>
            <a:r>
              <a:rPr lang="en-JM" sz="6000" dirty="0" smtClean="0">
                <a:solidFill>
                  <a:srgbClr val="00FFFF"/>
                </a:solidFill>
              </a:rPr>
              <a:t>*</a:t>
            </a:r>
            <a:r>
              <a:rPr lang="en-JM" sz="4600" b="1" u="sng" dirty="0" smtClean="0">
                <a:solidFill>
                  <a:srgbClr val="FFFF00"/>
                </a:solidFill>
              </a:rPr>
              <a:t>just </a:t>
            </a:r>
            <a:r>
              <a:rPr lang="en-JM" sz="4600" b="1" u="sng" dirty="0" smtClean="0">
                <a:solidFill>
                  <a:srgbClr val="FFFF00"/>
                </a:solidFill>
              </a:rPr>
              <a:t>before Christ's second coming</a:t>
            </a:r>
            <a:r>
              <a:rPr lang="en-JM" sz="4600" dirty="0" smtClean="0">
                <a:solidFill>
                  <a:srgbClr val="FFFF00"/>
                </a:solidFill>
              </a:rPr>
              <a:t>. </a:t>
            </a:r>
            <a:r>
              <a:rPr lang="en-JM" sz="2800" dirty="0" smtClean="0">
                <a:solidFill>
                  <a:srgbClr val="FFFF00"/>
                </a:solidFill>
              </a:rPr>
              <a:t>{Hallelujah!!!}</a:t>
            </a:r>
            <a:endParaRPr lang="en-JM" sz="4600" dirty="0">
              <a:solidFill>
                <a:srgbClr val="FFFF00"/>
              </a:solidFill>
            </a:endParaRPr>
          </a:p>
        </p:txBody>
      </p:sp>
      <p:sp>
        <p:nvSpPr>
          <p:cNvPr id="4" name="Slide Number Placeholder 3"/>
          <p:cNvSpPr>
            <a:spLocks noGrp="1"/>
          </p:cNvSpPr>
          <p:nvPr>
            <p:ph type="sldNum" sz="quarter" idx="12"/>
          </p:nvPr>
        </p:nvSpPr>
        <p:spPr/>
        <p:txBody>
          <a:bodyPr/>
          <a:lstStyle/>
          <a:p>
            <a:fld id="{9B211AE0-A748-4831-A8B2-94530E23A946}" type="slidenum">
              <a:rPr lang="en-JM" smtClean="0"/>
              <a:t>32</a:t>
            </a:fld>
            <a:endParaRPr lang="en-JM"/>
          </a:p>
        </p:txBody>
      </p:sp>
    </p:spTree>
    <p:extLst>
      <p:ext uri="{BB962C8B-B14F-4D97-AF65-F5344CB8AC3E}">
        <p14:creationId xmlns:p14="http://schemas.microsoft.com/office/powerpoint/2010/main" val="3344432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0711" y="483198"/>
            <a:ext cx="5145089" cy="888402"/>
          </a:xfrm>
        </p:spPr>
        <p:txBody>
          <a:bodyPr/>
          <a:lstStyle/>
          <a:p>
            <a:pPr algn="ctr"/>
            <a:r>
              <a:rPr lang="en-JM" b="1" dirty="0"/>
              <a:t>(Jeremiah 30:5-7</a:t>
            </a:r>
            <a:r>
              <a:rPr lang="en-JM" b="1" dirty="0" smtClean="0"/>
              <a:t>)</a:t>
            </a:r>
            <a:endParaRPr lang="en-JM" b="1" dirty="0"/>
          </a:p>
        </p:txBody>
      </p:sp>
      <p:sp>
        <p:nvSpPr>
          <p:cNvPr id="3" name="Content Placeholder 2"/>
          <p:cNvSpPr>
            <a:spLocks noGrp="1"/>
          </p:cNvSpPr>
          <p:nvPr>
            <p:ph idx="1"/>
          </p:nvPr>
        </p:nvSpPr>
        <p:spPr>
          <a:xfrm>
            <a:off x="533400" y="1809078"/>
            <a:ext cx="11049000" cy="4195481"/>
          </a:xfrm>
        </p:spPr>
        <p:txBody>
          <a:bodyPr>
            <a:noAutofit/>
          </a:bodyPr>
          <a:lstStyle/>
          <a:p>
            <a:r>
              <a:rPr lang="en-JM" sz="3400" dirty="0" smtClean="0"/>
              <a:t>The prophet Jeremiah, in holy vision looking down to this time, said, "We have heard a voice of trembling, of fear, and not of peace. . . . All faces are turned into paleness. Alas! for that day is great, so that </a:t>
            </a:r>
            <a:r>
              <a:rPr lang="en-JM" sz="3400" b="1" u="sng" dirty="0" smtClean="0"/>
              <a:t>none is like it</a:t>
            </a:r>
            <a:r>
              <a:rPr lang="en-JM" sz="3400" dirty="0" smtClean="0"/>
              <a:t>: </a:t>
            </a:r>
            <a:r>
              <a:rPr lang="en-JM" sz="3400" b="1" u="sng" dirty="0" smtClean="0">
                <a:solidFill>
                  <a:srgbClr val="FFFF00"/>
                </a:solidFill>
              </a:rPr>
              <a:t>it is even the time of Jacob's trouble</a:t>
            </a:r>
            <a:r>
              <a:rPr lang="en-JM" sz="3400" dirty="0" smtClean="0"/>
              <a:t>; </a:t>
            </a:r>
            <a:r>
              <a:rPr lang="en-JM" sz="3800" b="1" u="sng" dirty="0" smtClean="0">
                <a:solidFill>
                  <a:srgbClr val="FFC000"/>
                </a:solidFill>
              </a:rPr>
              <a:t>but he shall be saved out of it</a:t>
            </a:r>
            <a:r>
              <a:rPr lang="en-JM" sz="3400" dirty="0" smtClean="0"/>
              <a:t>" (Jeremiah 30:5-7).--PP 201 (1890).  {LDE 262.2} </a:t>
            </a:r>
          </a:p>
          <a:p>
            <a:endParaRPr lang="en-JM" sz="3400" dirty="0"/>
          </a:p>
        </p:txBody>
      </p:sp>
      <p:sp>
        <p:nvSpPr>
          <p:cNvPr id="4" name="Slide Number Placeholder 3"/>
          <p:cNvSpPr>
            <a:spLocks noGrp="1"/>
          </p:cNvSpPr>
          <p:nvPr>
            <p:ph type="sldNum" sz="quarter" idx="12"/>
          </p:nvPr>
        </p:nvSpPr>
        <p:spPr/>
        <p:txBody>
          <a:bodyPr/>
          <a:lstStyle/>
          <a:p>
            <a:fld id="{9B211AE0-A748-4831-A8B2-94530E23A946}" type="slidenum">
              <a:rPr lang="en-JM" smtClean="0"/>
              <a:t>33</a:t>
            </a:fld>
            <a:endParaRPr lang="en-JM"/>
          </a:p>
        </p:txBody>
      </p:sp>
    </p:spTree>
    <p:extLst>
      <p:ext uri="{BB962C8B-B14F-4D97-AF65-F5344CB8AC3E}">
        <p14:creationId xmlns:p14="http://schemas.microsoft.com/office/powerpoint/2010/main" val="16085371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5640" y="649695"/>
            <a:ext cx="5090160" cy="827442"/>
          </a:xfrm>
        </p:spPr>
        <p:txBody>
          <a:bodyPr/>
          <a:lstStyle/>
          <a:p>
            <a:pPr algn="ctr"/>
            <a:r>
              <a:rPr lang="en-JM" b="1" dirty="0" smtClean="0"/>
              <a:t>Matthew </a:t>
            </a:r>
            <a:r>
              <a:rPr lang="en-JM" b="1" dirty="0"/>
              <a:t>24:14 </a:t>
            </a:r>
          </a:p>
        </p:txBody>
      </p:sp>
      <p:sp>
        <p:nvSpPr>
          <p:cNvPr id="3" name="Content Placeholder 2"/>
          <p:cNvSpPr>
            <a:spLocks noGrp="1"/>
          </p:cNvSpPr>
          <p:nvPr>
            <p:ph idx="1"/>
          </p:nvPr>
        </p:nvSpPr>
        <p:spPr>
          <a:xfrm>
            <a:off x="1286192" y="1991958"/>
            <a:ext cx="8946541" cy="4195481"/>
          </a:xfrm>
        </p:spPr>
        <p:txBody>
          <a:bodyPr>
            <a:normAutofit/>
          </a:bodyPr>
          <a:lstStyle/>
          <a:p>
            <a:r>
              <a:rPr lang="en-JM" sz="4400" dirty="0" smtClean="0"/>
              <a:t>And </a:t>
            </a:r>
            <a:r>
              <a:rPr lang="en-JM" sz="4400" dirty="0"/>
              <a:t>this gospel of the kingdom shall be preached in </a:t>
            </a:r>
            <a:r>
              <a:rPr lang="en-JM" sz="4400" b="1" dirty="0"/>
              <a:t>all the world </a:t>
            </a:r>
            <a:r>
              <a:rPr lang="en-JM" sz="4400" dirty="0"/>
              <a:t>for a witness unto </a:t>
            </a:r>
            <a:r>
              <a:rPr lang="en-JM" sz="4400" b="1" dirty="0"/>
              <a:t>all nations</a:t>
            </a:r>
            <a:r>
              <a:rPr lang="en-JM" sz="4400" dirty="0"/>
              <a:t>; and </a:t>
            </a:r>
            <a:r>
              <a:rPr lang="en-JM" sz="4400" b="1" u="sng" dirty="0">
                <a:solidFill>
                  <a:srgbClr val="FFFF00"/>
                </a:solidFill>
              </a:rPr>
              <a:t>then shall the end come</a:t>
            </a:r>
            <a:r>
              <a:rPr lang="en-JM" sz="4400" dirty="0"/>
              <a:t>. </a:t>
            </a:r>
          </a:p>
        </p:txBody>
      </p:sp>
      <p:sp>
        <p:nvSpPr>
          <p:cNvPr id="4" name="Slide Number Placeholder 3"/>
          <p:cNvSpPr>
            <a:spLocks noGrp="1"/>
          </p:cNvSpPr>
          <p:nvPr>
            <p:ph type="sldNum" sz="quarter" idx="12"/>
          </p:nvPr>
        </p:nvSpPr>
        <p:spPr/>
        <p:txBody>
          <a:bodyPr/>
          <a:lstStyle/>
          <a:p>
            <a:fld id="{9B211AE0-A748-4831-A8B2-94530E23A946}" type="slidenum">
              <a:rPr lang="en-JM" smtClean="0"/>
              <a:t>34</a:t>
            </a:fld>
            <a:endParaRPr lang="en-JM"/>
          </a:p>
        </p:txBody>
      </p:sp>
    </p:spTree>
    <p:extLst>
      <p:ext uri="{BB962C8B-B14F-4D97-AF65-F5344CB8AC3E}">
        <p14:creationId xmlns:p14="http://schemas.microsoft.com/office/powerpoint/2010/main" val="3827315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357" y="679572"/>
            <a:ext cx="4596449" cy="812202"/>
          </a:xfrm>
        </p:spPr>
        <p:txBody>
          <a:bodyPr/>
          <a:lstStyle/>
          <a:p>
            <a:pPr algn="ctr"/>
            <a:r>
              <a:rPr lang="en-JM" b="1" dirty="0"/>
              <a:t>Rev </a:t>
            </a:r>
            <a:r>
              <a:rPr lang="en-JM" b="1" dirty="0" smtClean="0"/>
              <a:t>6:11 </a:t>
            </a:r>
            <a:r>
              <a:rPr lang="en-JM" sz="2800" i="1" dirty="0" smtClean="0"/>
              <a:t>(again!)</a:t>
            </a:r>
            <a:r>
              <a:rPr lang="en-JM" b="1" dirty="0"/>
              <a:t>  </a:t>
            </a:r>
          </a:p>
        </p:txBody>
      </p:sp>
      <p:sp>
        <p:nvSpPr>
          <p:cNvPr id="3" name="Content Placeholder 2"/>
          <p:cNvSpPr>
            <a:spLocks noGrp="1"/>
          </p:cNvSpPr>
          <p:nvPr>
            <p:ph idx="1"/>
          </p:nvPr>
        </p:nvSpPr>
        <p:spPr>
          <a:xfrm>
            <a:off x="1042352" y="1976718"/>
            <a:ext cx="10311448" cy="4195481"/>
          </a:xfrm>
        </p:spPr>
        <p:txBody>
          <a:bodyPr>
            <a:normAutofit lnSpcReduction="10000"/>
          </a:bodyPr>
          <a:lstStyle/>
          <a:p>
            <a:pPr algn="just"/>
            <a:r>
              <a:rPr lang="en-JM" sz="4000" dirty="0" smtClean="0"/>
              <a:t>And </a:t>
            </a:r>
            <a:r>
              <a:rPr lang="en-JM" sz="4000" b="1" dirty="0"/>
              <a:t>white robes </a:t>
            </a:r>
            <a:r>
              <a:rPr lang="en-JM" sz="4000" dirty="0"/>
              <a:t>were given unto every one of them; and it was said unto them, that they should </a:t>
            </a:r>
            <a:r>
              <a:rPr lang="en-JM" sz="4000" b="1" dirty="0"/>
              <a:t>rest</a:t>
            </a:r>
            <a:r>
              <a:rPr lang="en-JM" sz="4000" dirty="0"/>
              <a:t> yet for a </a:t>
            </a:r>
            <a:r>
              <a:rPr lang="en-JM" sz="4000" i="1" dirty="0"/>
              <a:t>little season</a:t>
            </a:r>
            <a:r>
              <a:rPr lang="en-JM" sz="4000" dirty="0"/>
              <a:t>, until their </a:t>
            </a:r>
            <a:r>
              <a:rPr lang="en-JM" sz="4000" b="1" i="1" dirty="0"/>
              <a:t>fellowservants</a:t>
            </a:r>
            <a:r>
              <a:rPr lang="en-JM" sz="4000" dirty="0"/>
              <a:t> also and their </a:t>
            </a:r>
            <a:r>
              <a:rPr lang="en-JM" sz="4000" b="1" dirty="0"/>
              <a:t>brethren</a:t>
            </a:r>
            <a:r>
              <a:rPr lang="en-JM" sz="4000" dirty="0"/>
              <a:t>, that </a:t>
            </a:r>
            <a:r>
              <a:rPr lang="en-JM" sz="4000" b="1" u="sng" dirty="0">
                <a:solidFill>
                  <a:srgbClr val="FFFF00"/>
                </a:solidFill>
              </a:rPr>
              <a:t>should be killed as they were</a:t>
            </a:r>
            <a:r>
              <a:rPr lang="en-JM" sz="4000" dirty="0"/>
              <a:t>, </a:t>
            </a:r>
            <a:r>
              <a:rPr lang="en-JM" sz="4800" b="1" i="1" u="sng" dirty="0">
                <a:solidFill>
                  <a:srgbClr val="FFC000"/>
                </a:solidFill>
              </a:rPr>
              <a:t>should be fulfilled</a:t>
            </a:r>
            <a:r>
              <a:rPr lang="en-JM" sz="4800" dirty="0">
                <a:solidFill>
                  <a:srgbClr val="FFC000"/>
                </a:solidFill>
              </a:rPr>
              <a:t>.</a:t>
            </a:r>
            <a:r>
              <a:rPr lang="en-JM" sz="4000" dirty="0"/>
              <a:t> </a:t>
            </a:r>
          </a:p>
        </p:txBody>
      </p:sp>
      <p:sp>
        <p:nvSpPr>
          <p:cNvPr id="4" name="Rounded Rectangle 3"/>
          <p:cNvSpPr/>
          <p:nvPr/>
        </p:nvSpPr>
        <p:spPr>
          <a:xfrm>
            <a:off x="365760" y="283636"/>
            <a:ext cx="1981200" cy="77978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1600" b="1" dirty="0" smtClean="0">
                <a:solidFill>
                  <a:srgbClr val="FFFF00"/>
                </a:solidFill>
              </a:rPr>
              <a:t>COMPARE – TYPE &amp; ANTITYPE</a:t>
            </a:r>
            <a:endParaRPr lang="en-JM" sz="1600" b="1" dirty="0">
              <a:solidFill>
                <a:srgbClr val="FFFF00"/>
              </a:solidFill>
            </a:endParaRPr>
          </a:p>
        </p:txBody>
      </p:sp>
      <p:sp>
        <p:nvSpPr>
          <p:cNvPr id="5" name="Slide Number Placeholder 4"/>
          <p:cNvSpPr>
            <a:spLocks noGrp="1"/>
          </p:cNvSpPr>
          <p:nvPr>
            <p:ph type="sldNum" sz="quarter" idx="12"/>
          </p:nvPr>
        </p:nvSpPr>
        <p:spPr/>
        <p:txBody>
          <a:bodyPr/>
          <a:lstStyle/>
          <a:p>
            <a:fld id="{9B211AE0-A748-4831-A8B2-94530E23A946}" type="slidenum">
              <a:rPr lang="en-JM" smtClean="0"/>
              <a:t>35</a:t>
            </a:fld>
            <a:endParaRPr lang="en-JM"/>
          </a:p>
        </p:txBody>
      </p:sp>
    </p:spTree>
    <p:extLst>
      <p:ext uri="{BB962C8B-B14F-4D97-AF65-F5344CB8AC3E}">
        <p14:creationId xmlns:p14="http://schemas.microsoft.com/office/powerpoint/2010/main" val="1780826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391" y="766231"/>
            <a:ext cx="4337369" cy="796962"/>
          </a:xfrm>
        </p:spPr>
        <p:txBody>
          <a:bodyPr/>
          <a:lstStyle/>
          <a:p>
            <a:pPr algn="ctr"/>
            <a:r>
              <a:rPr lang="en-JM" b="1" dirty="0"/>
              <a:t>Rev 14:13 </a:t>
            </a:r>
          </a:p>
        </p:txBody>
      </p:sp>
      <p:sp>
        <p:nvSpPr>
          <p:cNvPr id="3" name="Content Placeholder 2"/>
          <p:cNvSpPr>
            <a:spLocks noGrp="1"/>
          </p:cNvSpPr>
          <p:nvPr>
            <p:ph idx="1"/>
          </p:nvPr>
        </p:nvSpPr>
        <p:spPr>
          <a:xfrm>
            <a:off x="807720" y="1976718"/>
            <a:ext cx="10683240" cy="4195481"/>
          </a:xfrm>
        </p:spPr>
        <p:txBody>
          <a:bodyPr>
            <a:normAutofit/>
          </a:bodyPr>
          <a:lstStyle/>
          <a:p>
            <a:pPr algn="just"/>
            <a:r>
              <a:rPr lang="en-JM" sz="4000" dirty="0" smtClean="0"/>
              <a:t>And </a:t>
            </a:r>
            <a:r>
              <a:rPr lang="en-JM" sz="4000" dirty="0"/>
              <a:t>I heard a voice from heaven saying unto me, Write, Blessed are </a:t>
            </a:r>
            <a:r>
              <a:rPr lang="en-JM" sz="4000" b="1" dirty="0"/>
              <a:t>the dead </a:t>
            </a:r>
            <a:r>
              <a:rPr lang="en-JM" sz="4000" dirty="0"/>
              <a:t>which </a:t>
            </a:r>
            <a:r>
              <a:rPr lang="en-JM" sz="4000" b="1" u="sng" dirty="0"/>
              <a:t>die in the Lord</a:t>
            </a:r>
            <a:r>
              <a:rPr lang="en-JM" sz="4000" b="1" dirty="0"/>
              <a:t> </a:t>
            </a:r>
            <a:r>
              <a:rPr lang="en-JM" sz="4000" dirty="0"/>
              <a:t>from </a:t>
            </a:r>
            <a:r>
              <a:rPr lang="en-JM" sz="4000" b="1" dirty="0">
                <a:solidFill>
                  <a:srgbClr val="FFFF00"/>
                </a:solidFill>
              </a:rPr>
              <a:t>henceforth</a:t>
            </a:r>
            <a:r>
              <a:rPr lang="en-JM" sz="4000" dirty="0"/>
              <a:t>: Yea, saith the Spirit, that they may </a:t>
            </a:r>
            <a:r>
              <a:rPr lang="en-JM" sz="4000" b="1" u="sng" dirty="0"/>
              <a:t>rest from their </a:t>
            </a:r>
            <a:r>
              <a:rPr lang="en-JM" sz="4800" b="1" i="1" u="sng" dirty="0"/>
              <a:t>labours</a:t>
            </a:r>
            <a:r>
              <a:rPr lang="en-JM" sz="4000" dirty="0"/>
              <a:t>; and </a:t>
            </a:r>
            <a:r>
              <a:rPr lang="en-JM" sz="4000" b="1" u="sng" dirty="0">
                <a:solidFill>
                  <a:srgbClr val="FFFF00"/>
                </a:solidFill>
              </a:rPr>
              <a:t>their works do follow them</a:t>
            </a:r>
            <a:r>
              <a:rPr lang="en-JM" sz="4000" dirty="0"/>
              <a:t>.</a:t>
            </a:r>
          </a:p>
        </p:txBody>
      </p:sp>
      <p:sp>
        <p:nvSpPr>
          <p:cNvPr id="4" name="Rounded Rectangle 3"/>
          <p:cNvSpPr/>
          <p:nvPr/>
        </p:nvSpPr>
        <p:spPr>
          <a:xfrm>
            <a:off x="499041" y="376341"/>
            <a:ext cx="1965960" cy="7797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1600" b="1" dirty="0" smtClean="0">
                <a:solidFill>
                  <a:srgbClr val="C00000"/>
                </a:solidFill>
              </a:rPr>
              <a:t>COMPARE – TYPE &amp; ANTITYPE</a:t>
            </a:r>
            <a:endParaRPr lang="en-JM" sz="1600" b="1" dirty="0">
              <a:solidFill>
                <a:srgbClr val="C00000"/>
              </a:solidFill>
            </a:endParaRPr>
          </a:p>
        </p:txBody>
      </p:sp>
      <p:sp>
        <p:nvSpPr>
          <p:cNvPr id="5" name="Slide Number Placeholder 4"/>
          <p:cNvSpPr>
            <a:spLocks noGrp="1"/>
          </p:cNvSpPr>
          <p:nvPr>
            <p:ph type="sldNum" sz="quarter" idx="12"/>
          </p:nvPr>
        </p:nvSpPr>
        <p:spPr/>
        <p:txBody>
          <a:bodyPr/>
          <a:lstStyle/>
          <a:p>
            <a:fld id="{9B211AE0-A748-4831-A8B2-94530E23A946}" type="slidenum">
              <a:rPr lang="en-JM" smtClean="0"/>
              <a:t>36</a:t>
            </a:fld>
            <a:endParaRPr lang="en-JM"/>
          </a:p>
        </p:txBody>
      </p:sp>
    </p:spTree>
    <p:extLst>
      <p:ext uri="{BB962C8B-B14F-4D97-AF65-F5344CB8AC3E}">
        <p14:creationId xmlns:p14="http://schemas.microsoft.com/office/powerpoint/2010/main" val="2188852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063416"/>
            <a:ext cx="8168640" cy="869315"/>
          </a:xfrm>
        </p:spPr>
        <p:txBody>
          <a:bodyPr>
            <a:normAutofit/>
          </a:bodyPr>
          <a:lstStyle/>
          <a:p>
            <a:pPr algn="ctr"/>
            <a:r>
              <a:rPr lang="en-JM" sz="3600" b="1" dirty="0" smtClean="0"/>
              <a:t>FURTHER ON REAPING THE HARVEST</a:t>
            </a:r>
            <a:endParaRPr lang="en-JM" sz="3600" b="1" dirty="0"/>
          </a:p>
        </p:txBody>
      </p:sp>
      <p:sp>
        <p:nvSpPr>
          <p:cNvPr id="3" name="Content Placeholder 2"/>
          <p:cNvSpPr>
            <a:spLocks noGrp="1"/>
          </p:cNvSpPr>
          <p:nvPr>
            <p:ph idx="1"/>
          </p:nvPr>
        </p:nvSpPr>
        <p:spPr>
          <a:xfrm>
            <a:off x="594360" y="2663825"/>
            <a:ext cx="10972800" cy="2929255"/>
          </a:xfrm>
        </p:spPr>
        <p:txBody>
          <a:bodyPr>
            <a:normAutofit/>
          </a:bodyPr>
          <a:lstStyle/>
          <a:p>
            <a:r>
              <a:rPr lang="en-JM" sz="3600" dirty="0"/>
              <a:t>THE FIRST REAPING (THE RIGHTEOUS) COMES RIGHT AFTER MANY WERE **</a:t>
            </a:r>
            <a:r>
              <a:rPr lang="en-JM" sz="3600" b="1" u="sng" dirty="0"/>
              <a:t>MARTYRED</a:t>
            </a:r>
            <a:r>
              <a:rPr lang="en-JM" sz="3600" dirty="0"/>
              <a:t>! </a:t>
            </a:r>
            <a:r>
              <a:rPr lang="en-JM" sz="2800" dirty="0"/>
              <a:t>(Which had come right after the world was warned not to receive the MOB / that there would be those who are </a:t>
            </a:r>
            <a:r>
              <a:rPr lang="en-JM" sz="2800" b="1" dirty="0"/>
              <a:t>patient</a:t>
            </a:r>
            <a:r>
              <a:rPr lang="en-JM" sz="2800" dirty="0"/>
              <a:t>, </a:t>
            </a:r>
            <a:r>
              <a:rPr lang="en-JM" sz="2800" b="1" dirty="0"/>
              <a:t>obedient</a:t>
            </a:r>
            <a:r>
              <a:rPr lang="en-JM" sz="2800" dirty="0"/>
              <a:t> and have the </a:t>
            </a:r>
            <a:r>
              <a:rPr lang="en-JM" sz="2800" b="1" dirty="0"/>
              <a:t>faith</a:t>
            </a:r>
            <a:r>
              <a:rPr lang="en-JM" sz="2800" dirty="0"/>
              <a:t> of </a:t>
            </a:r>
            <a:r>
              <a:rPr lang="en-JM" sz="2800" dirty="0" smtClean="0"/>
              <a:t>Jesus.)</a:t>
            </a:r>
            <a:endParaRPr lang="en-JM" sz="2800" dirty="0"/>
          </a:p>
        </p:txBody>
      </p:sp>
      <p:sp>
        <p:nvSpPr>
          <p:cNvPr id="4" name="Slide Number Placeholder 3"/>
          <p:cNvSpPr>
            <a:spLocks noGrp="1"/>
          </p:cNvSpPr>
          <p:nvPr>
            <p:ph type="sldNum" sz="quarter" idx="12"/>
          </p:nvPr>
        </p:nvSpPr>
        <p:spPr/>
        <p:txBody>
          <a:bodyPr/>
          <a:lstStyle/>
          <a:p>
            <a:fld id="{9B211AE0-A748-4831-A8B2-94530E23A946}" type="slidenum">
              <a:rPr lang="en-JM" smtClean="0"/>
              <a:t>37</a:t>
            </a:fld>
            <a:endParaRPr lang="en-JM"/>
          </a:p>
        </p:txBody>
      </p:sp>
    </p:spTree>
    <p:extLst>
      <p:ext uri="{BB962C8B-B14F-4D97-AF65-F5344CB8AC3E}">
        <p14:creationId xmlns:p14="http://schemas.microsoft.com/office/powerpoint/2010/main" val="3193924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2718"/>
            <a:ext cx="8427720" cy="918882"/>
          </a:xfrm>
        </p:spPr>
        <p:txBody>
          <a:bodyPr/>
          <a:lstStyle/>
          <a:p>
            <a:pPr algn="ctr"/>
            <a:r>
              <a:rPr lang="en-JM" sz="3800" b="1" dirty="0" smtClean="0"/>
              <a:t>FURTHER EVIDENCE – THE TYPES!</a:t>
            </a:r>
            <a:endParaRPr lang="en-JM" sz="3800" b="1" dirty="0"/>
          </a:p>
        </p:txBody>
      </p:sp>
      <p:sp>
        <p:nvSpPr>
          <p:cNvPr id="3" name="Content Placeholder 2"/>
          <p:cNvSpPr>
            <a:spLocks noGrp="1"/>
          </p:cNvSpPr>
          <p:nvPr>
            <p:ph idx="1"/>
          </p:nvPr>
        </p:nvSpPr>
        <p:spPr>
          <a:xfrm>
            <a:off x="646111" y="1752601"/>
            <a:ext cx="10905809" cy="4373880"/>
          </a:xfrm>
        </p:spPr>
        <p:txBody>
          <a:bodyPr/>
          <a:lstStyle/>
          <a:p>
            <a:pPr marL="0" indent="0">
              <a:buNone/>
            </a:pPr>
            <a:r>
              <a:rPr lang="en-JM" dirty="0" smtClean="0"/>
              <a:t>                  CHRIST’S FOLLOWERS MALIGNED, PERSECUTED, KILLED:</a:t>
            </a:r>
          </a:p>
          <a:p>
            <a:r>
              <a:rPr lang="en-JM" b="1" dirty="0" smtClean="0"/>
              <a:t>BY JEWS WHO REJECTED JESUS THE CHRIST AS MESSIAH / JUDAISM </a:t>
            </a:r>
            <a:r>
              <a:rPr lang="en-JM" dirty="0" smtClean="0"/>
              <a:t>(Scribes, Pharisees (including Saul), etc. The Church killed Jesus through the agency of the state power – the </a:t>
            </a:r>
            <a:r>
              <a:rPr lang="en-JM" dirty="0"/>
              <a:t>G</a:t>
            </a:r>
            <a:r>
              <a:rPr lang="en-JM" dirty="0" smtClean="0"/>
              <a:t>overnor Pilate and later stoned Stephen to death because he was preaching Christ / the Present Truth)</a:t>
            </a:r>
          </a:p>
          <a:p>
            <a:r>
              <a:rPr lang="en-JM" b="1" dirty="0" smtClean="0"/>
              <a:t>ROMAN PERSECUTION </a:t>
            </a:r>
            <a:r>
              <a:rPr lang="en-JM" dirty="0" smtClean="0"/>
              <a:t>(Nero, Diocletian 303 – 313 A.D.)</a:t>
            </a:r>
          </a:p>
          <a:p>
            <a:r>
              <a:rPr lang="en-JM" b="1" dirty="0" smtClean="0"/>
              <a:t>PAGANS &amp; FALSE RELIGIONS</a:t>
            </a:r>
            <a:r>
              <a:rPr lang="en-JM" dirty="0" smtClean="0"/>
              <a:t> (Islam, etc.)</a:t>
            </a:r>
          </a:p>
          <a:p>
            <a:r>
              <a:rPr lang="en-JM" b="1" dirty="0" smtClean="0"/>
              <a:t>THE DARK AGES </a:t>
            </a:r>
            <a:r>
              <a:rPr lang="en-JM" dirty="0" smtClean="0"/>
              <a:t>(The Popes) (The Waldenses, Huguenots, Albigenses, Catharis, etc.│ The Great Controversy, Foxe’s Book of Martyrs etc.)</a:t>
            </a:r>
          </a:p>
          <a:p>
            <a:r>
              <a:rPr lang="en-JM" b="1" dirty="0" smtClean="0"/>
              <a:t>MODERN AND POST MODERN TIMES WITH THE RISE OF ATHEISM </a:t>
            </a:r>
            <a:r>
              <a:rPr lang="en-JM" dirty="0" smtClean="0"/>
              <a:t>(Communism, </a:t>
            </a:r>
            <a:r>
              <a:rPr lang="en-JM" dirty="0" err="1" smtClean="0"/>
              <a:t>Facism</a:t>
            </a:r>
            <a:r>
              <a:rPr lang="en-JM" dirty="0" smtClean="0"/>
              <a:t>; French Revolution, Bolshevik Revolution, etc.)</a:t>
            </a:r>
            <a:endParaRPr lang="en-JM" dirty="0" smtClean="0"/>
          </a:p>
        </p:txBody>
      </p:sp>
      <p:sp>
        <p:nvSpPr>
          <p:cNvPr id="4" name="Slide Number Placeholder 3"/>
          <p:cNvSpPr>
            <a:spLocks noGrp="1"/>
          </p:cNvSpPr>
          <p:nvPr>
            <p:ph type="sldNum" sz="quarter" idx="12"/>
          </p:nvPr>
        </p:nvSpPr>
        <p:spPr/>
        <p:txBody>
          <a:bodyPr/>
          <a:lstStyle/>
          <a:p>
            <a:fld id="{9B211AE0-A748-4831-A8B2-94530E23A946}" type="slidenum">
              <a:rPr lang="en-JM" smtClean="0"/>
              <a:t>38</a:t>
            </a:fld>
            <a:endParaRPr lang="en-JM"/>
          </a:p>
        </p:txBody>
      </p:sp>
    </p:spTree>
    <p:extLst>
      <p:ext uri="{BB962C8B-B14F-4D97-AF65-F5344CB8AC3E}">
        <p14:creationId xmlns:p14="http://schemas.microsoft.com/office/powerpoint/2010/main" val="3260096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95728"/>
            <a:ext cx="9404723" cy="1197791"/>
          </a:xfrm>
        </p:spPr>
        <p:txBody>
          <a:bodyPr>
            <a:normAutofit/>
          </a:bodyPr>
          <a:lstStyle/>
          <a:p>
            <a:pPr algn="ctr"/>
            <a:r>
              <a:rPr lang="en-JM" sz="3200" b="1" dirty="0" smtClean="0"/>
              <a:t>MORE EVIDENCE – </a:t>
            </a:r>
            <a:r>
              <a:rPr lang="en-JM" sz="3200" b="1" dirty="0" smtClean="0"/>
              <a:t/>
            </a:r>
            <a:br>
              <a:rPr lang="en-JM" sz="3200" b="1" dirty="0" smtClean="0"/>
            </a:br>
            <a:r>
              <a:rPr lang="en-JM" sz="3200" b="1" dirty="0" smtClean="0"/>
              <a:t>BEAST </a:t>
            </a:r>
            <a:r>
              <a:rPr lang="en-JM" sz="3200" b="1" dirty="0" smtClean="0"/>
              <a:t>FROM THE BOTTOMLESS PIT!</a:t>
            </a:r>
            <a:endParaRPr lang="en-JM" sz="3200" b="1" dirty="0"/>
          </a:p>
        </p:txBody>
      </p:sp>
      <p:sp>
        <p:nvSpPr>
          <p:cNvPr id="3" name="Content Placeholder 2"/>
          <p:cNvSpPr>
            <a:spLocks noGrp="1"/>
          </p:cNvSpPr>
          <p:nvPr>
            <p:ph idx="1"/>
          </p:nvPr>
        </p:nvSpPr>
        <p:spPr>
          <a:xfrm>
            <a:off x="533400" y="2052918"/>
            <a:ext cx="11170920" cy="4195481"/>
          </a:xfrm>
        </p:spPr>
        <p:txBody>
          <a:bodyPr>
            <a:normAutofit fontScale="92500"/>
          </a:bodyPr>
          <a:lstStyle/>
          <a:p>
            <a:pPr algn="just"/>
            <a:r>
              <a:rPr lang="en-JM" sz="4000" b="1" dirty="0"/>
              <a:t>Rev 17:8</a:t>
            </a:r>
            <a:r>
              <a:rPr lang="en-JM" sz="4000" dirty="0"/>
              <a:t>  The beast that thou sawest was, and is not; and shall ascend out of </a:t>
            </a:r>
            <a:r>
              <a:rPr lang="en-JM" sz="4000" b="1" u="sng" dirty="0"/>
              <a:t>the bottomless pit</a:t>
            </a:r>
            <a:r>
              <a:rPr lang="en-JM" sz="4000" dirty="0"/>
              <a:t>, and go into </a:t>
            </a:r>
            <a:r>
              <a:rPr lang="en-JM" sz="4000" b="1" u="sng" dirty="0"/>
              <a:t>perdition</a:t>
            </a:r>
            <a:r>
              <a:rPr lang="en-JM" sz="4000" dirty="0"/>
              <a:t>: and they that dwell on the earth shall wonder, whose names were not written in the book of life from the foundation of the world, when they behold the beast that was, and is not, and yet is. </a:t>
            </a:r>
          </a:p>
        </p:txBody>
      </p:sp>
      <p:sp>
        <p:nvSpPr>
          <p:cNvPr id="4" name="Slide Number Placeholder 3"/>
          <p:cNvSpPr>
            <a:spLocks noGrp="1"/>
          </p:cNvSpPr>
          <p:nvPr>
            <p:ph type="sldNum" sz="quarter" idx="12"/>
          </p:nvPr>
        </p:nvSpPr>
        <p:spPr/>
        <p:txBody>
          <a:bodyPr/>
          <a:lstStyle/>
          <a:p>
            <a:fld id="{9B211AE0-A748-4831-A8B2-94530E23A946}" type="slidenum">
              <a:rPr lang="en-JM" smtClean="0"/>
              <a:t>39</a:t>
            </a:fld>
            <a:endParaRPr lang="en-JM"/>
          </a:p>
        </p:txBody>
      </p:sp>
    </p:spTree>
    <p:extLst>
      <p:ext uri="{BB962C8B-B14F-4D97-AF65-F5344CB8AC3E}">
        <p14:creationId xmlns:p14="http://schemas.microsoft.com/office/powerpoint/2010/main" val="2408519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42682"/>
          </a:xfrm>
        </p:spPr>
        <p:txBody>
          <a:bodyPr/>
          <a:lstStyle/>
          <a:p>
            <a:pPr algn="ctr"/>
            <a:r>
              <a:rPr lang="en-JM" b="1" dirty="0" smtClean="0"/>
              <a:t>JESUS SPOKE</a:t>
            </a:r>
            <a:endParaRPr lang="en-JM" b="1" dirty="0"/>
          </a:p>
        </p:txBody>
      </p:sp>
      <p:sp>
        <p:nvSpPr>
          <p:cNvPr id="3" name="Content Placeholder 2"/>
          <p:cNvSpPr>
            <a:spLocks noGrp="1"/>
          </p:cNvSpPr>
          <p:nvPr>
            <p:ph idx="1"/>
          </p:nvPr>
        </p:nvSpPr>
        <p:spPr>
          <a:xfrm>
            <a:off x="457200" y="1656679"/>
            <a:ext cx="10881360" cy="4119282"/>
          </a:xfrm>
        </p:spPr>
        <p:txBody>
          <a:bodyPr>
            <a:normAutofit/>
          </a:bodyPr>
          <a:lstStyle/>
          <a:p>
            <a:r>
              <a:rPr lang="en-JM" sz="3200" dirty="0"/>
              <a:t>7 For nation shall rise against nation, and kingdom against kingdom: and there shall be famines, and pestilences, and earthquakes, in divers places.</a:t>
            </a:r>
          </a:p>
          <a:p>
            <a:r>
              <a:rPr lang="en-JM" sz="3200" dirty="0"/>
              <a:t>8 All these are the beginning of sorrows.</a:t>
            </a:r>
          </a:p>
          <a:p>
            <a:r>
              <a:rPr lang="en-JM" sz="3200" b="1" dirty="0">
                <a:solidFill>
                  <a:srgbClr val="FF0000"/>
                </a:solidFill>
              </a:rPr>
              <a:t>9 </a:t>
            </a:r>
            <a:r>
              <a:rPr lang="en-JM" sz="3200" dirty="0"/>
              <a:t>Then shall they </a:t>
            </a:r>
            <a:r>
              <a:rPr lang="en-JM" sz="3200" b="1" u="sng" dirty="0"/>
              <a:t>deliver you up to be afflicted</a:t>
            </a:r>
            <a:r>
              <a:rPr lang="en-JM" sz="3200" dirty="0"/>
              <a:t>, and </a:t>
            </a:r>
            <a:r>
              <a:rPr lang="en-JM" sz="3200" b="1" u="sng" dirty="0">
                <a:solidFill>
                  <a:srgbClr val="FFFF00"/>
                </a:solidFill>
              </a:rPr>
              <a:t>shall kill you</a:t>
            </a:r>
            <a:r>
              <a:rPr lang="en-JM" sz="3200" dirty="0"/>
              <a:t>: and ye shall be </a:t>
            </a:r>
            <a:r>
              <a:rPr lang="en-JM" sz="3200" b="1" u="sng" dirty="0">
                <a:solidFill>
                  <a:srgbClr val="FFFF00"/>
                </a:solidFill>
              </a:rPr>
              <a:t>hated of </a:t>
            </a:r>
            <a:r>
              <a:rPr lang="en-JM" sz="3200" b="1" u="sng" dirty="0">
                <a:solidFill>
                  <a:srgbClr val="00B0F0"/>
                </a:solidFill>
              </a:rPr>
              <a:t>all</a:t>
            </a:r>
            <a:r>
              <a:rPr lang="en-JM" sz="3200" b="1" u="sng" dirty="0">
                <a:solidFill>
                  <a:srgbClr val="FFFF00"/>
                </a:solidFill>
              </a:rPr>
              <a:t> nations</a:t>
            </a:r>
            <a:r>
              <a:rPr lang="en-JM" sz="3200" b="1" dirty="0">
                <a:solidFill>
                  <a:srgbClr val="FF0000"/>
                </a:solidFill>
              </a:rPr>
              <a:t> </a:t>
            </a:r>
            <a:r>
              <a:rPr lang="en-JM" sz="3200" dirty="0"/>
              <a:t>for my name's sake</a:t>
            </a:r>
            <a:r>
              <a:rPr lang="en-JM" sz="3200" dirty="0" smtClean="0"/>
              <a:t>.</a:t>
            </a:r>
            <a:endParaRPr lang="en-JM" sz="3200" dirty="0"/>
          </a:p>
        </p:txBody>
      </p:sp>
      <p:sp>
        <p:nvSpPr>
          <p:cNvPr id="4" name="Slide Number Placeholder 3"/>
          <p:cNvSpPr>
            <a:spLocks noGrp="1"/>
          </p:cNvSpPr>
          <p:nvPr>
            <p:ph type="sldNum" sz="quarter" idx="12"/>
          </p:nvPr>
        </p:nvSpPr>
        <p:spPr/>
        <p:txBody>
          <a:bodyPr/>
          <a:lstStyle/>
          <a:p>
            <a:fld id="{9B211AE0-A748-4831-A8B2-94530E23A946}" type="slidenum">
              <a:rPr lang="en-JM" smtClean="0"/>
              <a:t>4</a:t>
            </a:fld>
            <a:endParaRPr lang="en-JM"/>
          </a:p>
        </p:txBody>
      </p:sp>
      <p:sp>
        <p:nvSpPr>
          <p:cNvPr id="5" name="Rounded Rectangle 4"/>
          <p:cNvSpPr/>
          <p:nvPr/>
        </p:nvSpPr>
        <p:spPr>
          <a:xfrm>
            <a:off x="9326880" y="5501640"/>
            <a:ext cx="2590800" cy="96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400" b="1" dirty="0" smtClean="0"/>
              <a:t>MATTHEW 24</a:t>
            </a:r>
            <a:endParaRPr lang="en-JM" sz="2400" b="1" dirty="0"/>
          </a:p>
        </p:txBody>
      </p:sp>
    </p:spTree>
    <p:extLst>
      <p:ext uri="{BB962C8B-B14F-4D97-AF65-F5344CB8AC3E}">
        <p14:creationId xmlns:p14="http://schemas.microsoft.com/office/powerpoint/2010/main" val="26335943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657315"/>
            <a:ext cx="6431280" cy="812202"/>
          </a:xfrm>
        </p:spPr>
        <p:txBody>
          <a:bodyPr/>
          <a:lstStyle/>
          <a:p>
            <a:pPr algn="ctr"/>
            <a:r>
              <a:rPr lang="en-JM" sz="4000" b="1" dirty="0" smtClean="0"/>
              <a:t>THE FINAL WARNING</a:t>
            </a:r>
            <a:endParaRPr lang="en-JM" sz="4000" b="1" dirty="0"/>
          </a:p>
        </p:txBody>
      </p:sp>
      <p:sp>
        <p:nvSpPr>
          <p:cNvPr id="3" name="Content Placeholder 2"/>
          <p:cNvSpPr>
            <a:spLocks noGrp="1"/>
          </p:cNvSpPr>
          <p:nvPr>
            <p:ph idx="1"/>
          </p:nvPr>
        </p:nvSpPr>
        <p:spPr>
          <a:xfrm>
            <a:off x="594360" y="1885278"/>
            <a:ext cx="10896600" cy="4195481"/>
          </a:xfrm>
        </p:spPr>
        <p:txBody>
          <a:bodyPr>
            <a:noAutofit/>
          </a:bodyPr>
          <a:lstStyle/>
          <a:p>
            <a:pPr algn="just"/>
            <a:r>
              <a:rPr lang="en-JM" sz="3200" dirty="0"/>
              <a:t> When the Final Warning Is Given</a:t>
            </a:r>
            <a:r>
              <a:rPr lang="en-JM" sz="3200" dirty="0" smtClean="0"/>
              <a:t>. --</a:t>
            </a:r>
            <a:r>
              <a:rPr lang="en-JM" sz="3200" dirty="0"/>
              <a:t>By thousands of voices, all over the earth, the warning will be given. Miracles will be wrought, the sick will be healed, and </a:t>
            </a:r>
            <a:r>
              <a:rPr lang="en-JM" sz="3200" dirty="0" smtClean="0"/>
              <a:t>signs </a:t>
            </a:r>
            <a:r>
              <a:rPr lang="en-JM" sz="3200" dirty="0"/>
              <a:t>and wonders will follow the believers. Satan also works with lying wonders, even bringing down fire from heaven in the sight of men. Thus </a:t>
            </a:r>
            <a:r>
              <a:rPr lang="en-JM" sz="3200" b="1" dirty="0">
                <a:solidFill>
                  <a:srgbClr val="FFFF00"/>
                </a:solidFill>
              </a:rPr>
              <a:t>the inhabitants of the earth will be brought to take their stand</a:t>
            </a:r>
            <a:r>
              <a:rPr lang="en-JM" sz="3200" dirty="0"/>
              <a:t>.  {CM 151.4}  </a:t>
            </a:r>
          </a:p>
        </p:txBody>
      </p:sp>
      <p:sp>
        <p:nvSpPr>
          <p:cNvPr id="4" name="Slide Number Placeholder 3"/>
          <p:cNvSpPr>
            <a:spLocks noGrp="1"/>
          </p:cNvSpPr>
          <p:nvPr>
            <p:ph type="sldNum" sz="quarter" idx="12"/>
          </p:nvPr>
        </p:nvSpPr>
        <p:spPr/>
        <p:txBody>
          <a:bodyPr/>
          <a:lstStyle/>
          <a:p>
            <a:fld id="{9B211AE0-A748-4831-A8B2-94530E23A946}" type="slidenum">
              <a:rPr lang="en-JM" smtClean="0"/>
              <a:t>40</a:t>
            </a:fld>
            <a:endParaRPr lang="en-JM"/>
          </a:p>
        </p:txBody>
      </p:sp>
    </p:spTree>
    <p:extLst>
      <p:ext uri="{BB962C8B-B14F-4D97-AF65-F5344CB8AC3E}">
        <p14:creationId xmlns:p14="http://schemas.microsoft.com/office/powerpoint/2010/main" val="1966989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10322"/>
          </a:xfrm>
        </p:spPr>
        <p:txBody>
          <a:bodyPr/>
          <a:lstStyle/>
          <a:p>
            <a:pPr algn="ctr"/>
            <a:r>
              <a:rPr lang="en-JM" sz="2800" b="1" dirty="0" smtClean="0"/>
              <a:t>THE HOLY GHOST NEEDFUL AS HE ALONE CAN CONVICT, CONVINCE AND CONVERT SINNERS</a:t>
            </a:r>
            <a:endParaRPr lang="en-JM" sz="2800" b="1" dirty="0"/>
          </a:p>
        </p:txBody>
      </p:sp>
      <p:sp>
        <p:nvSpPr>
          <p:cNvPr id="3" name="Content Placeholder 2"/>
          <p:cNvSpPr>
            <a:spLocks noGrp="1"/>
          </p:cNvSpPr>
          <p:nvPr>
            <p:ph idx="1"/>
          </p:nvPr>
        </p:nvSpPr>
        <p:spPr>
          <a:xfrm>
            <a:off x="518160" y="1874520"/>
            <a:ext cx="11140440" cy="4373879"/>
          </a:xfrm>
        </p:spPr>
        <p:txBody>
          <a:bodyPr>
            <a:normAutofit/>
          </a:bodyPr>
          <a:lstStyle/>
          <a:p>
            <a:pPr algn="just"/>
            <a:r>
              <a:rPr lang="en-JM" sz="2800" dirty="0"/>
              <a:t> The message will be carried not so much by argument as by the deep conviction of the Spirit of God. The arguments have been presented. The seed has been sown, and now it will spring up and bear fruit. The publications distributed by missionary workers have exerted their influence, yet many whose minds were impressed have been prevented from fully comprehending the truth or from yielding obedience. Now the rays of light penetrate everywhere, the truth is seen in its clearness. . . . </a:t>
            </a:r>
            <a:r>
              <a:rPr lang="en-JM" sz="2800" b="1" dirty="0"/>
              <a:t>A large number take their stand upon the Lord's side</a:t>
            </a:r>
            <a:r>
              <a:rPr lang="en-JM" sz="2800" dirty="0"/>
              <a:t>.--The Great Controversy, p. 612. (1888)  {CM 152.1} </a:t>
            </a:r>
            <a:endParaRPr lang="en-JM" sz="2800" dirty="0"/>
          </a:p>
        </p:txBody>
      </p:sp>
      <p:sp>
        <p:nvSpPr>
          <p:cNvPr id="4" name="Slide Number Placeholder 3"/>
          <p:cNvSpPr>
            <a:spLocks noGrp="1"/>
          </p:cNvSpPr>
          <p:nvPr>
            <p:ph type="sldNum" sz="quarter" idx="12"/>
          </p:nvPr>
        </p:nvSpPr>
        <p:spPr/>
        <p:txBody>
          <a:bodyPr/>
          <a:lstStyle/>
          <a:p>
            <a:fld id="{9B211AE0-A748-4831-A8B2-94530E23A946}" type="slidenum">
              <a:rPr lang="en-JM" smtClean="0"/>
              <a:t>41</a:t>
            </a:fld>
            <a:endParaRPr lang="en-JM"/>
          </a:p>
        </p:txBody>
      </p:sp>
    </p:spTree>
    <p:extLst>
      <p:ext uri="{BB962C8B-B14F-4D97-AF65-F5344CB8AC3E}">
        <p14:creationId xmlns:p14="http://schemas.microsoft.com/office/powerpoint/2010/main" val="1702362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2606041"/>
            <a:ext cx="9711164" cy="2171340"/>
          </a:xfrm>
        </p:spPr>
        <p:txBody>
          <a:bodyPr/>
          <a:lstStyle/>
          <a:p>
            <a:r>
              <a:rPr lang="en-JM" sz="5400" b="1" dirty="0" smtClean="0"/>
              <a:t>EXTRA- BIBLICAL / RELIGIOUS EVIDENCE</a:t>
            </a:r>
            <a:endParaRPr lang="en-JM" sz="5400" b="1" dirty="0"/>
          </a:p>
        </p:txBody>
      </p:sp>
      <p:sp>
        <p:nvSpPr>
          <p:cNvPr id="3" name="Text Placeholder 2"/>
          <p:cNvSpPr>
            <a:spLocks noGrp="1"/>
          </p:cNvSpPr>
          <p:nvPr>
            <p:ph type="body" idx="1"/>
          </p:nvPr>
        </p:nvSpPr>
        <p:spPr/>
        <p:txBody>
          <a:bodyPr>
            <a:noAutofit/>
          </a:bodyPr>
          <a:lstStyle/>
          <a:p>
            <a:pPr algn="ctr"/>
            <a:r>
              <a:rPr lang="en-JM" sz="3200" b="1" dirty="0" smtClean="0"/>
              <a:t>VERY SIGNIFICANT PRESENT </a:t>
            </a:r>
            <a:r>
              <a:rPr lang="en-JM" sz="3200" b="1" dirty="0"/>
              <a:t>DAY </a:t>
            </a:r>
            <a:r>
              <a:rPr lang="en-JM" sz="3200" b="1" dirty="0" smtClean="0"/>
              <a:t>REALITIES</a:t>
            </a:r>
            <a:endParaRPr lang="en-JM" sz="3200" b="1" dirty="0"/>
          </a:p>
        </p:txBody>
      </p:sp>
      <p:sp>
        <p:nvSpPr>
          <p:cNvPr id="4" name="Slide Number Placeholder 3"/>
          <p:cNvSpPr>
            <a:spLocks noGrp="1"/>
          </p:cNvSpPr>
          <p:nvPr>
            <p:ph type="sldNum" sz="quarter" idx="12"/>
          </p:nvPr>
        </p:nvSpPr>
        <p:spPr/>
        <p:txBody>
          <a:bodyPr/>
          <a:lstStyle/>
          <a:p>
            <a:fld id="{9B211AE0-A748-4831-A8B2-94530E23A946}" type="slidenum">
              <a:rPr lang="en-JM" smtClean="0"/>
              <a:t>42</a:t>
            </a:fld>
            <a:endParaRPr lang="en-JM"/>
          </a:p>
        </p:txBody>
      </p:sp>
    </p:spTree>
    <p:extLst>
      <p:ext uri="{BB962C8B-B14F-4D97-AF65-F5344CB8AC3E}">
        <p14:creationId xmlns:p14="http://schemas.microsoft.com/office/powerpoint/2010/main" val="8010968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B211AE0-A748-4831-A8B2-94530E23A946}" type="slidenum">
              <a:rPr lang="en-JM" smtClean="0"/>
              <a:t>43</a:t>
            </a:fld>
            <a:endParaRPr lang="en-JM"/>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1283091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211AE0-A748-4831-A8B2-94530E23A946}" type="slidenum">
              <a:rPr lang="en-JM" smtClean="0"/>
              <a:t>44</a:t>
            </a:fld>
            <a:endParaRPr lang="en-JM"/>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266056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B211AE0-A748-4831-A8B2-94530E23A946}" type="slidenum">
              <a:rPr lang="en-JM" smtClean="0"/>
              <a:t>45</a:t>
            </a:fld>
            <a:endParaRPr lang="en-JM"/>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8977725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B211AE0-A748-4831-A8B2-94530E23A946}" type="slidenum">
              <a:rPr lang="en-JM" smtClean="0"/>
              <a:t>46</a:t>
            </a:fld>
            <a:endParaRPr lang="en-JM"/>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1" y="76200"/>
            <a:ext cx="7787639" cy="6736080"/>
          </a:xfrm>
          <a:prstGeom prst="rect">
            <a:avLst/>
          </a:prstGeom>
        </p:spPr>
      </p:pic>
    </p:spTree>
    <p:extLst>
      <p:ext uri="{BB962C8B-B14F-4D97-AF65-F5344CB8AC3E}">
        <p14:creationId xmlns:p14="http://schemas.microsoft.com/office/powerpoint/2010/main" val="25922240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B211AE0-A748-4831-A8B2-94530E23A946}" type="slidenum">
              <a:rPr lang="en-JM" smtClean="0"/>
              <a:t>47</a:t>
            </a:fld>
            <a:endParaRPr lang="en-JM"/>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0" y="0"/>
            <a:ext cx="7867650" cy="6858000"/>
          </a:xfrm>
          <a:prstGeom prst="rect">
            <a:avLst/>
          </a:prstGeom>
        </p:spPr>
      </p:pic>
      <p:sp>
        <p:nvSpPr>
          <p:cNvPr id="4" name="Rectangle 3"/>
          <p:cNvSpPr/>
          <p:nvPr/>
        </p:nvSpPr>
        <p:spPr>
          <a:xfrm>
            <a:off x="0" y="5105400"/>
            <a:ext cx="7867650" cy="4419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
        <p:nvSpPr>
          <p:cNvPr id="6" name="Rectangle 5"/>
          <p:cNvSpPr/>
          <p:nvPr/>
        </p:nvSpPr>
        <p:spPr>
          <a:xfrm>
            <a:off x="0" y="2849880"/>
            <a:ext cx="786765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
        <p:nvSpPr>
          <p:cNvPr id="7" name="Rectangle 6"/>
          <p:cNvSpPr/>
          <p:nvPr/>
        </p:nvSpPr>
        <p:spPr>
          <a:xfrm>
            <a:off x="0" y="2362200"/>
            <a:ext cx="7867650" cy="4419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Tree>
    <p:extLst>
      <p:ext uri="{BB962C8B-B14F-4D97-AF65-F5344CB8AC3E}">
        <p14:creationId xmlns:p14="http://schemas.microsoft.com/office/powerpoint/2010/main" val="4867036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B211AE0-A748-4831-A8B2-94530E23A946}" type="slidenum">
              <a:rPr lang="en-JM" smtClean="0"/>
              <a:t>48</a:t>
            </a:fld>
            <a:endParaRPr lang="en-JM"/>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9003878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B211AE0-A748-4831-A8B2-94530E23A946}" type="slidenum">
              <a:rPr lang="en-JM" smtClean="0"/>
              <a:t>49</a:t>
            </a:fld>
            <a:endParaRPr lang="en-JM"/>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175" y="1264920"/>
            <a:ext cx="10658985" cy="3672840"/>
          </a:xfrm>
          <a:prstGeom prst="rect">
            <a:avLst/>
          </a:prstGeom>
        </p:spPr>
      </p:pic>
      <p:sp>
        <p:nvSpPr>
          <p:cNvPr id="4" name="Rounded Rectangle 3"/>
          <p:cNvSpPr/>
          <p:nvPr/>
        </p:nvSpPr>
        <p:spPr>
          <a:xfrm>
            <a:off x="2407920" y="5291664"/>
            <a:ext cx="7345680" cy="1097280"/>
          </a:xfrm>
          <a:prstGeom prst="roundRect">
            <a:avLst/>
          </a:prstGeom>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200" b="1" dirty="0"/>
              <a:t>FORMERLY: ICD - CODE </a:t>
            </a:r>
            <a:r>
              <a:rPr lang="en-JM" sz="3200" b="1" dirty="0" smtClean="0"/>
              <a:t>E78</a:t>
            </a:r>
          </a:p>
          <a:p>
            <a:pPr algn="ctr"/>
            <a:r>
              <a:rPr lang="en-JM" sz="3200" b="1" dirty="0" smtClean="0"/>
              <a:t>NOW: CODE Y35.5 Legal execution</a:t>
            </a:r>
            <a:endParaRPr lang="en-JM" sz="3200" b="1" dirty="0"/>
          </a:p>
        </p:txBody>
      </p:sp>
      <p:sp>
        <p:nvSpPr>
          <p:cNvPr id="6" name="Rectangle 5"/>
          <p:cNvSpPr/>
          <p:nvPr/>
        </p:nvSpPr>
        <p:spPr>
          <a:xfrm>
            <a:off x="7787640" y="1988820"/>
            <a:ext cx="2834640" cy="4419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
        <p:nvSpPr>
          <p:cNvPr id="7" name="Rectangle 6"/>
          <p:cNvSpPr/>
          <p:nvPr/>
        </p:nvSpPr>
        <p:spPr>
          <a:xfrm>
            <a:off x="4480560" y="2674620"/>
            <a:ext cx="1143000" cy="4419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Tree>
    <p:extLst>
      <p:ext uri="{BB962C8B-B14F-4D97-AF65-F5344CB8AC3E}">
        <p14:creationId xmlns:p14="http://schemas.microsoft.com/office/powerpoint/2010/main" val="3163547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46038"/>
            <a:ext cx="9404723" cy="781722"/>
          </a:xfrm>
        </p:spPr>
        <p:txBody>
          <a:bodyPr/>
          <a:lstStyle/>
          <a:p>
            <a:pPr algn="ctr"/>
            <a:r>
              <a:rPr lang="en-JM" sz="3600" b="1" dirty="0" smtClean="0"/>
              <a:t>REVELATION 6: Jesus Testifies…</a:t>
            </a:r>
            <a:endParaRPr lang="en-JM" sz="3600" b="1" dirty="0"/>
          </a:p>
        </p:txBody>
      </p:sp>
      <p:sp>
        <p:nvSpPr>
          <p:cNvPr id="3" name="Content Placeholder 2"/>
          <p:cNvSpPr>
            <a:spLocks noGrp="1"/>
          </p:cNvSpPr>
          <p:nvPr>
            <p:ph idx="1"/>
          </p:nvPr>
        </p:nvSpPr>
        <p:spPr>
          <a:xfrm>
            <a:off x="472440" y="1295400"/>
            <a:ext cx="11277600" cy="5120639"/>
          </a:xfrm>
        </p:spPr>
        <p:txBody>
          <a:bodyPr>
            <a:normAutofit/>
          </a:bodyPr>
          <a:lstStyle/>
          <a:p>
            <a:r>
              <a:rPr lang="en-JM" sz="2800" dirty="0" smtClean="0"/>
              <a:t>9 And when he had opened the fifth seal, I saw under the altar the souls of them that were slain for the </a:t>
            </a:r>
            <a:r>
              <a:rPr lang="en-JM" sz="2800" b="1" dirty="0" smtClean="0">
                <a:solidFill>
                  <a:srgbClr val="FFFF00"/>
                </a:solidFill>
              </a:rPr>
              <a:t>word of God</a:t>
            </a:r>
            <a:r>
              <a:rPr lang="en-JM" sz="2800" dirty="0" smtClean="0"/>
              <a:t>, and for the </a:t>
            </a:r>
            <a:r>
              <a:rPr lang="en-JM" sz="2800" b="1" dirty="0" smtClean="0">
                <a:solidFill>
                  <a:srgbClr val="FFFF00"/>
                </a:solidFill>
              </a:rPr>
              <a:t>testimony</a:t>
            </a:r>
            <a:r>
              <a:rPr lang="en-JM" sz="2800" dirty="0" smtClean="0">
                <a:solidFill>
                  <a:srgbClr val="FF0000"/>
                </a:solidFill>
              </a:rPr>
              <a:t> </a:t>
            </a:r>
            <a:r>
              <a:rPr lang="en-JM" sz="2800" dirty="0" smtClean="0"/>
              <a:t>which they held:</a:t>
            </a:r>
          </a:p>
          <a:p>
            <a:r>
              <a:rPr lang="en-JM" sz="2800" dirty="0" smtClean="0"/>
              <a:t>10 And they cried with a loud voice, saying, How long, O Lord, holy and true, dost thou not judge and </a:t>
            </a:r>
            <a:r>
              <a:rPr lang="en-JM" sz="2800" b="1" dirty="0" smtClean="0">
                <a:solidFill>
                  <a:srgbClr val="FFFF00"/>
                </a:solidFill>
              </a:rPr>
              <a:t>avenge our blood</a:t>
            </a:r>
            <a:r>
              <a:rPr lang="en-JM" sz="2800" dirty="0" smtClean="0"/>
              <a:t> on them that dwell on the earth?</a:t>
            </a:r>
          </a:p>
          <a:p>
            <a:r>
              <a:rPr lang="en-JM" sz="2800" dirty="0" smtClean="0"/>
              <a:t>11 And </a:t>
            </a:r>
            <a:r>
              <a:rPr lang="en-JM" sz="2800" b="1" u="sng" dirty="0" smtClean="0"/>
              <a:t>white robes were given unto every one of them</a:t>
            </a:r>
            <a:r>
              <a:rPr lang="en-JM" sz="2800" dirty="0" smtClean="0"/>
              <a:t>; and it was said unto them, that they should </a:t>
            </a:r>
            <a:r>
              <a:rPr lang="en-JM" sz="2800" b="1" dirty="0" smtClean="0"/>
              <a:t>rest yet for a little season</a:t>
            </a:r>
            <a:r>
              <a:rPr lang="en-JM" sz="2800" dirty="0" smtClean="0"/>
              <a:t>, until their </a:t>
            </a:r>
            <a:r>
              <a:rPr lang="en-JM" sz="2800" b="1" dirty="0" smtClean="0"/>
              <a:t>fellowservants</a:t>
            </a:r>
            <a:r>
              <a:rPr lang="en-JM" sz="2800" dirty="0" smtClean="0"/>
              <a:t> also and their </a:t>
            </a:r>
            <a:r>
              <a:rPr lang="en-JM" sz="2800" b="1" dirty="0" smtClean="0"/>
              <a:t>brethren</a:t>
            </a:r>
            <a:r>
              <a:rPr lang="en-JM" sz="2800" dirty="0" smtClean="0"/>
              <a:t>, that </a:t>
            </a:r>
            <a:r>
              <a:rPr lang="en-JM" sz="2800" b="1" u="sng" dirty="0" smtClean="0"/>
              <a:t>should be </a:t>
            </a:r>
            <a:r>
              <a:rPr lang="en-JM" sz="3200" b="1" u="sng" dirty="0" smtClean="0">
                <a:solidFill>
                  <a:srgbClr val="FFC000"/>
                </a:solidFill>
              </a:rPr>
              <a:t>killed</a:t>
            </a:r>
            <a:r>
              <a:rPr lang="en-JM" sz="3200" b="1" u="sng" dirty="0" smtClean="0"/>
              <a:t> </a:t>
            </a:r>
            <a:r>
              <a:rPr lang="en-JM" sz="3200" b="1" u="sng" dirty="0" smtClean="0">
                <a:solidFill>
                  <a:srgbClr val="FFFF00"/>
                </a:solidFill>
                <a:uFill>
                  <a:solidFill>
                    <a:srgbClr val="FF0000"/>
                  </a:solidFill>
                </a:uFill>
              </a:rPr>
              <a:t>as they were</a:t>
            </a:r>
            <a:r>
              <a:rPr lang="en-JM" sz="2800" b="1" u="sng" dirty="0" smtClean="0"/>
              <a:t>, should be fulfilled</a:t>
            </a:r>
            <a:r>
              <a:rPr lang="en-JM" sz="2800" dirty="0" smtClean="0"/>
              <a:t>.</a:t>
            </a:r>
            <a:endParaRPr lang="en-JM" sz="2800" dirty="0"/>
          </a:p>
        </p:txBody>
      </p:sp>
      <p:sp>
        <p:nvSpPr>
          <p:cNvPr id="4" name="Slide Number Placeholder 3"/>
          <p:cNvSpPr>
            <a:spLocks noGrp="1"/>
          </p:cNvSpPr>
          <p:nvPr>
            <p:ph type="sldNum" sz="quarter" idx="12"/>
          </p:nvPr>
        </p:nvSpPr>
        <p:spPr/>
        <p:txBody>
          <a:bodyPr/>
          <a:lstStyle/>
          <a:p>
            <a:fld id="{9B211AE0-A748-4831-A8B2-94530E23A946}" type="slidenum">
              <a:rPr lang="en-JM" smtClean="0"/>
              <a:t>5</a:t>
            </a:fld>
            <a:endParaRPr lang="en-JM"/>
          </a:p>
        </p:txBody>
      </p:sp>
    </p:spTree>
    <p:extLst>
      <p:ext uri="{BB962C8B-B14F-4D97-AF65-F5344CB8AC3E}">
        <p14:creationId xmlns:p14="http://schemas.microsoft.com/office/powerpoint/2010/main" val="31448511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B211AE0-A748-4831-A8B2-94530E23A946}" type="slidenum">
              <a:rPr lang="en-JM" smtClean="0"/>
              <a:t>50</a:t>
            </a:fld>
            <a:endParaRPr lang="en-JM"/>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 y="30480"/>
            <a:ext cx="8656320" cy="6827520"/>
          </a:xfrm>
          <a:prstGeom prst="rect">
            <a:avLst/>
          </a:prstGeom>
        </p:spPr>
      </p:pic>
    </p:spTree>
    <p:extLst>
      <p:ext uri="{BB962C8B-B14F-4D97-AF65-F5344CB8AC3E}">
        <p14:creationId xmlns:p14="http://schemas.microsoft.com/office/powerpoint/2010/main" val="1531163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B211AE0-A748-4831-A8B2-94530E23A946}" type="slidenum">
              <a:rPr lang="en-JM" smtClean="0"/>
              <a:t>51</a:t>
            </a:fld>
            <a:endParaRPr lang="en-JM"/>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742"/>
            <a:ext cx="8844346" cy="6909742"/>
          </a:xfrm>
          <a:prstGeom prst="rect">
            <a:avLst/>
          </a:prstGeom>
        </p:spPr>
      </p:pic>
    </p:spTree>
    <p:extLst>
      <p:ext uri="{BB962C8B-B14F-4D97-AF65-F5344CB8AC3E}">
        <p14:creationId xmlns:p14="http://schemas.microsoft.com/office/powerpoint/2010/main" val="28690494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sz="11500" dirty="0" smtClean="0"/>
              <a:t>QUESTIONS?</a:t>
            </a:r>
            <a:endParaRPr lang="en-JM" sz="11500" dirty="0"/>
          </a:p>
        </p:txBody>
      </p:sp>
      <p:sp>
        <p:nvSpPr>
          <p:cNvPr id="3" name="Text Placeholder 2"/>
          <p:cNvSpPr>
            <a:spLocks noGrp="1"/>
          </p:cNvSpPr>
          <p:nvPr>
            <p:ph type="body" idx="1"/>
          </p:nvPr>
        </p:nvSpPr>
        <p:spPr/>
        <p:txBody>
          <a:bodyPr>
            <a:normAutofit/>
          </a:bodyPr>
          <a:lstStyle/>
          <a:p>
            <a:r>
              <a:rPr lang="en-JM" sz="4400" dirty="0" smtClean="0"/>
              <a:t>DISCUSSION</a:t>
            </a:r>
            <a:endParaRPr lang="en-JM" sz="4400" dirty="0"/>
          </a:p>
        </p:txBody>
      </p:sp>
      <p:sp>
        <p:nvSpPr>
          <p:cNvPr id="4" name="Slide Number Placeholder 3"/>
          <p:cNvSpPr>
            <a:spLocks noGrp="1"/>
          </p:cNvSpPr>
          <p:nvPr>
            <p:ph type="sldNum" sz="quarter" idx="12"/>
          </p:nvPr>
        </p:nvSpPr>
        <p:spPr/>
        <p:txBody>
          <a:bodyPr/>
          <a:lstStyle/>
          <a:p>
            <a:fld id="{9B211AE0-A748-4831-A8B2-94530E23A946}" type="slidenum">
              <a:rPr lang="en-JM" smtClean="0"/>
              <a:t>52</a:t>
            </a:fld>
            <a:endParaRPr lang="en-JM"/>
          </a:p>
        </p:txBody>
      </p:sp>
    </p:spTree>
    <p:extLst>
      <p:ext uri="{BB962C8B-B14F-4D97-AF65-F5344CB8AC3E}">
        <p14:creationId xmlns:p14="http://schemas.microsoft.com/office/powerpoint/2010/main" val="32795409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991" y="2357718"/>
            <a:ext cx="9404723" cy="1400530"/>
          </a:xfrm>
        </p:spPr>
        <p:txBody>
          <a:bodyPr/>
          <a:lstStyle/>
          <a:p>
            <a:r>
              <a:rPr lang="en-JM" dirty="0">
                <a:hlinkClick r:id="rId2"/>
              </a:rPr>
              <a:t>https://</a:t>
            </a:r>
            <a:r>
              <a:rPr lang="en-JM" dirty="0" smtClean="0">
                <a:hlinkClick r:id="rId2"/>
              </a:rPr>
              <a:t>ellenwhite.org/topics/372</a:t>
            </a:r>
            <a:r>
              <a:rPr lang="en-JM" dirty="0" smtClean="0"/>
              <a:t/>
            </a:r>
            <a:br>
              <a:rPr lang="en-JM" dirty="0" smtClean="0"/>
            </a:br>
            <a:r>
              <a:rPr lang="en-JM" dirty="0" smtClean="0"/>
              <a:t>On “Sunday Laws”  </a:t>
            </a:r>
            <a:endParaRPr lang="en-JM" dirty="0"/>
          </a:p>
        </p:txBody>
      </p:sp>
      <p:sp>
        <p:nvSpPr>
          <p:cNvPr id="3" name="Slide Number Placeholder 2"/>
          <p:cNvSpPr>
            <a:spLocks noGrp="1"/>
          </p:cNvSpPr>
          <p:nvPr>
            <p:ph type="sldNum" sz="quarter" idx="12"/>
          </p:nvPr>
        </p:nvSpPr>
        <p:spPr/>
        <p:txBody>
          <a:bodyPr/>
          <a:lstStyle/>
          <a:p>
            <a:fld id="{9B211AE0-A748-4831-A8B2-94530E23A946}" type="slidenum">
              <a:rPr lang="en-JM" smtClean="0"/>
              <a:t>53</a:t>
            </a:fld>
            <a:endParaRPr lang="en-JM"/>
          </a:p>
        </p:txBody>
      </p:sp>
    </p:spTree>
    <p:extLst>
      <p:ext uri="{BB962C8B-B14F-4D97-AF65-F5344CB8AC3E}">
        <p14:creationId xmlns:p14="http://schemas.microsoft.com/office/powerpoint/2010/main" val="3431006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42682"/>
          </a:xfrm>
        </p:spPr>
        <p:txBody>
          <a:bodyPr/>
          <a:lstStyle/>
          <a:p>
            <a:pPr algn="ctr"/>
            <a:r>
              <a:rPr lang="en-JM" b="1" dirty="0" smtClean="0"/>
              <a:t>REVELATION 12:11</a:t>
            </a:r>
            <a:endParaRPr lang="en-JM" b="1" dirty="0"/>
          </a:p>
        </p:txBody>
      </p:sp>
      <p:sp>
        <p:nvSpPr>
          <p:cNvPr id="3" name="Content Placeholder 2"/>
          <p:cNvSpPr>
            <a:spLocks noGrp="1"/>
          </p:cNvSpPr>
          <p:nvPr>
            <p:ph idx="1"/>
          </p:nvPr>
        </p:nvSpPr>
        <p:spPr>
          <a:xfrm>
            <a:off x="935672" y="1809079"/>
            <a:ext cx="9869488" cy="3814482"/>
          </a:xfrm>
        </p:spPr>
        <p:txBody>
          <a:bodyPr>
            <a:normAutofit/>
          </a:bodyPr>
          <a:lstStyle/>
          <a:p>
            <a:pPr algn="just"/>
            <a:r>
              <a:rPr lang="en-JM" sz="4400" dirty="0" smtClean="0"/>
              <a:t>11 And they overcame </a:t>
            </a:r>
            <a:r>
              <a:rPr lang="en-JM" sz="4400" b="1" dirty="0" smtClean="0">
                <a:solidFill>
                  <a:srgbClr val="FFFF00"/>
                </a:solidFill>
              </a:rPr>
              <a:t>him</a:t>
            </a:r>
            <a:r>
              <a:rPr lang="en-JM" sz="4400" dirty="0" smtClean="0">
                <a:solidFill>
                  <a:srgbClr val="FFFF00"/>
                </a:solidFill>
              </a:rPr>
              <a:t> </a:t>
            </a:r>
            <a:r>
              <a:rPr lang="en-JM" sz="4400" dirty="0" smtClean="0"/>
              <a:t>by the </a:t>
            </a:r>
            <a:r>
              <a:rPr lang="en-JM" sz="4400" b="1" u="sng" dirty="0" smtClean="0">
                <a:solidFill>
                  <a:srgbClr val="FFFF00"/>
                </a:solidFill>
              </a:rPr>
              <a:t>blood</a:t>
            </a:r>
            <a:r>
              <a:rPr lang="en-JM" sz="4400" b="1" u="sng" dirty="0" smtClean="0"/>
              <a:t> of the Lamb</a:t>
            </a:r>
            <a:r>
              <a:rPr lang="en-JM" sz="4400" dirty="0" smtClean="0"/>
              <a:t>, and by the </a:t>
            </a:r>
            <a:r>
              <a:rPr lang="en-JM" sz="4400" b="1" u="sng" dirty="0" smtClean="0">
                <a:solidFill>
                  <a:srgbClr val="FFFF00"/>
                </a:solidFill>
              </a:rPr>
              <a:t>word</a:t>
            </a:r>
            <a:r>
              <a:rPr lang="en-JM" sz="4400" b="1" u="sng" dirty="0" smtClean="0"/>
              <a:t> of their </a:t>
            </a:r>
            <a:r>
              <a:rPr lang="en-JM" sz="4400" b="1" i="1" u="sng" dirty="0" smtClean="0">
                <a:solidFill>
                  <a:schemeClr val="accent2">
                    <a:lumMod val="20000"/>
                    <a:lumOff val="80000"/>
                  </a:schemeClr>
                </a:solidFill>
              </a:rPr>
              <a:t>testimony</a:t>
            </a:r>
            <a:r>
              <a:rPr lang="en-JM" sz="4400" dirty="0" smtClean="0"/>
              <a:t>; and they </a:t>
            </a:r>
            <a:r>
              <a:rPr lang="en-JM" sz="4400" i="1" dirty="0" smtClean="0"/>
              <a:t>loved not their lives</a:t>
            </a:r>
            <a:r>
              <a:rPr lang="en-JM" sz="4400" dirty="0" smtClean="0"/>
              <a:t> unto </a:t>
            </a:r>
            <a:r>
              <a:rPr lang="en-JM" sz="4800" b="1" u="sng" dirty="0" smtClean="0">
                <a:solidFill>
                  <a:srgbClr val="FFFF00"/>
                </a:solidFill>
              </a:rPr>
              <a:t>the</a:t>
            </a:r>
            <a:r>
              <a:rPr lang="en-JM" sz="4800" dirty="0" smtClean="0">
                <a:solidFill>
                  <a:srgbClr val="FFFF00"/>
                </a:solidFill>
              </a:rPr>
              <a:t> </a:t>
            </a:r>
            <a:r>
              <a:rPr lang="en-JM" sz="4400" b="1" u="sng" dirty="0" smtClean="0"/>
              <a:t>death</a:t>
            </a:r>
            <a:r>
              <a:rPr lang="en-JM" sz="4400" dirty="0" smtClean="0"/>
              <a:t>.</a:t>
            </a:r>
            <a:endParaRPr lang="en-JM" sz="4400" dirty="0"/>
          </a:p>
        </p:txBody>
      </p:sp>
      <p:sp>
        <p:nvSpPr>
          <p:cNvPr id="4" name="Slide Number Placeholder 3"/>
          <p:cNvSpPr>
            <a:spLocks noGrp="1"/>
          </p:cNvSpPr>
          <p:nvPr>
            <p:ph type="sldNum" sz="quarter" idx="12"/>
          </p:nvPr>
        </p:nvSpPr>
        <p:spPr/>
        <p:txBody>
          <a:bodyPr/>
          <a:lstStyle/>
          <a:p>
            <a:fld id="{9B211AE0-A748-4831-A8B2-94530E23A946}" type="slidenum">
              <a:rPr lang="en-JM" smtClean="0"/>
              <a:t>6</a:t>
            </a:fld>
            <a:endParaRPr lang="en-JM"/>
          </a:p>
        </p:txBody>
      </p:sp>
      <p:sp>
        <p:nvSpPr>
          <p:cNvPr id="5" name="Rounded Rectangle 4"/>
          <p:cNvSpPr/>
          <p:nvPr/>
        </p:nvSpPr>
        <p:spPr>
          <a:xfrm>
            <a:off x="9265920" y="5394960"/>
            <a:ext cx="2590800" cy="96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400" b="1" dirty="0" smtClean="0"/>
              <a:t>MATTHEW 4:4</a:t>
            </a:r>
            <a:endParaRPr lang="en-JM" sz="2400" b="1" dirty="0"/>
          </a:p>
        </p:txBody>
      </p:sp>
    </p:spTree>
    <p:extLst>
      <p:ext uri="{BB962C8B-B14F-4D97-AF65-F5344CB8AC3E}">
        <p14:creationId xmlns:p14="http://schemas.microsoft.com/office/powerpoint/2010/main" val="1076606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751" y="679572"/>
            <a:ext cx="9404723" cy="918882"/>
          </a:xfrm>
        </p:spPr>
        <p:txBody>
          <a:bodyPr/>
          <a:lstStyle/>
          <a:p>
            <a:pPr algn="ctr"/>
            <a:r>
              <a:rPr lang="en-JM" sz="4800" b="1" dirty="0" smtClean="0"/>
              <a:t>REV 12:17</a:t>
            </a:r>
            <a:endParaRPr lang="en-JM" sz="4800" b="1" dirty="0"/>
          </a:p>
        </p:txBody>
      </p:sp>
      <p:sp>
        <p:nvSpPr>
          <p:cNvPr id="3" name="Content Placeholder 2"/>
          <p:cNvSpPr>
            <a:spLocks noGrp="1"/>
          </p:cNvSpPr>
          <p:nvPr>
            <p:ph idx="1"/>
          </p:nvPr>
        </p:nvSpPr>
        <p:spPr>
          <a:xfrm>
            <a:off x="646111" y="2087881"/>
            <a:ext cx="11079480" cy="3947160"/>
          </a:xfrm>
        </p:spPr>
        <p:txBody>
          <a:bodyPr>
            <a:normAutofit/>
          </a:bodyPr>
          <a:lstStyle/>
          <a:p>
            <a:r>
              <a:rPr lang="en-JM" sz="4400" dirty="0" smtClean="0"/>
              <a:t>17 And the dragon was wroth with the woman, and went to make </a:t>
            </a:r>
            <a:r>
              <a:rPr lang="en-JM" sz="4400" b="1" u="sng" dirty="0" smtClean="0">
                <a:solidFill>
                  <a:schemeClr val="accent2">
                    <a:lumMod val="40000"/>
                    <a:lumOff val="60000"/>
                  </a:schemeClr>
                </a:solidFill>
              </a:rPr>
              <a:t>war</a:t>
            </a:r>
            <a:r>
              <a:rPr lang="en-JM" sz="4400" dirty="0" smtClean="0">
                <a:solidFill>
                  <a:schemeClr val="accent2">
                    <a:lumMod val="40000"/>
                    <a:lumOff val="60000"/>
                  </a:schemeClr>
                </a:solidFill>
              </a:rPr>
              <a:t> </a:t>
            </a:r>
            <a:r>
              <a:rPr lang="en-JM" sz="4400" dirty="0" smtClean="0"/>
              <a:t>with the </a:t>
            </a:r>
            <a:r>
              <a:rPr lang="en-JM" sz="4400" b="1" dirty="0" smtClean="0"/>
              <a:t>remnant of her seed</a:t>
            </a:r>
            <a:r>
              <a:rPr lang="en-JM" sz="4400" dirty="0" smtClean="0"/>
              <a:t>, which </a:t>
            </a:r>
            <a:r>
              <a:rPr lang="en-JM" sz="4400" b="1" u="sng" dirty="0" smtClean="0"/>
              <a:t>keep the </a:t>
            </a:r>
            <a:r>
              <a:rPr lang="en-JM" sz="4400" b="1" u="sng" dirty="0" smtClean="0">
                <a:solidFill>
                  <a:srgbClr val="FFFF00"/>
                </a:solidFill>
              </a:rPr>
              <a:t>commandments</a:t>
            </a:r>
            <a:r>
              <a:rPr lang="en-JM" sz="4400" b="1" u="sng" dirty="0" smtClean="0"/>
              <a:t> of God</a:t>
            </a:r>
            <a:r>
              <a:rPr lang="en-JM" sz="4400" dirty="0" smtClean="0"/>
              <a:t>, and have the </a:t>
            </a:r>
            <a:r>
              <a:rPr lang="en-JM" sz="4400" b="1" u="sng" dirty="0" smtClean="0">
                <a:solidFill>
                  <a:srgbClr val="FFFF00"/>
                </a:solidFill>
              </a:rPr>
              <a:t>testimony</a:t>
            </a:r>
            <a:r>
              <a:rPr lang="en-JM" sz="4400" b="1" u="sng" dirty="0" smtClean="0"/>
              <a:t> of Jesus Christ</a:t>
            </a:r>
            <a:r>
              <a:rPr lang="en-JM" sz="4400" dirty="0" smtClean="0"/>
              <a:t>.</a:t>
            </a:r>
            <a:endParaRPr lang="en-JM" sz="4400" dirty="0"/>
          </a:p>
        </p:txBody>
      </p:sp>
      <p:sp>
        <p:nvSpPr>
          <p:cNvPr id="4" name="Slide Number Placeholder 3"/>
          <p:cNvSpPr>
            <a:spLocks noGrp="1"/>
          </p:cNvSpPr>
          <p:nvPr>
            <p:ph type="sldNum" sz="quarter" idx="12"/>
          </p:nvPr>
        </p:nvSpPr>
        <p:spPr/>
        <p:txBody>
          <a:bodyPr/>
          <a:lstStyle/>
          <a:p>
            <a:fld id="{9B211AE0-A748-4831-A8B2-94530E23A946}" type="slidenum">
              <a:rPr lang="en-JM" smtClean="0"/>
              <a:t>7</a:t>
            </a:fld>
            <a:endParaRPr lang="en-JM"/>
          </a:p>
        </p:txBody>
      </p:sp>
    </p:spTree>
    <p:extLst>
      <p:ext uri="{BB962C8B-B14F-4D97-AF65-F5344CB8AC3E}">
        <p14:creationId xmlns:p14="http://schemas.microsoft.com/office/powerpoint/2010/main" val="3200886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686435"/>
          </a:xfrm>
        </p:spPr>
        <p:txBody>
          <a:bodyPr>
            <a:normAutofit fontScale="90000"/>
          </a:bodyPr>
          <a:lstStyle/>
          <a:p>
            <a:pPr algn="ctr"/>
            <a:r>
              <a:rPr lang="en-JM" b="1" dirty="0" smtClean="0"/>
              <a:t>REVELATION 13</a:t>
            </a:r>
            <a:endParaRPr lang="en-JM" b="1" dirty="0"/>
          </a:p>
        </p:txBody>
      </p:sp>
      <p:sp>
        <p:nvSpPr>
          <p:cNvPr id="3" name="Content Placeholder 2"/>
          <p:cNvSpPr>
            <a:spLocks noGrp="1"/>
          </p:cNvSpPr>
          <p:nvPr>
            <p:ph idx="1"/>
          </p:nvPr>
        </p:nvSpPr>
        <p:spPr>
          <a:xfrm>
            <a:off x="609600" y="1429177"/>
            <a:ext cx="11170920" cy="4956384"/>
          </a:xfrm>
        </p:spPr>
        <p:txBody>
          <a:bodyPr>
            <a:normAutofit/>
          </a:bodyPr>
          <a:lstStyle/>
          <a:p>
            <a:r>
              <a:rPr lang="en-JM" sz="2800" dirty="0" smtClean="0"/>
              <a:t>7 And it was given unto him to make </a:t>
            </a:r>
            <a:r>
              <a:rPr lang="en-JM" sz="2800" b="1" dirty="0" smtClean="0">
                <a:solidFill>
                  <a:srgbClr val="FFFF00"/>
                </a:solidFill>
              </a:rPr>
              <a:t>war with the saints</a:t>
            </a:r>
            <a:r>
              <a:rPr lang="en-JM" sz="2800" dirty="0" smtClean="0"/>
              <a:t>, and to overcome them: and power was given him over all kindreds, and tongues, and nations.</a:t>
            </a:r>
          </a:p>
          <a:p>
            <a:r>
              <a:rPr lang="en-JM" sz="2800" b="1" baseline="30000" dirty="0"/>
              <a:t>12 </a:t>
            </a:r>
            <a:r>
              <a:rPr lang="en-JM" sz="2800" dirty="0"/>
              <a:t>And he exerciseth all the power of the first beast before him, and causeth the earth and them which dwell therein to worship the first beast, whose deadly wound was healed</a:t>
            </a:r>
            <a:r>
              <a:rPr lang="en-JM" sz="2800" dirty="0" smtClean="0"/>
              <a:t>.</a:t>
            </a:r>
          </a:p>
          <a:p>
            <a:r>
              <a:rPr lang="en-JM" sz="2800" b="1" baseline="30000" dirty="0"/>
              <a:t>15 </a:t>
            </a:r>
            <a:r>
              <a:rPr lang="en-JM" sz="2800" dirty="0"/>
              <a:t>And he had power to give life unto the image of the beast, that the image of the beast should both speak, and cause that </a:t>
            </a:r>
            <a:r>
              <a:rPr lang="en-JM" sz="2800" b="1" u="sng" dirty="0"/>
              <a:t>as many as would not </a:t>
            </a:r>
            <a:r>
              <a:rPr lang="en-JM" sz="2800" b="1" u="sng" dirty="0">
                <a:solidFill>
                  <a:srgbClr val="FFFF00"/>
                </a:solidFill>
              </a:rPr>
              <a:t>worship</a:t>
            </a:r>
            <a:r>
              <a:rPr lang="en-JM" sz="2800" b="1" u="sng" dirty="0"/>
              <a:t> the image of the beast should be</a:t>
            </a:r>
            <a:r>
              <a:rPr lang="en-JM" sz="2800" b="1" dirty="0"/>
              <a:t> </a:t>
            </a:r>
            <a:r>
              <a:rPr lang="en-JM" sz="3200" b="1" u="sng" dirty="0">
                <a:solidFill>
                  <a:srgbClr val="FFFF00"/>
                </a:solidFill>
              </a:rPr>
              <a:t>killed</a:t>
            </a:r>
            <a:r>
              <a:rPr lang="en-JM" sz="2800" dirty="0"/>
              <a:t>.</a:t>
            </a:r>
          </a:p>
        </p:txBody>
      </p:sp>
      <p:sp>
        <p:nvSpPr>
          <p:cNvPr id="4" name="Slide Number Placeholder 3"/>
          <p:cNvSpPr>
            <a:spLocks noGrp="1"/>
          </p:cNvSpPr>
          <p:nvPr>
            <p:ph type="sldNum" sz="quarter" idx="12"/>
          </p:nvPr>
        </p:nvSpPr>
        <p:spPr/>
        <p:txBody>
          <a:bodyPr/>
          <a:lstStyle/>
          <a:p>
            <a:fld id="{9B211AE0-A748-4831-A8B2-94530E23A946}" type="slidenum">
              <a:rPr lang="en-JM" smtClean="0"/>
              <a:t>8</a:t>
            </a:fld>
            <a:endParaRPr lang="en-JM"/>
          </a:p>
        </p:txBody>
      </p:sp>
    </p:spTree>
    <p:extLst>
      <p:ext uri="{BB962C8B-B14F-4D97-AF65-F5344CB8AC3E}">
        <p14:creationId xmlns:p14="http://schemas.microsoft.com/office/powerpoint/2010/main" val="3175621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9572"/>
            <a:ext cx="9098280" cy="655955"/>
          </a:xfrm>
        </p:spPr>
        <p:txBody>
          <a:bodyPr>
            <a:noAutofit/>
          </a:bodyPr>
          <a:lstStyle/>
          <a:p>
            <a:pPr algn="ctr"/>
            <a:r>
              <a:rPr lang="en-JM" sz="4000" b="1" dirty="0" smtClean="0"/>
              <a:t>REVELATION 13:</a:t>
            </a:r>
            <a:endParaRPr lang="en-JM" sz="4000" b="1" dirty="0"/>
          </a:p>
        </p:txBody>
      </p:sp>
      <p:sp>
        <p:nvSpPr>
          <p:cNvPr id="3" name="Content Placeholder 2"/>
          <p:cNvSpPr>
            <a:spLocks noGrp="1"/>
          </p:cNvSpPr>
          <p:nvPr>
            <p:ph idx="1"/>
          </p:nvPr>
        </p:nvSpPr>
        <p:spPr>
          <a:xfrm>
            <a:off x="838200" y="1856105"/>
            <a:ext cx="10515600" cy="4351338"/>
          </a:xfrm>
        </p:spPr>
        <p:txBody>
          <a:bodyPr>
            <a:normAutofit lnSpcReduction="10000"/>
          </a:bodyPr>
          <a:lstStyle/>
          <a:p>
            <a:r>
              <a:rPr lang="en-JM" sz="3200" dirty="0"/>
              <a:t>7 And it was given unto him to make </a:t>
            </a:r>
            <a:r>
              <a:rPr lang="en-JM" sz="3200" b="1" dirty="0"/>
              <a:t>war with the saints</a:t>
            </a:r>
            <a:r>
              <a:rPr lang="en-JM" sz="3200" dirty="0"/>
              <a:t>, and to </a:t>
            </a:r>
            <a:r>
              <a:rPr lang="en-JM" sz="3200" b="1" dirty="0"/>
              <a:t>overcome them</a:t>
            </a:r>
            <a:r>
              <a:rPr lang="en-JM" sz="3200" dirty="0"/>
              <a:t>: and power was given him over all kindreds, and tongues, and nations.</a:t>
            </a:r>
          </a:p>
          <a:p>
            <a:pPr marL="0" indent="0">
              <a:buNone/>
            </a:pPr>
            <a:endParaRPr lang="en-JM" sz="3200" dirty="0"/>
          </a:p>
          <a:p>
            <a:r>
              <a:rPr lang="en-JM" sz="3200" dirty="0"/>
              <a:t>8 And all that dwell upon the earth shall worship him, </a:t>
            </a:r>
            <a:r>
              <a:rPr lang="en-JM" sz="3200" b="1" u="sng" dirty="0">
                <a:solidFill>
                  <a:srgbClr val="FFFF00"/>
                </a:solidFill>
              </a:rPr>
              <a:t>whose</a:t>
            </a:r>
            <a:r>
              <a:rPr lang="en-JM" sz="3200" b="1" dirty="0">
                <a:solidFill>
                  <a:srgbClr val="FFFF00"/>
                </a:solidFill>
              </a:rPr>
              <a:t> </a:t>
            </a:r>
            <a:r>
              <a:rPr lang="en-JM" sz="3200" b="1" u="sng" dirty="0">
                <a:solidFill>
                  <a:srgbClr val="FFFF00"/>
                </a:solidFill>
              </a:rPr>
              <a:t>names are not written in the book of life of the Lamb</a:t>
            </a:r>
            <a:r>
              <a:rPr lang="en-JM" sz="3200" b="1" dirty="0">
                <a:solidFill>
                  <a:srgbClr val="FFFF00"/>
                </a:solidFill>
              </a:rPr>
              <a:t> </a:t>
            </a:r>
            <a:r>
              <a:rPr lang="en-JM" sz="3200" dirty="0"/>
              <a:t>slain from the foundation of the world.</a:t>
            </a:r>
          </a:p>
        </p:txBody>
      </p:sp>
      <p:sp>
        <p:nvSpPr>
          <p:cNvPr id="4" name="Slide Number Placeholder 3"/>
          <p:cNvSpPr>
            <a:spLocks noGrp="1"/>
          </p:cNvSpPr>
          <p:nvPr>
            <p:ph type="sldNum" sz="quarter" idx="12"/>
          </p:nvPr>
        </p:nvSpPr>
        <p:spPr/>
        <p:txBody>
          <a:bodyPr/>
          <a:lstStyle/>
          <a:p>
            <a:fld id="{9B211AE0-A748-4831-A8B2-94530E23A946}" type="slidenum">
              <a:rPr lang="en-JM" smtClean="0"/>
              <a:t>9</a:t>
            </a:fld>
            <a:endParaRPr lang="en-JM"/>
          </a:p>
        </p:txBody>
      </p:sp>
    </p:spTree>
    <p:extLst>
      <p:ext uri="{BB962C8B-B14F-4D97-AF65-F5344CB8AC3E}">
        <p14:creationId xmlns:p14="http://schemas.microsoft.com/office/powerpoint/2010/main" val="30910502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6853</TotalTime>
  <Words>5634</Words>
  <Application>Microsoft Office PowerPoint</Application>
  <PresentationFormat>Widescreen</PresentationFormat>
  <Paragraphs>267</Paragraphs>
  <Slides>53</Slides>
  <Notes>42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53</vt:i4>
      </vt:variant>
    </vt:vector>
  </HeadingPairs>
  <TitlesOfParts>
    <vt:vector size="60" baseType="lpstr">
      <vt:lpstr>Arial</vt:lpstr>
      <vt:lpstr>Calibri</vt:lpstr>
      <vt:lpstr>Calibri Light</vt:lpstr>
      <vt:lpstr>Century Gothic</vt:lpstr>
      <vt:lpstr>Wingdings 3</vt:lpstr>
      <vt:lpstr>Celestial</vt:lpstr>
      <vt:lpstr>Ion</vt:lpstr>
      <vt:lpstr>Antitypical Dark Ages – (?)</vt:lpstr>
      <vt:lpstr>The antitype (which is soon to happen) will be much worse than what happened back then. Am I ready? </vt:lpstr>
      <vt:lpstr>JESUS SPOKE</vt:lpstr>
      <vt:lpstr>JESUS SPOKE</vt:lpstr>
      <vt:lpstr>REVELATION 6: Jesus Testifies…</vt:lpstr>
      <vt:lpstr>REVELATION 12:11</vt:lpstr>
      <vt:lpstr>REV 12:17</vt:lpstr>
      <vt:lpstr>REVELATION 13</vt:lpstr>
      <vt:lpstr>REVELATION 13:</vt:lpstr>
      <vt:lpstr>REVELATION 14:9-12</vt:lpstr>
      <vt:lpstr>REVELATION 14:9-12 (cont’d.)</vt:lpstr>
      <vt:lpstr>REVELATION 14:</vt:lpstr>
      <vt:lpstr>Significance and importance of ONE word (Matthew 4:4)</vt:lpstr>
      <vt:lpstr>Significance and importance of ONE word (Matthew 4:4)</vt:lpstr>
      <vt:lpstr>The antitype (which is soon to happen) will be much worse than what happened in “The Dark Ages”. Am I ready? </vt:lpstr>
      <vt:lpstr>Significance and importance of ONE word (Matthew 4:4)</vt:lpstr>
      <vt:lpstr>Significance and importance of ONE word (Matthew 4:4)</vt:lpstr>
      <vt:lpstr>AA (1911) CHAPTER 52: STEADFAST UNTO THE END</vt:lpstr>
      <vt:lpstr>GREAT CONTROVERSY (1888):  CHAPTER IV – THE WALDENSES</vt:lpstr>
      <vt:lpstr>THE GREAT CONTROVERSY (1888): CHAPTER XXXIX: “The Time of Trouble”</vt:lpstr>
      <vt:lpstr>Cont’d.</vt:lpstr>
      <vt:lpstr>   REVELATION 14:</vt:lpstr>
      <vt:lpstr>Revelation 15:2</vt:lpstr>
      <vt:lpstr>REVELATION 20:4</vt:lpstr>
      <vt:lpstr>The Saints Will Not Lose Their Lives  </vt:lpstr>
      <vt:lpstr>The Saints Will Not Lose Their Lives (cont’d.) </vt:lpstr>
      <vt:lpstr>SPEAKING OF THE WALDENSES</vt:lpstr>
      <vt:lpstr>The Righteous Have No Concealed                    Wrongs to Reveal </vt:lpstr>
      <vt:lpstr>The Righteous Have No Concealed Wrongs to Reveal cont’d. </vt:lpstr>
      <vt:lpstr>Like the Time of Jacob's Trouble </vt:lpstr>
      <vt:lpstr>THEY WITHOUT US</vt:lpstr>
      <vt:lpstr>Time of Jacob's Trouble</vt:lpstr>
      <vt:lpstr>(Jeremiah 30:5-7)</vt:lpstr>
      <vt:lpstr>Matthew 24:14 </vt:lpstr>
      <vt:lpstr>Rev 6:11 (again!)  </vt:lpstr>
      <vt:lpstr>Rev 14:13 </vt:lpstr>
      <vt:lpstr>FURTHER ON REAPING THE HARVEST</vt:lpstr>
      <vt:lpstr>FURTHER EVIDENCE – THE TYPES!</vt:lpstr>
      <vt:lpstr>MORE EVIDENCE –  BEAST FROM THE BOTTOMLESS PIT!</vt:lpstr>
      <vt:lpstr>THE FINAL WARNING</vt:lpstr>
      <vt:lpstr>THE HOLY GHOST NEEDFUL AS HE ALONE CAN CONVICT, CONVINCE AND CONVERT SINNERS</vt:lpstr>
      <vt:lpstr>EXTRA- BIBLICAL / RELIGIOUS EVIDENCE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https://ellenwhite.org/topics/372 On “Sunday Laws”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Antitypical Dark Ages -</dc:title>
  <dc:creator>Winston Farquharson</dc:creator>
  <cp:lastModifiedBy>Winston Farquharson</cp:lastModifiedBy>
  <cp:revision>183</cp:revision>
  <dcterms:created xsi:type="dcterms:W3CDTF">2018-07-06T01:55:35Z</dcterms:created>
  <dcterms:modified xsi:type="dcterms:W3CDTF">2023-02-28T00:11:35Z</dcterms:modified>
</cp:coreProperties>
</file>